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79592b0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79592b0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96633587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96633587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96633587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96633587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96633587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96633587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79592b0b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79592b0b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96633587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96633587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96633587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96633587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96633587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96633587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96633587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96633587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96633587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96633587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96633587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96633587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96633587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96633587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96633587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96633587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796633587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96633587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96633587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96633587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9663358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9663358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79592b0b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79592b0b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79592b0b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79592b0b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79592b0b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79592b0b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96633587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96633587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96633587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96633587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96633587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96633587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youtube.com/watch?v=d8zXlwEijN4"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mailto:kristina.todic@mail.utoronto.ca"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新しい家族が増えました。道路わきの側溝で雨に濡れていたところを保護された子で、2カ月くらいの女の子です。&#10;This is Maru's new family. She is a kitten about two months old, protected by a gutter on the side of the road.&#10;&#10;Blog: https://sisinmaru.com/&#10;Instagram: https://www.instagram.com/maruhanamogu/" id="54" name="Google Shape;54;p13" title="みりです。-I am Miri.-">
            <a:hlinkClick r:id="rId3"/>
          </p:cNvPr>
          <p:cNvPicPr preferRelativeResize="0"/>
          <p:nvPr/>
        </p:nvPicPr>
        <p:blipFill>
          <a:blip r:embed="rId4">
            <a:alphaModFix/>
          </a:blip>
          <a:stretch>
            <a:fillRect/>
          </a:stretch>
        </p:blipFill>
        <p:spPr>
          <a:xfrm>
            <a:off x="2286000" y="984863"/>
            <a:ext cx="4572000" cy="2560320"/>
          </a:xfrm>
          <a:prstGeom prst="rect">
            <a:avLst/>
          </a:prstGeom>
          <a:noFill/>
          <a:ln>
            <a:noFill/>
          </a:ln>
        </p:spPr>
      </p:pic>
      <p:sp>
        <p:nvSpPr>
          <p:cNvPr id="55" name="Google Shape;55;p13"/>
          <p:cNvSpPr txBox="1"/>
          <p:nvPr>
            <p:ph idx="1" type="subTitle"/>
          </p:nvPr>
        </p:nvSpPr>
        <p:spPr>
          <a:xfrm>
            <a:off x="2285975" y="3545175"/>
            <a:ext cx="45720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300"/>
              <a:t> CSC384 Tutorial 9101</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1300"/>
              <a:t>In this case, a simple reflex agent can be perfectly rational. The agent can consist of a table indexed by percept, that species an action to take for each possible state. After the agent acts, the world is updated and the next percept will tell the agent what to do next. For larger environments, constructing a table is infeasible. Instead, the agent could run an optimal search algorithm and execute the first step of the solution sequence. Again, no internal state is required, but it would help to be able to store the solution sequence instead of recomputing it for each new percept.</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Let’s Discuss!</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 Suppose that on each step, each clean square has a chance 10% chance becoming dirty. Can you come up with a rational agent design for this case?</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this case, the agent must keep touring the squares indefinitely. The probability that a square is dirty increases monotonically with the time since it was last cleaned, so the rational strategy is, roughly speaking, to repeatedly execute the shortest possible tour of all squares. (We say \roughly speaking" because there are complications caused by the fact that the shortest tour may visit some squares twice, depending on the geography.)</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1339350"/>
            <a:ext cx="8520600" cy="2464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ct val="30555"/>
              <a:buFont typeface="Arial"/>
              <a:buNone/>
            </a:pPr>
            <a:r>
              <a:rPr lang="en"/>
              <a:t>Can there be more than one agent program that implements a given agent function? </a:t>
            </a:r>
            <a:endParaRPr/>
          </a:p>
          <a:p>
            <a:pPr indent="0" lvl="0" marL="0" rtl="0" algn="ctr">
              <a:spcBef>
                <a:spcPts val="0"/>
              </a:spcBef>
              <a:spcAft>
                <a:spcPts val="0"/>
              </a:spcAft>
              <a:buClr>
                <a:schemeClr val="dk1"/>
              </a:buClr>
              <a:buSzPct val="30555"/>
              <a:buFont typeface="Arial"/>
              <a:buNone/>
            </a:pPr>
            <a:r>
              <a:rPr lang="en"/>
              <a:t> Give an example,</a:t>
            </a:r>
            <a:endParaRPr/>
          </a:p>
          <a:p>
            <a:pPr indent="0" lvl="0" marL="0" rtl="0" algn="ctr">
              <a:spcBef>
                <a:spcPts val="0"/>
              </a:spcBef>
              <a:spcAft>
                <a:spcPts val="0"/>
              </a:spcAft>
              <a:buNone/>
            </a:pPr>
            <a:r>
              <a:rPr lang="en"/>
              <a:t>or show why one is not possible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t>Yes! Take any agent program and insert null statements that do not </a:t>
            </a:r>
            <a:r>
              <a:rPr lang="en" sz="2500"/>
              <a:t>aff</a:t>
            </a:r>
            <a:r>
              <a:rPr lang="en" sz="2500"/>
              <a:t>ect the output.</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Are there agent functions that cannot be implemented by any agent program?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Yes; the agent function might specify that the agent print true when the percept is a Turing machine program that halts, and false otherwise.</a:t>
            </a:r>
            <a:endParaRPr/>
          </a:p>
          <a:p>
            <a:pPr indent="0" lvl="0" marL="0" rtl="0" algn="l">
              <a:spcBef>
                <a:spcPts val="1200"/>
              </a:spcBef>
              <a:spcAft>
                <a:spcPts val="0"/>
              </a:spcAft>
              <a:buClr>
                <a:schemeClr val="dk1"/>
              </a:buClr>
              <a:buSzPts val="1100"/>
              <a:buFont typeface="Arial"/>
              <a:buNone/>
            </a:pPr>
            <a:r>
              <a:rPr lang="en"/>
              <a:t>(Note: in dynamic environments, for machines of less than innite speed, the rational agent function may not be implementable; e.g., the agent function that always plays a winning move, if any, in a game of chess.)</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Given a fixed machine architecture, does each agent program implement exactly one agent function?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Yes; the agent's behavior is fixed by the architecture and program.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Given an architecture with n bits of storage, how many different possible agent programs are there?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CSC384: Intro to Artificial I</a:t>
            </a:r>
            <a:r>
              <a:rPr lang="en"/>
              <a:t>ntelligence</a:t>
            </a:r>
            <a:r>
              <a:rPr lang="en"/>
              <a:t> </a:t>
            </a:r>
            <a:endParaRPr/>
          </a:p>
        </p:txBody>
      </p:sp>
      <p:sp>
        <p:nvSpPr>
          <p:cNvPr id="61" name="Google Shape;61;p14"/>
          <p:cNvSpPr txBox="1"/>
          <p:nvPr>
            <p:ph idx="1" type="subTitle"/>
          </p:nvPr>
        </p:nvSpPr>
        <p:spPr>
          <a:xfrm>
            <a:off x="311700" y="28586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Tutorial9101       Thursdays 9:10-10AM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2</a:t>
            </a:r>
            <a:r>
              <a:rPr baseline="30000" lang="en"/>
              <a:t>n</a:t>
            </a:r>
            <a:r>
              <a:rPr lang="en"/>
              <a:t> agent programs, although many of these will not run at all. </a:t>
            </a:r>
            <a:endParaRPr/>
          </a:p>
          <a:p>
            <a:pPr indent="0" lvl="0" marL="0" rtl="0" algn="l">
              <a:spcBef>
                <a:spcPts val="1200"/>
              </a:spcBef>
              <a:spcAft>
                <a:spcPts val="0"/>
              </a:spcAft>
              <a:buClr>
                <a:schemeClr val="dk1"/>
              </a:buClr>
              <a:buSzPts val="1100"/>
              <a:buFont typeface="Arial"/>
              <a:buNone/>
            </a:pPr>
            <a:r>
              <a:rPr lang="en"/>
              <a:t>(Note: Any given program can devote at most n bits to storage, so its internal state can distinguish among only 2</a:t>
            </a:r>
            <a:r>
              <a:rPr baseline="30000" lang="en"/>
              <a:t>n</a:t>
            </a:r>
            <a:r>
              <a:rPr lang="en"/>
              <a:t> past histories. Because the agent function specifies actions based on percept histories, there will be many agent functions that cannot be implemented because of lack of memory in the machine.)</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ct val="30555"/>
              <a:buFont typeface="Arial"/>
              <a:buNone/>
            </a:pPr>
            <a:r>
              <a:rPr lang="en"/>
              <a:t>Suppose we keep the agent program fixed but speed up the machine by a factor of two. Does that change the agent function?</a:t>
            </a:r>
            <a:endParaRPr/>
          </a:p>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a:t>
            </a:r>
            <a:endParaRPr/>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It depends on the programand the environment. If the environment is dynamic, speeding up the machine may mean choosing different (perhaps better) actions and/or acting sooner. If the environment is static and the program pays no attention to the passage of elapsed time, the agent function is unchanged.</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clarification?</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Email me or ask on piazza and I will try my best to explain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Welcome CSC384!</a:t>
            </a:r>
            <a:endParaRPr/>
          </a:p>
        </p:txBody>
      </p:sp>
      <p:sp>
        <p:nvSpPr>
          <p:cNvPr id="67" name="Google Shape;67;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name is Kristina! Facts about me:</a:t>
            </a:r>
            <a:endParaRPr/>
          </a:p>
          <a:p>
            <a:pPr indent="-342900" lvl="0" marL="457200" rtl="0" algn="l">
              <a:spcBef>
                <a:spcPts val="1200"/>
              </a:spcBef>
              <a:spcAft>
                <a:spcPts val="0"/>
              </a:spcAft>
              <a:buSzPts val="1800"/>
              <a:buChar char="●"/>
            </a:pPr>
            <a:r>
              <a:rPr lang="en"/>
              <a:t>I love Cats!</a:t>
            </a:r>
            <a:endParaRPr/>
          </a:p>
          <a:p>
            <a:pPr indent="-342900" lvl="0" marL="457200" rtl="0" algn="l">
              <a:spcBef>
                <a:spcPts val="0"/>
              </a:spcBef>
              <a:spcAft>
                <a:spcPts val="0"/>
              </a:spcAft>
              <a:buSzPts val="1800"/>
              <a:buChar char="●"/>
            </a:pPr>
            <a:r>
              <a:rPr lang="en"/>
              <a:t>This is my first time TAing so please bear with me :’D</a:t>
            </a:r>
            <a:endParaRPr/>
          </a:p>
          <a:p>
            <a:pPr indent="-342900" lvl="0" marL="457200" rtl="0" algn="l">
              <a:spcBef>
                <a:spcPts val="0"/>
              </a:spcBef>
              <a:spcAft>
                <a:spcPts val="0"/>
              </a:spcAft>
              <a:buSzPts val="1800"/>
              <a:buChar char="●"/>
            </a:pPr>
            <a:r>
              <a:rPr lang="en"/>
              <a:t>My email is </a:t>
            </a:r>
            <a:r>
              <a:rPr lang="en" u="sng">
                <a:solidFill>
                  <a:schemeClr val="hlink"/>
                </a:solidFill>
                <a:hlinkClick r:id="rId3"/>
              </a:rPr>
              <a:t>kristina.todic@mail.utoronto.ca</a:t>
            </a:r>
            <a:endParaRPr/>
          </a:p>
          <a:p>
            <a:pPr indent="0" lvl="0" marL="0" rtl="0" algn="l">
              <a:spcBef>
                <a:spcPts val="1200"/>
              </a:spcBef>
              <a:spcAft>
                <a:spcPts val="1200"/>
              </a:spcAft>
              <a:buNone/>
            </a:pPr>
            <a:r>
              <a:rPr lang="en"/>
              <a:t>Feel free to contact me if you have any questions, I will try my best to reply back :)</a:t>
            </a:r>
            <a:endParaRPr/>
          </a:p>
        </p:txBody>
      </p:sp>
      <p:pic>
        <p:nvPicPr>
          <p:cNvPr id="68" name="Google Shape;68;p15"/>
          <p:cNvPicPr preferRelativeResize="0"/>
          <p:nvPr/>
        </p:nvPicPr>
        <p:blipFill>
          <a:blip r:embed="rId4">
            <a:alphaModFix/>
          </a:blip>
          <a:stretch>
            <a:fillRect/>
          </a:stretch>
        </p:blipFill>
        <p:spPr>
          <a:xfrm>
            <a:off x="5220600" y="661263"/>
            <a:ext cx="2866717"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we’re gonna be doing today</a:t>
            </a:r>
            <a:endParaRPr/>
          </a:p>
        </p:txBody>
      </p:sp>
      <p:sp>
        <p:nvSpPr>
          <p:cNvPr id="74" name="Google Shape;74;p16"/>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Going to put you in breakout groups</a:t>
            </a:r>
            <a:endParaRPr/>
          </a:p>
          <a:p>
            <a:pPr indent="-342900" lvl="0" marL="457200" rtl="0" algn="l">
              <a:spcBef>
                <a:spcPts val="0"/>
              </a:spcBef>
              <a:spcAft>
                <a:spcPts val="0"/>
              </a:spcAft>
              <a:buSzPts val="1800"/>
              <a:buChar char="●"/>
            </a:pPr>
            <a:r>
              <a:rPr lang="en"/>
              <a:t>Attempt the questions given in the handout</a:t>
            </a:r>
            <a:endParaRPr/>
          </a:p>
          <a:p>
            <a:pPr indent="-342900" lvl="0" marL="457200" rtl="0" algn="l">
              <a:spcBef>
                <a:spcPts val="0"/>
              </a:spcBef>
              <a:spcAft>
                <a:spcPts val="0"/>
              </a:spcAft>
              <a:buSzPts val="1800"/>
              <a:buChar char="●"/>
            </a:pPr>
            <a:r>
              <a:rPr lang="en"/>
              <a:t>We’ll come back and go through the solutions together.</a:t>
            </a:r>
            <a:endParaRPr/>
          </a:p>
          <a:p>
            <a:pPr indent="0" lvl="0" marL="457200" rtl="0" algn="l">
              <a:spcBef>
                <a:spcPts val="120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902875" y="1287788"/>
            <a:ext cx="3145774" cy="3145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963500"/>
            <a:ext cx="8520600" cy="1216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Please Attempt Q1 (both part 1 and 2) and we’ll be back in 10 minutes.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396600" y="104900"/>
            <a:ext cx="8282874" cy="4793325"/>
          </a:xfrm>
          <a:prstGeom prst="rect">
            <a:avLst/>
          </a:prstGeom>
          <a:noFill/>
          <a:ln>
            <a:noFill/>
          </a:ln>
        </p:spPr>
      </p:pic>
      <p:sp>
        <p:nvSpPr>
          <p:cNvPr id="86" name="Google Shape;86;p18"/>
          <p:cNvSpPr/>
          <p:nvPr/>
        </p:nvSpPr>
        <p:spPr>
          <a:xfrm>
            <a:off x="2406025" y="1393275"/>
            <a:ext cx="2448900" cy="208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612750" y="2184000"/>
            <a:ext cx="2388600" cy="208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Driver navigator time</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based </a:t>
            </a:r>
            <a:r>
              <a:rPr lang="en"/>
              <a:t>vacuum</a:t>
            </a:r>
            <a:endParaRPr/>
          </a:p>
          <a:p>
            <a:pPr indent="0" lvl="0" marL="0" rtl="0" algn="l">
              <a:spcBef>
                <a:spcPts val="1200"/>
              </a:spcBef>
              <a:spcAft>
                <a:spcPts val="0"/>
              </a:spcAft>
              <a:buNone/>
            </a:pPr>
            <a:r>
              <a:rPr lang="en"/>
              <a:t>I will be driver and you can be navigator</a:t>
            </a:r>
            <a:endParaRPr/>
          </a:p>
          <a:p>
            <a:pPr indent="0" lvl="0" marL="0" rtl="0" algn="l">
              <a:spcBef>
                <a:spcPts val="1200"/>
              </a:spcBef>
              <a:spcAft>
                <a:spcPts val="0"/>
              </a:spcAft>
              <a:buNone/>
            </a:pPr>
            <a:r>
              <a:rPr lang="en"/>
              <a:t>Type in chat or just shout out next step!</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 ModelBasedVacuumAgent</a:t>
            </a:r>
            <a:endParaRPr/>
          </a:p>
        </p:txBody>
      </p:sp>
      <p:sp>
        <p:nvSpPr>
          <p:cNvPr id="99" name="Google Shape;99;p20"/>
          <p:cNvSpPr txBox="1"/>
          <p:nvPr>
            <p:ph idx="1" type="body"/>
          </p:nvPr>
        </p:nvSpPr>
        <p:spPr>
          <a:xfrm>
            <a:off x="311700" y="1152475"/>
            <a:ext cx="8520600" cy="3416400"/>
          </a:xfrm>
          <a:prstGeom prst="rect">
            <a:avLst/>
          </a:prstGeom>
          <a:solidFill>
            <a:srgbClr val="434343"/>
          </a:solidFill>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def</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ModelBasedVacuumAgent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"""An agent that keeps track of what locations are clean or dirty."""</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model = {loc_A: </a:t>
            </a:r>
            <a:r>
              <a:rPr lang="en" sz="1050">
                <a:solidFill>
                  <a:srgbClr val="569CD6"/>
                </a:solidFill>
                <a:highlight>
                  <a:srgbClr val="1E1E1E"/>
                </a:highlight>
                <a:latin typeface="Courier New"/>
                <a:ea typeface="Courier New"/>
                <a:cs typeface="Courier New"/>
                <a:sym typeface="Courier New"/>
              </a:rPr>
              <a:t>None</a:t>
            </a:r>
            <a:r>
              <a:rPr lang="en" sz="1050">
                <a:solidFill>
                  <a:srgbClr val="D4D4D4"/>
                </a:solidFill>
                <a:highlight>
                  <a:srgbClr val="1E1E1E"/>
                </a:highlight>
                <a:latin typeface="Courier New"/>
                <a:ea typeface="Courier New"/>
                <a:cs typeface="Courier New"/>
                <a:sym typeface="Courier New"/>
              </a:rPr>
              <a:t>, loc_B: </a:t>
            </a:r>
            <a:r>
              <a:rPr lang="en" sz="1050">
                <a:solidFill>
                  <a:srgbClr val="569CD6"/>
                </a:solidFill>
                <a:highlight>
                  <a:srgbClr val="1E1E1E"/>
                </a:highlight>
                <a:latin typeface="Courier New"/>
                <a:ea typeface="Courier New"/>
                <a:cs typeface="Courier New"/>
                <a:sym typeface="Courier New"/>
              </a:rPr>
              <a:t>None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def</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program</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percept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location, status = percept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model[location] = status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model[loc_A] == model[loc_B] == </a:t>
            </a:r>
            <a:r>
              <a:rPr lang="en" sz="1050">
                <a:solidFill>
                  <a:srgbClr val="CE9178"/>
                </a:solidFill>
                <a:highlight>
                  <a:srgbClr val="1E1E1E"/>
                </a:highlight>
                <a:latin typeface="Courier New"/>
                <a:ea typeface="Courier New"/>
                <a:cs typeface="Courier New"/>
                <a:sym typeface="Courier New"/>
              </a:rPr>
              <a:t>'Clean'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'Stay'</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elif</a:t>
            </a:r>
            <a:r>
              <a:rPr lang="en" sz="1050">
                <a:solidFill>
                  <a:srgbClr val="D4D4D4"/>
                </a:solidFill>
                <a:highlight>
                  <a:srgbClr val="1E1E1E"/>
                </a:highlight>
                <a:latin typeface="Courier New"/>
                <a:ea typeface="Courier New"/>
                <a:cs typeface="Courier New"/>
                <a:sym typeface="Courier New"/>
              </a:rPr>
              <a:t> status == </a:t>
            </a:r>
            <a:r>
              <a:rPr lang="en" sz="1050">
                <a:solidFill>
                  <a:srgbClr val="CE9178"/>
                </a:solidFill>
                <a:highlight>
                  <a:srgbClr val="1E1E1E"/>
                </a:highlight>
                <a:latin typeface="Courier New"/>
                <a:ea typeface="Courier New"/>
                <a:cs typeface="Courier New"/>
                <a:sym typeface="Courier New"/>
              </a:rPr>
              <a:t>'Dirty'</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'Suck'</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elif</a:t>
            </a:r>
            <a:r>
              <a:rPr lang="en" sz="1050">
                <a:solidFill>
                  <a:srgbClr val="D4D4D4"/>
                </a:solidFill>
                <a:highlight>
                  <a:srgbClr val="1E1E1E"/>
                </a:highlight>
                <a:latin typeface="Courier New"/>
                <a:ea typeface="Courier New"/>
                <a:cs typeface="Courier New"/>
                <a:sym typeface="Courier New"/>
              </a:rPr>
              <a:t> location == loc_A:</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'Right'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elif</a:t>
            </a:r>
            <a:r>
              <a:rPr lang="en" sz="1050">
                <a:solidFill>
                  <a:srgbClr val="D4D4D4"/>
                </a:solidFill>
                <a:highlight>
                  <a:srgbClr val="1E1E1E"/>
                </a:highlight>
                <a:latin typeface="Courier New"/>
                <a:ea typeface="Courier New"/>
                <a:cs typeface="Courier New"/>
                <a:sym typeface="Courier New"/>
              </a:rPr>
              <a:t> location == loc_B:</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'Left'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Agent(program)</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1200"/>
              </a:spcAft>
              <a:buNone/>
            </a:pPr>
            <a:r>
              <a:t/>
            </a:r>
            <a:endParaRPr/>
          </a:p>
        </p:txBody>
      </p:sp>
      <p:cxnSp>
        <p:nvCxnSpPr>
          <p:cNvPr id="100" name="Google Shape;100;p20"/>
          <p:cNvCxnSpPr/>
          <p:nvPr/>
        </p:nvCxnSpPr>
        <p:spPr>
          <a:xfrm flipH="1">
            <a:off x="3522825" y="1664325"/>
            <a:ext cx="3145500" cy="53400"/>
          </a:xfrm>
          <a:prstGeom prst="straightConnector1">
            <a:avLst/>
          </a:prstGeom>
          <a:noFill/>
          <a:ln cap="flat" cmpd="sng" w="28575">
            <a:solidFill>
              <a:srgbClr val="F4CCCC"/>
            </a:solidFill>
            <a:prstDash val="solid"/>
            <a:round/>
            <a:headEnd len="med" w="med" type="none"/>
            <a:tailEnd len="med" w="med" type="triangle"/>
          </a:ln>
        </p:spPr>
      </p:cxnSp>
      <p:sp>
        <p:nvSpPr>
          <p:cNvPr id="101" name="Google Shape;101;p20"/>
          <p:cNvSpPr txBox="1"/>
          <p:nvPr/>
        </p:nvSpPr>
        <p:spPr>
          <a:xfrm>
            <a:off x="6609200" y="1244575"/>
            <a:ext cx="2098500" cy="10467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Model Based Agents need to store a model of the </a:t>
            </a:r>
            <a:r>
              <a:rPr lang="en" sz="800"/>
              <a:t>environment</a:t>
            </a:r>
            <a:r>
              <a:rPr lang="en" sz="800"/>
              <a:t>. We will make our model a dictionary with the keys being locations in the environment and the values as status of location. Initially the status is None but our agent will </a:t>
            </a:r>
            <a:r>
              <a:rPr lang="en" sz="800"/>
              <a:t>update</a:t>
            </a:r>
            <a:r>
              <a:rPr lang="en" sz="800"/>
              <a:t> the model with each step.</a:t>
            </a:r>
            <a:endParaRPr sz="800"/>
          </a:p>
        </p:txBody>
      </p:sp>
      <p:cxnSp>
        <p:nvCxnSpPr>
          <p:cNvPr id="102" name="Google Shape;102;p20"/>
          <p:cNvCxnSpPr/>
          <p:nvPr/>
        </p:nvCxnSpPr>
        <p:spPr>
          <a:xfrm flipH="1">
            <a:off x="3008775" y="2202325"/>
            <a:ext cx="1188300" cy="41400"/>
          </a:xfrm>
          <a:prstGeom prst="straightConnector1">
            <a:avLst/>
          </a:prstGeom>
          <a:noFill/>
          <a:ln cap="flat" cmpd="sng" w="28575">
            <a:solidFill>
              <a:srgbClr val="F4CCCC"/>
            </a:solidFill>
            <a:prstDash val="solid"/>
            <a:round/>
            <a:headEnd len="med" w="med" type="none"/>
            <a:tailEnd len="med" w="med" type="triangle"/>
          </a:ln>
        </p:spPr>
      </p:cxnSp>
      <p:sp>
        <p:nvSpPr>
          <p:cNvPr id="103" name="Google Shape;103;p20"/>
          <p:cNvSpPr txBox="1"/>
          <p:nvPr/>
        </p:nvSpPr>
        <p:spPr>
          <a:xfrm>
            <a:off x="4155725" y="1894900"/>
            <a:ext cx="1318500" cy="4311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Updating the model with info from current precept</a:t>
            </a:r>
            <a:endParaRPr sz="800"/>
          </a:p>
        </p:txBody>
      </p:sp>
      <p:sp>
        <p:nvSpPr>
          <p:cNvPr id="104" name="Google Shape;104;p20"/>
          <p:cNvSpPr/>
          <p:nvPr/>
        </p:nvSpPr>
        <p:spPr>
          <a:xfrm>
            <a:off x="2801825" y="2775800"/>
            <a:ext cx="356925" cy="1022775"/>
          </a:xfrm>
          <a:custGeom>
            <a:rect b="b" l="l" r="r" t="t"/>
            <a:pathLst>
              <a:path extrusionOk="0" h="40911" w="14277">
                <a:moveTo>
                  <a:pt x="6858" y="0"/>
                </a:moveTo>
                <a:cubicBezTo>
                  <a:pt x="10155" y="1647"/>
                  <a:pt x="13823" y="4610"/>
                  <a:pt x="14189" y="8277"/>
                </a:cubicBezTo>
                <a:cubicBezTo>
                  <a:pt x="14541" y="11800"/>
                  <a:pt x="10668" y="15428"/>
                  <a:pt x="12061" y="18682"/>
                </a:cubicBezTo>
                <a:cubicBezTo>
                  <a:pt x="14451" y="24264"/>
                  <a:pt x="14305" y="31461"/>
                  <a:pt x="11588" y="36891"/>
                </a:cubicBezTo>
                <a:cubicBezTo>
                  <a:pt x="9759" y="40547"/>
                  <a:pt x="4088" y="40911"/>
                  <a:pt x="0" y="40911"/>
                </a:cubicBezTo>
              </a:path>
            </a:pathLst>
          </a:custGeom>
          <a:noFill/>
          <a:ln cap="flat" cmpd="sng" w="28575">
            <a:solidFill>
              <a:srgbClr val="B6D7A8"/>
            </a:solidFill>
            <a:prstDash val="solid"/>
            <a:round/>
            <a:headEnd len="med" w="med" type="none"/>
            <a:tailEnd len="med" w="med" type="none"/>
          </a:ln>
        </p:spPr>
      </p:sp>
      <p:sp>
        <p:nvSpPr>
          <p:cNvPr id="105" name="Google Shape;105;p20"/>
          <p:cNvSpPr txBox="1"/>
          <p:nvPr/>
        </p:nvSpPr>
        <p:spPr>
          <a:xfrm>
            <a:off x="3215700" y="2948625"/>
            <a:ext cx="1129200" cy="6771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Condition-action rules exactly the same as in simple </a:t>
            </a:r>
            <a:r>
              <a:rPr lang="en" sz="800"/>
              <a:t>reflex</a:t>
            </a:r>
            <a:r>
              <a:rPr lang="en" sz="800"/>
              <a:t> agent</a:t>
            </a:r>
            <a:endParaRPr sz="800"/>
          </a:p>
        </p:txBody>
      </p:sp>
      <p:cxnSp>
        <p:nvCxnSpPr>
          <p:cNvPr id="106" name="Google Shape;106;p20"/>
          <p:cNvCxnSpPr/>
          <p:nvPr/>
        </p:nvCxnSpPr>
        <p:spPr>
          <a:xfrm rot="10800000">
            <a:off x="4551925" y="2474250"/>
            <a:ext cx="1383300" cy="183300"/>
          </a:xfrm>
          <a:prstGeom prst="straightConnector1">
            <a:avLst/>
          </a:prstGeom>
          <a:noFill/>
          <a:ln cap="flat" cmpd="sng" w="28575">
            <a:solidFill>
              <a:srgbClr val="B6D7A8"/>
            </a:solidFill>
            <a:prstDash val="solid"/>
            <a:round/>
            <a:headEnd len="med" w="med" type="none"/>
            <a:tailEnd len="med" w="med" type="triangle"/>
          </a:ln>
        </p:spPr>
      </p:cxnSp>
      <p:sp>
        <p:nvSpPr>
          <p:cNvPr id="107" name="Google Shape;107;p20"/>
          <p:cNvSpPr txBox="1"/>
          <p:nvPr/>
        </p:nvSpPr>
        <p:spPr>
          <a:xfrm>
            <a:off x="5905650" y="2460475"/>
            <a:ext cx="1661400" cy="8004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Checking current state of environment including parts unobservable by current precept but have been observed in previous precepts</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Discuss!</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300"/>
              <a:t>The Question: Assume the agent is penalized one point for each movement and also the precept of the agent change to give the agent a clean/dirty status for every square in the environment. Can we say this agent is rational?</a:t>
            </a:r>
            <a:endParaRPr sz="1300"/>
          </a:p>
          <a:p>
            <a:pPr indent="0" lvl="0" marL="0" rtl="0" algn="l">
              <a:spcBef>
                <a:spcPts val="1200"/>
              </a:spcBef>
              <a:spcAft>
                <a:spcPts val="0"/>
              </a:spcAft>
              <a:buNone/>
            </a:pPr>
            <a:r>
              <a:rPr lang="en"/>
              <a:t>Definition to Remember:</a:t>
            </a:r>
            <a:endParaRPr/>
          </a:p>
          <a:p>
            <a:pPr indent="0" lvl="0" marL="0" rtl="0" algn="l">
              <a:spcBef>
                <a:spcPts val="1200"/>
              </a:spcBef>
              <a:spcAft>
                <a:spcPts val="0"/>
              </a:spcAft>
              <a:buClr>
                <a:schemeClr val="dk1"/>
              </a:buClr>
              <a:buSzPts val="1100"/>
              <a:buFont typeface="Arial"/>
              <a:buNone/>
            </a:pPr>
            <a:r>
              <a:rPr lang="en" sz="1300"/>
              <a:t>Rational Agent: For each possible percept sequence, a rational agent should select an action that is expected to maximize its performance measure, given the evidence provided by the percept sequence and whatever built-in knowledge the agent has.</a:t>
            </a:r>
            <a:endParaRPr sz="13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