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5"/>
  </p:notesMasterIdLst>
  <p:handoutMasterIdLst>
    <p:handoutMasterId r:id="rId26"/>
  </p:handoutMasterIdLst>
  <p:sldIdLst>
    <p:sldId id="394" r:id="rId3"/>
    <p:sldId id="476" r:id="rId4"/>
    <p:sldId id="508" r:id="rId5"/>
    <p:sldId id="535" r:id="rId6"/>
    <p:sldId id="479" r:id="rId7"/>
    <p:sldId id="551" r:id="rId8"/>
    <p:sldId id="536" r:id="rId9"/>
    <p:sldId id="539" r:id="rId10"/>
    <p:sldId id="483" r:id="rId11"/>
    <p:sldId id="530" r:id="rId12"/>
    <p:sldId id="538" r:id="rId13"/>
    <p:sldId id="415" r:id="rId14"/>
    <p:sldId id="480" r:id="rId15"/>
    <p:sldId id="492" r:id="rId16"/>
    <p:sldId id="491" r:id="rId17"/>
    <p:sldId id="494" r:id="rId18"/>
    <p:sldId id="471" r:id="rId19"/>
    <p:sldId id="528" r:id="rId20"/>
    <p:sldId id="552" r:id="rId21"/>
    <p:sldId id="493" r:id="rId22"/>
    <p:sldId id="405" r:id="rId23"/>
    <p:sldId id="400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479"/>
            <p14:sldId id="551"/>
            <p14:sldId id="536"/>
            <p14:sldId id="539"/>
          </p14:sldIdLst>
        </p14:section>
        <p14:section name="Team" id="{D358BE77-7272-44D1-BDCE-F47F1E2C64D7}">
          <p14:sldIdLst>
            <p14:sldId id="483"/>
            <p14:sldId id="530"/>
            <p14:sldId id="538"/>
          </p14:sldIdLst>
        </p14:section>
        <p14:section name="Course Organization" id="{2B4D2ED8-F966-4FF9-BC04-EA7C60E10932}">
          <p14:sldIdLst>
            <p14:sldId id="415"/>
            <p14:sldId id="480"/>
            <p14:sldId id="492"/>
            <p14:sldId id="491"/>
            <p14:sldId id="494"/>
            <p14:sldId id="471"/>
          </p14:sldIdLst>
        </p14:section>
        <p14:section name="Conclusion" id="{E47C5259-9EA6-4EC9-BC48-DB727F9AFB1B}">
          <p14:sldIdLst>
            <p14:sldId id="528"/>
            <p14:sldId id="552"/>
            <p14:sldId id="49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595" autoAdjust="0"/>
  </p:normalViewPr>
  <p:slideViewPr>
    <p:cSldViewPr>
      <p:cViewPr varScale="1">
        <p:scale>
          <a:sx n="106" d="100"/>
          <a:sy n="106" d="100"/>
        </p:scale>
        <p:origin x="402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075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265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" TargetMode="External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s://softuni.bg/courses/csharp-advanced/" TargetMode="External"/><Relationship Id="rId7" Type="http://schemas.openxmlformats.org/officeDocument/2006/relationships/hyperlink" Target="https://www.facebook.com/groups/CSharpFundamentalsJanuary2019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hyperlink" Target="https://softuni.bg/forum/categories/3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jpeg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5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65.png"/><Relationship Id="rId26" Type="http://schemas.openxmlformats.org/officeDocument/2006/relationships/image" Target="../media/image6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62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63.png"/><Relationship Id="rId22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8.jpeg"/><Relationship Id="rId7" Type="http://schemas.openxmlformats.org/officeDocument/2006/relationships/image" Target="../media/image7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1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88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3.ytimg.com/vi/1UZ-OX6mtbc/maxresdefault.jpg">
            <a:extLst>
              <a:ext uri="{FF2B5EF4-FFF2-40B4-BE49-F238E27FC236}">
                <a16:creationId xmlns:a16="http://schemas.microsoft.com/office/drawing/2014/main" id="{1C703E7F-EB3C-4DD9-8589-D0754FFA5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/>
          <a:stretch/>
        </p:blipFill>
        <p:spPr bwMode="auto">
          <a:xfrm>
            <a:off x="7934009" y="1615353"/>
            <a:ext cx="3646163" cy="3646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1"/>
              <a:t>Various job titles at the same time:</a:t>
            </a:r>
          </a:p>
          <a:p>
            <a:pPr lvl="1"/>
            <a:r>
              <a:rPr lang="en-GB" noProof="1"/>
              <a:t>CTO @ SoftUni Dev Team</a:t>
            </a:r>
          </a:p>
          <a:p>
            <a:pPr lvl="1"/>
            <a:r>
              <a:rPr lang="en-GB" noProof="1"/>
              <a:t>Technical Trainer @ SoftUni</a:t>
            </a:r>
          </a:p>
          <a:p>
            <a:pPr lvl="1"/>
            <a:r>
              <a:rPr lang="en-US" noProof="1"/>
              <a:t>Creator of open-source </a:t>
            </a:r>
            <a:br>
              <a:rPr lang="bg-BG" noProof="1"/>
            </a:br>
            <a:r>
              <a:rPr lang="en-US" noProof="1"/>
              <a:t>libraries for ASP.NET</a:t>
            </a:r>
          </a:p>
          <a:p>
            <a:pPr lvl="2"/>
            <a:r>
              <a:rPr lang="en-US" noProof="1"/>
              <a:t>MyTested.AspNetCore.Mvc</a:t>
            </a:r>
          </a:p>
          <a:p>
            <a:pPr lvl="1"/>
            <a:r>
              <a:rPr lang="en-GB" noProof="1"/>
              <a:t>Mathematical competitions champion</a:t>
            </a:r>
          </a:p>
          <a:p>
            <a:r>
              <a:rPr lang="en-GB" noProof="1"/>
              <a:t>Contacts:</a:t>
            </a:r>
          </a:p>
          <a:p>
            <a:pPr lvl="1"/>
            <a:r>
              <a:rPr lang="en-GB" noProof="1">
                <a:hlinkClick r:id="rId3"/>
              </a:rPr>
              <a:t>https://github.com/ivaylokenov</a:t>
            </a:r>
          </a:p>
          <a:p>
            <a:pPr lvl="1"/>
            <a:r>
              <a:rPr lang="en-GB" noProof="1">
                <a:hlinkClick r:id="rId3"/>
              </a:rPr>
              <a:t>https://linkedin.com/in/kenov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Ivaylo 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48570-A50C-4C34-9174-788BB5564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477" y="1615353"/>
            <a:ext cx="3646163" cy="36812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noProof="1"/>
              <a:t>Technical Trainer @ Software University</a:t>
            </a:r>
          </a:p>
          <a:p>
            <a:r>
              <a:rPr lang="en-GB" noProof="1"/>
              <a:t>Top performing student </a:t>
            </a:r>
            <a:br>
              <a:rPr lang="en-GB" noProof="1"/>
            </a:br>
            <a:r>
              <a:rPr lang="en-GB" noProof="1"/>
              <a:t>@ Software University</a:t>
            </a:r>
          </a:p>
          <a:p>
            <a:r>
              <a:rPr lang="en-GB" noProof="1"/>
              <a:t>Interested in Web Development</a:t>
            </a:r>
          </a:p>
          <a:p>
            <a:r>
              <a:rPr lang="en-GB" noProof="1"/>
              <a:t>Plays football in his free time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Galin</a:t>
            </a:r>
            <a:r>
              <a:rPr lang="en-GB" dirty="0"/>
              <a:t> </a:t>
            </a:r>
            <a:r>
              <a:rPr lang="en-GB" dirty="0" err="1"/>
              <a:t>Gospodinov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9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Fundamentals Module –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668" y="1504890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14-Jan-2019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49083" y="1545843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24-Feb-2019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514012" y="1575810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14-Apr-2019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322668" y="2876044"/>
            <a:ext cx="5077294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Advanced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14-Jan-2019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-2019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 exam: 16-Apr-2019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5399962" y="2876044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OOP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-2019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14-Apr-2019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 exam: 18-Apr-2019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5314" y="1990562"/>
            <a:ext cx="11033098" cy="532601"/>
            <a:chOff x="473859" y="1990562"/>
            <a:chExt cx="11033098" cy="532601"/>
          </a:xfrm>
        </p:grpSpPr>
        <p:grpSp>
          <p:nvGrpSpPr>
            <p:cNvPr id="3" name="Group 2"/>
            <p:cNvGrpSpPr/>
            <p:nvPr/>
          </p:nvGrpSpPr>
          <p:grpSpPr>
            <a:xfrm>
              <a:off x="473859" y="1990562"/>
              <a:ext cx="11033098" cy="532601"/>
              <a:chOff x="395314" y="1838162"/>
              <a:chExt cx="7534066" cy="532601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395314" y="2097141"/>
                <a:ext cx="753406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11822" y="1838163"/>
                <a:ext cx="0" cy="51795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12790" y="1852806"/>
                <a:ext cx="0" cy="51795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086978" y="1971313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220444" y="1971313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653102" y="1978635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2690083" y="1985956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929380" y="1838162"/>
                <a:ext cx="0" cy="51795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cxnSpLocks/>
              </p:cNvCxnSpPr>
              <p:nvPr/>
            </p:nvCxnSpPr>
            <p:spPr>
              <a:xfrm>
                <a:off x="7056164" y="1981200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370065" y="1978635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189064" y="1985956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171580" y="1978635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AE91B57-AD0A-4763-84A0-6ADB172BBCAB}"/>
                  </a:ext>
                </a:extLst>
              </p:cNvPr>
              <p:cNvCxnSpPr/>
              <p:nvPr/>
            </p:nvCxnSpPr>
            <p:spPr>
              <a:xfrm>
                <a:off x="3506493" y="1978635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A688CC6-571E-4CFF-AA65-7B7F2E786B91}"/>
                  </a:ext>
                </a:extLst>
              </p:cNvPr>
              <p:cNvCxnSpPr/>
              <p:nvPr/>
            </p:nvCxnSpPr>
            <p:spPr>
              <a:xfrm>
                <a:off x="5691920" y="1985956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C8FD054-D5B6-4C0C-9C0A-CBB3BFB048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3108" y="1971313"/>
                <a:ext cx="0" cy="25897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F76C2E1-7160-4C4B-A0F9-5C0DB95BE884}"/>
                </a:ext>
              </a:extLst>
            </p:cNvPr>
            <p:cNvCxnSpPr/>
            <p:nvPr/>
          </p:nvCxnSpPr>
          <p:spPr>
            <a:xfrm>
              <a:off x="6020557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06357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Mandatory:</a:t>
            </a:r>
          </a:p>
          <a:p>
            <a:pPr lvl="1"/>
            <a:r>
              <a:rPr lang="en-US" dirty="0"/>
              <a:t>Final exam – 85%</a:t>
            </a:r>
          </a:p>
          <a:p>
            <a:pPr lvl="1"/>
            <a:r>
              <a:rPr lang="en-US" dirty="0"/>
              <a:t>Exercises &amp; homework – 15%</a:t>
            </a:r>
          </a:p>
          <a:p>
            <a:pPr>
              <a:spcBef>
                <a:spcPts val="1200"/>
              </a:spcBef>
            </a:pPr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– 5% bonus</a:t>
            </a:r>
          </a:p>
          <a:p>
            <a:pPr lvl="1"/>
            <a:r>
              <a:rPr lang="en-US" dirty="0"/>
              <a:t>Forum activity – bonus up to 5%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70AAF-2F36-4207-A978-F4449786A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51" y="3630977"/>
            <a:ext cx="2898654" cy="2569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295400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0412" y="1905000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https://softuni.bg/courses/csharp-advanced/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0412" y="3288835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softuni.bg/forum/categories/30/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8772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1431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2" y="4653055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7"/>
              </a:rPr>
              <a:t>https://www.fb.com/CSharpFundamentals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981" y="458977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2012" y="1175481"/>
            <a:ext cx="9829800" cy="5201066"/>
          </a:xfrm>
        </p:spPr>
        <p:txBody>
          <a:bodyPr/>
          <a:lstStyle/>
          <a:p>
            <a:r>
              <a:rPr lang="en-US" dirty="0"/>
              <a:t>The official textbook for the course</a:t>
            </a:r>
          </a:p>
          <a:p>
            <a:pPr lvl="1"/>
            <a:r>
              <a:rPr lang="en-US" dirty="0"/>
              <a:t>"Fundamentals of Computer Programming with C#", </a:t>
            </a:r>
            <a:br>
              <a:rPr lang="en-US" dirty="0"/>
            </a:br>
            <a:r>
              <a:rPr lang="en-US" dirty="0"/>
              <a:t>by Svetlin Nakov &amp; Co., 2013, ISBN 9789544007737</a:t>
            </a:r>
          </a:p>
          <a:p>
            <a:pPr lvl="1"/>
            <a:r>
              <a:rPr lang="en-US" dirty="0"/>
              <a:t>English and Bulgarian versions (as PDF, </a:t>
            </a:r>
            <a:r>
              <a:rPr lang="en-US" noProof="1"/>
              <a:t>ePub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Freely downloadable from: </a:t>
            </a:r>
            <a:br>
              <a:rPr lang="en-US" dirty="0"/>
            </a:br>
            <a:r>
              <a:rPr lang="en-US" dirty="0">
                <a:hlinkClick r:id="rId2"/>
              </a:rPr>
              <a:t>www.introprogramming.info</a:t>
            </a:r>
            <a:endParaRPr lang="en-US" dirty="0"/>
          </a:p>
          <a:p>
            <a:pPr lvl="1"/>
            <a:r>
              <a:rPr lang="en-GB" dirty="0"/>
              <a:t>The C# Programming courses @SoftUni.bg </a:t>
            </a:r>
            <a:br>
              <a:rPr lang="en-GB" dirty="0"/>
            </a:br>
            <a:r>
              <a:rPr lang="en-GB" dirty="0"/>
              <a:t>partially follows the book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C# Fundamentals Textbook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4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6388" y="3505200"/>
            <a:ext cx="1224292" cy="17323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388" y="1374494"/>
            <a:ext cx="1224292" cy="1742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3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fund-</a:t>
            </a:r>
            <a:r>
              <a:rPr lang="en-GB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advanced 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Getting familiar with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</a:p>
          <a:p>
            <a:pPr>
              <a:buClr>
                <a:schemeClr val="tx1"/>
              </a:buClr>
            </a:pP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Building class </a:t>
            </a:r>
            <a:r>
              <a:rPr lang="en-GB" b="1" dirty="0">
                <a:solidFill>
                  <a:schemeClr val="bg1"/>
                </a:solidFill>
              </a:rPr>
              <a:t>hierarchies</a:t>
            </a:r>
          </a:p>
          <a:p>
            <a:pPr>
              <a:buClr>
                <a:schemeClr val="tx1"/>
              </a:buClr>
            </a:pPr>
            <a:r>
              <a:rPr lang="en-GB" dirty="0"/>
              <a:t>Apply </a:t>
            </a:r>
            <a:r>
              <a:rPr lang="en-GB" b="1" dirty="0">
                <a:solidFill>
                  <a:schemeClr val="bg1"/>
                </a:solidFill>
              </a:rPr>
              <a:t>principles</a:t>
            </a:r>
            <a:r>
              <a:rPr lang="en-GB" dirty="0"/>
              <a:t> and good </a:t>
            </a:r>
            <a:r>
              <a:rPr lang="en-GB" b="1" dirty="0">
                <a:solidFill>
                  <a:schemeClr val="bg1"/>
                </a:solidFill>
              </a:rPr>
              <a:t>practices</a:t>
            </a:r>
            <a:r>
              <a:rPr lang="en-GB" dirty="0"/>
              <a:t> for </a:t>
            </a:r>
            <a:br>
              <a:rPr lang="en-GB" dirty="0"/>
            </a:br>
            <a:r>
              <a:rPr lang="en-GB" dirty="0"/>
              <a:t>building </a:t>
            </a:r>
            <a:r>
              <a:rPr lang="en-GB" b="1" dirty="0">
                <a:solidFill>
                  <a:schemeClr val="bg1"/>
                </a:solidFill>
              </a:rPr>
              <a:t>quality software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Test application correctness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Fundamentals Module Goals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advanced 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Getting familiar with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</a:p>
          <a:p>
            <a:pPr>
              <a:buClr>
                <a:schemeClr val="tx1"/>
              </a:buClr>
            </a:pP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Simple</a:t>
            </a:r>
            <a:r>
              <a:rPr lang="en-US" b="1" dirty="0">
                <a:solidFill>
                  <a:schemeClr val="bg1"/>
                </a:solidFill>
              </a:rPr>
              <a:t> algorithms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Sorting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Advanced Course Goals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3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3 practical problems for 4 hours</a:t>
            </a:r>
          </a:p>
          <a:p>
            <a:pPr lvl="1"/>
            <a:r>
              <a:rPr lang="en-GB" dirty="0"/>
              <a:t>The first two problems may include:</a:t>
            </a:r>
          </a:p>
          <a:p>
            <a:pPr lvl="2"/>
            <a:r>
              <a:rPr lang="en-GB" dirty="0"/>
              <a:t>Stacks and Queues</a:t>
            </a:r>
          </a:p>
          <a:p>
            <a:pPr lvl="2"/>
            <a:r>
              <a:rPr lang="en-GB" dirty="0"/>
              <a:t>Multidimensional Arrays</a:t>
            </a:r>
          </a:p>
          <a:p>
            <a:pPr lvl="2"/>
            <a:r>
              <a:rPr lang="en-GB" dirty="0"/>
              <a:t>Dictionaries</a:t>
            </a:r>
          </a:p>
          <a:p>
            <a:pPr lvl="1"/>
            <a:r>
              <a:rPr lang="en-US" dirty="0"/>
              <a:t>Defining Classes</a:t>
            </a:r>
            <a:endParaRPr lang="en-GB" dirty="0"/>
          </a:p>
          <a:p>
            <a:r>
              <a:rPr lang="en-GB" dirty="0"/>
              <a:t>Automated judge system</a:t>
            </a:r>
          </a:p>
          <a:p>
            <a:pPr lvl="1"/>
            <a:r>
              <a:rPr lang="en-GB" dirty="0">
                <a:hlinkClick r:id="rId2"/>
              </a:rPr>
              <a:t>http://judge.softuni.bg</a:t>
            </a:r>
            <a:endParaRPr lang="en-GB" dirty="0"/>
          </a:p>
          <a:p>
            <a:r>
              <a:rPr lang="en-GB" dirty="0"/>
              <a:t>Solutions are evaluated for correctness only</a:t>
            </a:r>
          </a:p>
          <a:p>
            <a:pPr lvl="1"/>
            <a:r>
              <a:rPr lang="en-GB" dirty="0"/>
              <a:t>Code quality is still not measured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5400" dirty="0"/>
              <a:t>Exam Demonstration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558</Words>
  <Application>Microsoft Office PowerPoint</Application>
  <PresentationFormat>Custom</PresentationFormat>
  <Paragraphs>149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C# Advanced</vt:lpstr>
      <vt:lpstr>Table of Contents</vt:lpstr>
      <vt:lpstr>Have a Question?</vt:lpstr>
      <vt:lpstr>PowerPoint Presentation</vt:lpstr>
      <vt:lpstr>C# Fundamentals Module Goals</vt:lpstr>
      <vt:lpstr>C# Advanced Course Goals</vt:lpstr>
      <vt:lpstr>Practical Programming Exam</vt:lpstr>
      <vt:lpstr>PowerPoint Presentation</vt:lpstr>
      <vt:lpstr>PowerPoint Presentation</vt:lpstr>
      <vt:lpstr>Ivaylo Kenov</vt:lpstr>
      <vt:lpstr>Galin Gospodinov</vt:lpstr>
      <vt:lpstr>PowerPoint Presentation</vt:lpstr>
      <vt:lpstr>C# Fundamentals Module – Timeline</vt:lpstr>
      <vt:lpstr>Homework Assignments &amp; Exercises</vt:lpstr>
      <vt:lpstr>Scoring System for the Course</vt:lpstr>
      <vt:lpstr>Course Web Site, Forum and FB Group</vt:lpstr>
      <vt:lpstr>The Free C# Fundamentals Textbook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Course Introduction</dc:title>
  <dc:subject>C# Advanced – Practical Training Course @ SoftUni</dc:subject>
  <dc:creator/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/>
  <cp:revision>1</cp:revision>
  <dcterms:created xsi:type="dcterms:W3CDTF">2014-01-02T17:00:34Z</dcterms:created>
  <dcterms:modified xsi:type="dcterms:W3CDTF">2019-01-14T17:38:12Z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