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62"/>
  </p:notesMasterIdLst>
  <p:handoutMasterIdLst>
    <p:handoutMasterId r:id="rId63"/>
  </p:handoutMasterIdLst>
  <p:sldIdLst>
    <p:sldId id="402" r:id="rId3"/>
    <p:sldId id="539" r:id="rId4"/>
    <p:sldId id="508" r:id="rId5"/>
    <p:sldId id="467" r:id="rId6"/>
    <p:sldId id="468" r:id="rId7"/>
    <p:sldId id="469" r:id="rId8"/>
    <p:sldId id="470" r:id="rId9"/>
    <p:sldId id="471" r:id="rId10"/>
    <p:sldId id="510" r:id="rId11"/>
    <p:sldId id="511" r:id="rId12"/>
    <p:sldId id="538" r:id="rId13"/>
    <p:sldId id="513" r:id="rId14"/>
    <p:sldId id="472" r:id="rId15"/>
    <p:sldId id="520" r:id="rId16"/>
    <p:sldId id="474" r:id="rId17"/>
    <p:sldId id="475" r:id="rId18"/>
    <p:sldId id="478" r:id="rId19"/>
    <p:sldId id="541" r:id="rId20"/>
    <p:sldId id="542" r:id="rId21"/>
    <p:sldId id="479" r:id="rId22"/>
    <p:sldId id="480" r:id="rId23"/>
    <p:sldId id="481" r:id="rId24"/>
    <p:sldId id="482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521" r:id="rId33"/>
    <p:sldId id="492" r:id="rId34"/>
    <p:sldId id="493" r:id="rId35"/>
    <p:sldId id="494" r:id="rId36"/>
    <p:sldId id="534" r:id="rId37"/>
    <p:sldId id="477" r:id="rId38"/>
    <p:sldId id="535" r:id="rId39"/>
    <p:sldId id="495" r:id="rId40"/>
    <p:sldId id="496" r:id="rId41"/>
    <p:sldId id="497" r:id="rId42"/>
    <p:sldId id="536" r:id="rId43"/>
    <p:sldId id="498" r:id="rId44"/>
    <p:sldId id="499" r:id="rId45"/>
    <p:sldId id="500" r:id="rId46"/>
    <p:sldId id="501" r:id="rId47"/>
    <p:sldId id="502" r:id="rId48"/>
    <p:sldId id="503" r:id="rId49"/>
    <p:sldId id="537" r:id="rId50"/>
    <p:sldId id="504" r:id="rId51"/>
    <p:sldId id="505" r:id="rId52"/>
    <p:sldId id="507" r:id="rId53"/>
    <p:sldId id="540" r:id="rId54"/>
    <p:sldId id="522" r:id="rId55"/>
    <p:sldId id="349" r:id="rId56"/>
    <p:sldId id="543" r:id="rId57"/>
    <p:sldId id="544" r:id="rId58"/>
    <p:sldId id="545" r:id="rId59"/>
    <p:sldId id="546" r:id="rId60"/>
    <p:sldId id="547" r:id="rId6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709A2BE3-2D0E-4BDF-9E7B-B5B14B6C6981}">
          <p14:sldIdLst>
            <p14:sldId id="402"/>
            <p14:sldId id="539"/>
            <p14:sldId id="508"/>
          </p14:sldIdLst>
        </p14:section>
        <p14:section name="Data Types and Variables" id="{1EA4A26A-D8EE-4901-BF27-046CF2BBFA11}">
          <p14:sldIdLst>
            <p14:sldId id="467"/>
            <p14:sldId id="468"/>
            <p14:sldId id="469"/>
            <p14:sldId id="470"/>
            <p14:sldId id="471"/>
            <p14:sldId id="510"/>
            <p14:sldId id="511"/>
            <p14:sldId id="538"/>
            <p14:sldId id="513"/>
          </p14:sldIdLst>
        </p14:section>
        <p14:section name="Integer Types" id="{0C2D342C-976F-49E7-A8CC-BE0E5C948BA0}">
          <p14:sldIdLst>
            <p14:sldId id="472"/>
            <p14:sldId id="520"/>
            <p14:sldId id="474"/>
            <p14:sldId id="475"/>
            <p14:sldId id="478"/>
            <p14:sldId id="541"/>
            <p14:sldId id="542"/>
          </p14:sldIdLst>
        </p14:section>
        <p14:section name="Real Number Types" id="{069508F5-D1C2-4CF2-8233-7BBF6B016773}">
          <p14:sldIdLst>
            <p14:sldId id="479"/>
            <p14:sldId id="480"/>
            <p14:sldId id="481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521"/>
          </p14:sldIdLst>
        </p14:section>
        <p14:section name="Type Conversion" id="{B21423A2-D074-4A0C-A88A-F14C5D55BB4F}">
          <p14:sldIdLst>
            <p14:sldId id="492"/>
            <p14:sldId id="493"/>
            <p14:sldId id="494"/>
            <p14:sldId id="534"/>
            <p14:sldId id="477"/>
          </p14:sldIdLst>
        </p14:section>
        <p14:section name="Boolean Type" id="{12A732DE-0A3C-428A-92C6-DC9ECAAA719F}">
          <p14:sldIdLst>
            <p14:sldId id="535"/>
            <p14:sldId id="495"/>
            <p14:sldId id="496"/>
            <p14:sldId id="497"/>
          </p14:sldIdLst>
        </p14:section>
        <p14:section name="Character Type" id="{21BC9AB8-E6DE-417F-A011-228C22606C27}">
          <p14:sldIdLst>
            <p14:sldId id="536"/>
            <p14:sldId id="498"/>
            <p14:sldId id="499"/>
            <p14:sldId id="500"/>
            <p14:sldId id="501"/>
            <p14:sldId id="502"/>
            <p14:sldId id="503"/>
          </p14:sldIdLst>
        </p14:section>
        <p14:section name="String Data Type" id="{F8F7233D-65B2-4E34-BC10-F356A4FD0B35}">
          <p14:sldIdLst>
            <p14:sldId id="537"/>
            <p14:sldId id="504"/>
            <p14:sldId id="505"/>
            <p14:sldId id="507"/>
            <p14:sldId id="540"/>
            <p14:sldId id="522"/>
          </p14:sldIdLst>
        </p14:section>
        <p14:section name="Conclusion" id="{10E03AB1-9AA8-4E86-9A64-D741901E50A2}">
          <p14:sldIdLst>
            <p14:sldId id="349"/>
            <p14:sldId id="543"/>
            <p14:sldId id="544"/>
            <p14:sldId id="545"/>
            <p14:sldId id="546"/>
            <p14:sldId id="54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1D5DD"/>
    <a:srgbClr val="FFA72A"/>
    <a:srgbClr val="FFF0D9"/>
    <a:srgbClr val="F0F5FA"/>
    <a:srgbClr val="1A8AFA"/>
    <a:srgbClr val="0097CC"/>
    <a:srgbClr val="FDFFFF"/>
    <a:srgbClr val="603A14"/>
    <a:srgbClr val="E85C0E"/>
    <a:srgbClr val="BAB398"/>
  </p:clrMru>
  <p:extLst>
    <p:ext uri="{E76CE94A-603C-4142-B9EB-6D1370010A27}">
      <p14:discardImageEditData xmlns="" xmlns:p14="http://schemas.microsoft.com/office/powerpoint/2010/main" val="1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0" autoAdjust="0"/>
    <p:restoredTop sz="94533" autoAdjust="0"/>
  </p:normalViewPr>
  <p:slideViewPr>
    <p:cSldViewPr>
      <p:cViewPr varScale="1">
        <p:scale>
          <a:sx n="43" d="100"/>
          <a:sy n="43" d="100"/>
        </p:scale>
        <p:origin x="-246" y="-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=""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8638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808946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712180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97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2700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0540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7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3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xmlns="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1281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39979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289510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xmlns="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xmlns="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xmlns="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xmlns="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xmlns="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xmlns="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901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xmlns="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xmlns="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xmlns="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xmlns="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xmlns="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xmlns="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51805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xmlns="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418725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="" xmlns:p14="http://schemas.microsoft.com/office/powerpoint/2010/main" val="916188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850214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xmlns="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613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41528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7601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0829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1205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20045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16759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23173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12/7/2018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96146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8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" TargetMode="Externa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33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codexio.bg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4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26.png"/><Relationship Id="rId27" Type="http://schemas.openxmlformats.org/officeDocument/2006/relationships/hyperlink" Target="http://smartit.bg/" TargetMode="Externa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orld-of-myths.com/" TargetMode="External"/><Relationship Id="rId3" Type="http://schemas.openxmlformats.org/officeDocument/2006/relationships/image" Target="../media/image6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nebitsoftware.net/" TargetMode="External"/><Relationship Id="rId11" Type="http://schemas.openxmlformats.org/officeDocument/2006/relationships/image" Target="../media/image69.gif"/><Relationship Id="rId5" Type="http://schemas.openxmlformats.org/officeDocument/2006/relationships/image" Target="../media/image66.png"/><Relationship Id="rId10" Type="http://schemas.openxmlformats.org/officeDocument/2006/relationships/hyperlink" Target="https://www.lukanet.com/" TargetMode="External"/><Relationship Id="rId4" Type="http://schemas.openxmlformats.org/officeDocument/2006/relationships/hyperlink" Target="codexio.bg" TargetMode="External"/><Relationship Id="rId9" Type="http://schemas.openxmlformats.org/officeDocument/2006/relationships/image" Target="../media/image68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CAA5ECB-541A-4CB1-88D2-F5DA06BA56FB}"/>
              </a:ext>
            </a:extLst>
          </p:cNvPr>
          <p:cNvGrpSpPr/>
          <p:nvPr/>
        </p:nvGrpSpPr>
        <p:grpSpPr>
          <a:xfrm>
            <a:off x="4107102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35549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Scope</a:t>
            </a:r>
            <a:r>
              <a:rPr lang="en-GB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Lifetime</a:t>
            </a:r>
            <a:r>
              <a:rPr lang="en-GB" dirty="0"/>
              <a:t> == how long a variable stays in memory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6612" y="3167616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9041" y="2514600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036327" y="5105400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span is how long before a variable is called</a:t>
            </a:r>
          </a:p>
          <a:p>
            <a:r>
              <a:rPr lang="en-US" dirty="0"/>
              <a:t>Always declare a variable as late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dirty="0"/>
              <a:t>(e.g. shorter span)</a:t>
            </a:r>
          </a:p>
          <a:p>
            <a:endParaRPr lang="en-US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41019" y="2658870"/>
            <a:ext cx="8537705" cy="388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  string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8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Console.WriteLine(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8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  </a:t>
            </a: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841598" y="3727359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26876" y="3623046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1412" y="2667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Shorter span simplifies the code</a:t>
            </a:r>
          </a:p>
          <a:p>
            <a:pPr lvl="1"/>
            <a:r>
              <a:rPr lang="en-US" dirty="0"/>
              <a:t>Improves its readability and maintainability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797917" y="46482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4812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9412CD-F240-4DBF-B46F-E26379412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 Types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ECFCF5D-0C21-45A9-819E-58B2010F82AC}"/>
              </a:ext>
            </a:extLst>
          </p:cNvPr>
          <p:cNvGrpSpPr/>
          <p:nvPr/>
        </p:nvGrpSpPr>
        <p:grpSpPr>
          <a:xfrm>
            <a:off x="4860769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xmlns="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xmlns="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xmlns="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xmlns="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C215A2-1862-4D37-BEC3-A017FC646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43E15CBA-E7AA-422B-8CBE-5E36F3C505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843404466"/>
              </p:ext>
            </p:extLst>
          </p:nvPr>
        </p:nvGraphicFramePr>
        <p:xfrm>
          <a:off x="1903412" y="1244774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xmlns="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xmlns="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xmlns="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xmlns="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xmlns="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49010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899" b="1" dirty="0"/>
              <a:t>Integer </a:t>
            </a:r>
            <a:r>
              <a:rPr lang="en-US" altLang="en-US" sz="3899" b="1" dirty="0" smtClean="0"/>
              <a:t>Types</a:t>
            </a:r>
            <a:endParaRPr lang="en-US" altLang="en-US" sz="3899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Depending on the unit of measure we can use different data types:</a:t>
            </a:r>
            <a:endParaRPr lang="bg-BG" sz="32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4212" y="1905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</p:spTree>
    <p:extLst>
      <p:ext uri="{BB962C8B-B14F-4D97-AF65-F5344CB8AC3E}">
        <p14:creationId xmlns=""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xmlns="" id="{5ECAF5CC-FAB7-42EA-BB3D-1E5C7FAB560C}"/>
              </a:ext>
            </a:extLst>
          </p:cNvPr>
          <p:cNvSpPr/>
          <p:nvPr/>
        </p:nvSpPr>
        <p:spPr>
          <a:xfrm>
            <a:off x="7963271" y="40386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Integers have range (minimal and maximal value)</a:t>
            </a:r>
          </a:p>
          <a:p>
            <a:r>
              <a:rPr lang="en-US" dirty="0"/>
              <a:t>Integers could overflow </a:t>
            </a:r>
            <a:r>
              <a:rPr lang="en-US" dirty="0">
                <a:sym typeface="Wingdings" panose="05000000000000000000" pitchFamily="2" charset="2"/>
              </a:rPr>
              <a:t> this leads to incorrect values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1671" y="2832711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96532" y="2832711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dirty="0"/>
              <a:t>' suffixes mean a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 or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and 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dirty="0"/>
              <a:t>' suffixes mean a 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dirty="0"/>
              <a:t>E.g.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four integers</a:t>
            </a:r>
          </a:p>
          <a:p>
            <a:pPr lvl="1"/>
            <a:r>
              <a:rPr lang="en-GB" dirty="0"/>
              <a:t>Add first to the second</a:t>
            </a:r>
          </a:p>
          <a:p>
            <a:pPr lvl="1"/>
            <a:r>
              <a:rPr lang="en-GB" dirty="0"/>
              <a:t>Divide the sum by the third number (integer division)</a:t>
            </a:r>
          </a:p>
          <a:p>
            <a:pPr lvl="1"/>
            <a:r>
              <a:rPr lang="en-GB" dirty="0"/>
              <a:t>Multiply it by the fourth number </a:t>
            </a:r>
          </a:p>
          <a:p>
            <a:pPr lvl="1"/>
            <a:r>
              <a:rPr lang="en-GB" dirty="0"/>
              <a:t>Print the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A31D62-BD9F-4505-99D6-95FF940876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EADBEFE6-0A45-4964-BE27-D750B77B6261}"/>
              </a:ext>
            </a:extLst>
          </p:cNvPr>
          <p:cNvSpPr/>
          <p:nvPr/>
        </p:nvSpPr>
        <p:spPr bwMode="auto">
          <a:xfrm>
            <a:off x="2513012" y="5383552"/>
            <a:ext cx="609600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3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42DF065-1CF3-4017-A437-3FFA2BD7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292" y="4614393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30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57F44BDB-FB76-4973-9540-FFA9D68D48C7}"/>
              </a:ext>
            </a:extLst>
          </p:cNvPr>
          <p:cNvSpPr/>
          <p:nvPr/>
        </p:nvSpPr>
        <p:spPr bwMode="auto">
          <a:xfrm>
            <a:off x="5683092" y="538355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132A2A0-60FE-43C4-A584-517630B36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5295348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0CC349-BED7-4AF1-8D24-F864749A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7268" y="4630276"/>
            <a:ext cx="73168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15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14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AD09F3D0-F93A-444F-BB74-E96DDA7E3145}"/>
              </a:ext>
            </a:extLst>
          </p:cNvPr>
          <p:cNvSpPr/>
          <p:nvPr/>
        </p:nvSpPr>
        <p:spPr bwMode="auto">
          <a:xfrm>
            <a:off x="9014068" y="5399435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0EDE882-2271-46EA-92D9-80B28602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788" y="5311231"/>
            <a:ext cx="73168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42</a:t>
            </a:r>
          </a:p>
        </p:txBody>
      </p:sp>
    </p:spTree>
    <p:extLst>
      <p:ext uri="{BB962C8B-B14F-4D97-AF65-F5344CB8AC3E}">
        <p14:creationId xmlns="" xmlns:p14="http://schemas.microsoft.com/office/powerpoint/2010/main" val="219997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E2D99E5-6271-440C-A622-067918229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35699" y="1447800"/>
            <a:ext cx="8717426" cy="47691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firstNumber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secondNumber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thirdNumber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bg1"/>
                </a:solidFill>
              </a:rPr>
              <a:t>int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fourthNumber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int.Parse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Console.ReadLine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long</a:t>
            </a:r>
            <a:r>
              <a:rPr lang="en-GB" dirty="0">
                <a:solidFill>
                  <a:schemeClr val="tx1"/>
                </a:solidFill>
              </a:rPr>
              <a:t> result = </a:t>
            </a:r>
            <a:r>
              <a:rPr lang="en-GB" dirty="0" err="1">
                <a:solidFill>
                  <a:schemeClr val="tx1"/>
                </a:solidFill>
              </a:rPr>
              <a:t>firstNumber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dirty="0" err="1">
                <a:solidFill>
                  <a:schemeClr val="tx1"/>
                </a:solidFill>
              </a:rPr>
              <a:t>secondNumber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/ </a:t>
            </a:r>
            <a:r>
              <a:rPr lang="en-GB" dirty="0" err="1">
                <a:solidFill>
                  <a:schemeClr val="tx1"/>
                </a:solidFill>
              </a:rPr>
              <a:t>thirdNumber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result = result * </a:t>
            </a:r>
            <a:r>
              <a:rPr lang="en-GB" dirty="0" err="1">
                <a:solidFill>
                  <a:schemeClr val="tx1"/>
                </a:solidFill>
              </a:rPr>
              <a:t>fourthNumber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 err="1">
                <a:solidFill>
                  <a:schemeClr val="tx1"/>
                </a:solidFill>
              </a:rPr>
              <a:t>Console.WriteLine</a:t>
            </a:r>
            <a:r>
              <a:rPr lang="en-GB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3C82A64-3C06-4562-9EA0-D1A15FF2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Integer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93CCF5-81DD-4156-846C-E7347154FC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4590D81-DE7D-4E3F-95CF-A7FD6001218C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u="sng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706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Data Types</a:t>
            </a:r>
            <a:r>
              <a:rPr lang="bg-BG" sz="3600" dirty="0"/>
              <a:t> </a:t>
            </a:r>
            <a:r>
              <a:rPr lang="en-GB" sz="3600" dirty="0"/>
              <a:t>and Variables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Integer and Real Number Type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Type Conversion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Boolean 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Character and String 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F752AAF-2C76-48A7-8076-199FBB53085B}"/>
              </a:ext>
            </a:extLst>
          </p:cNvPr>
          <p:cNvGrpSpPr/>
          <p:nvPr/>
        </p:nvGrpSpPr>
        <p:grpSpPr>
          <a:xfrm>
            <a:off x="4951412" y="1345057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xmlns="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Floating-point types:</a:t>
            </a:r>
          </a:p>
          <a:p>
            <a:pPr lvl="1"/>
            <a:r>
              <a:rPr lang="en-US" dirty="0"/>
              <a:t>Represent real numbers, 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dirty="0"/>
              <a:t>Have range and precision depending</a:t>
            </a:r>
            <a:br>
              <a:rPr lang="en-US" dirty="0"/>
            </a:br>
            <a:r>
              <a:rPr lang="en-US" dirty="0"/>
              <a:t>on the memory used</a:t>
            </a:r>
          </a:p>
          <a:p>
            <a:pPr lvl="1"/>
            <a:r>
              <a:rPr lang="en-US" dirty="0"/>
              <a:t>Sometimes behave abnormally in the calculations</a:t>
            </a:r>
          </a:p>
          <a:p>
            <a:pPr lvl="1"/>
            <a:r>
              <a:rPr lang="en-US" dirty="0"/>
              <a:t>May hold very small and very big values like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to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to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for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Difference in precision when using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"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dirty="0"/>
              <a:t>" suffix in the first statement</a:t>
            </a:r>
          </a:p>
          <a:p>
            <a:pPr lvl="1"/>
            <a:r>
              <a:rPr lang="en-US" dirty="0"/>
              <a:t>Real numbers are by default interpreted as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  <a:p>
            <a:pPr lvl="1"/>
            <a:r>
              <a:rPr lang="en-US" dirty="0"/>
              <a:t>One should explicitly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convert them 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2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7652" y="3902642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60412" y="1841065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</p:spTree>
    <p:extLst>
      <p:ext uri="{BB962C8B-B14F-4D97-AF65-F5344CB8AC3E}">
        <p14:creationId xmlns=""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 radius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real number</a:t>
            </a:r>
            <a:r>
              <a:rPr lang="en-US" dirty="0"/>
              <a:t>) and prints the area of the circle with exactly 12 digits after the decimal point: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Sample solution: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Circle Area (12 Digits Precision)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756193" y="291400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22386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2.5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432799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19.634954084936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578062" y="291400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44255" y="2772437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1.2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8254668" y="2772437"/>
            <a:ext cx="329350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4.523893421169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50447" y="4572053"/>
            <a:ext cx="8991599" cy="10875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Console.WriteLine("{0:F12}", Math.PI * r * r);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5544AF0-4C71-4C05-B361-5E0F1105F52A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https://judge.softuni.bg/Contests/1192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2812" y="25908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lvl="0"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</p:spTree>
    <p:extLst>
      <p:ext uri="{BB962C8B-B14F-4D97-AF65-F5344CB8AC3E}">
        <p14:creationId xmlns=""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8012" y="1911098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</p:spTree>
    <p:extLst>
      <p:ext uri="{BB962C8B-B14F-4D97-AF65-F5344CB8AC3E}">
        <p14:creationId xmlns=""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floating-point numbers work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7612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</p:spTree>
    <p:extLst>
      <p:ext uri="{BB962C8B-B14F-4D97-AF65-F5344CB8AC3E}">
        <p14:creationId xmlns=""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There is a special decimal floating-point real number type in C#: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to 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dirty="0"/>
              <a:t>The default value of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type is: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is the suffix for decimal numbers)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dirty="0"/>
              <a:t> and print their exact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5297346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5828" y="208385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7379" y="2557828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298934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7416" y="3960522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88966" y="4434497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A1D1B60-1F70-4282-9239-6623F0F2DEC2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u="sng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/>
              <a:t>fund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code works, but makes rounding mistakes sometimes: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Change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3478" y="1963111"/>
            <a:ext cx="7924800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EB42377-EAF6-4643-BC1F-0796B16752EB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Integer and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18E3EBF-A21E-447D-897F-EA7B159E8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0" y="1385091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dirty="0"/>
              <a:t>Type can be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Implicit</a:t>
            </a:r>
            <a:r>
              <a:rPr lang="en-US" dirty="0"/>
              <a:t> type conversion (</a:t>
            </a:r>
            <a:r>
              <a:rPr lang="en-US" b="1" dirty="0">
                <a:solidFill>
                  <a:schemeClr val="bg1"/>
                </a:solidFill>
              </a:rPr>
              <a:t>lossless</a:t>
            </a:r>
            <a:r>
              <a:rPr lang="en-US" dirty="0"/>
              <a:t>): variable of bigger type</a:t>
            </a:r>
            <a:br>
              <a:rPr lang="en-US" dirty="0"/>
            </a:br>
            <a:r>
              <a:rPr lang="en-US" dirty="0"/>
              <a:t>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) takes smaller value (e.g.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Explicit</a:t>
            </a:r>
            <a:r>
              <a:rPr lang="en-US" dirty="0"/>
              <a:t> type conversion (</a:t>
            </a:r>
            <a:r>
              <a:rPr lang="en-US" noProof="1"/>
              <a:t>lossy</a:t>
            </a:r>
            <a:r>
              <a:rPr lang="en-US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532812" y="3657600"/>
            <a:ext cx="2057400" cy="914400"/>
          </a:xfrm>
          <a:prstGeom prst="wedgeRoundRectCallout">
            <a:avLst>
              <a:gd name="adj1" fmla="val -57104"/>
              <a:gd name="adj2" fmla="val 323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3590240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70012" y="5385558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067103" y="56512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how many courses will be needed to elevate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en-US" sz="3200" dirty="0" smtClean="0"/>
              <a:t>people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by using an elevator of capacity of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people.</a:t>
            </a: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/>
              <a:t>Sample solution: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Elevator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370665" y="2819400"/>
            <a:ext cx="551893" cy="391441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446212" y="2433936"/>
            <a:ext cx="2667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dirty="0"/>
              <a:t>people</a:t>
            </a:r>
            <a:r>
              <a:rPr lang="en-US" sz="2800" noProof="1" smtClean="0">
                <a:solidFill>
                  <a:srgbClr val="234465"/>
                </a:solidFill>
                <a:cs typeface="+mn-cs"/>
              </a:rPr>
              <a:t> 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= 17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capacity = 3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5132665" y="2682158"/>
            <a:ext cx="551893" cy="6659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algn="ctr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6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xmlns="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446212" y="4342189"/>
            <a:ext cx="8991600" cy="19785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n = int.Parse(Console.ReadLine());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p = int.Parse(Console.ReadLine());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int courses = </a:t>
            </a:r>
            <a:r>
              <a:rPr lang="en-US" sz="2600" noProof="1">
                <a:solidFill>
                  <a:srgbClr val="FFA000"/>
                </a:solidFill>
                <a:cs typeface="+mn-cs"/>
              </a:rPr>
              <a:t>(int)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 Math.Ceiling(</a:t>
            </a:r>
            <a:r>
              <a:rPr lang="en-US" sz="2600" noProof="1">
                <a:solidFill>
                  <a:schemeClr val="bg1"/>
                </a:solidFill>
                <a:cs typeface="+mn-cs"/>
              </a:rPr>
              <a:t>(double)</a:t>
            </a:r>
            <a:r>
              <a:rPr lang="en-US" sz="2600" noProof="1">
                <a:solidFill>
                  <a:srgbClr val="234465"/>
                </a:solidFill>
                <a:cs typeface="+mn-cs"/>
              </a:rPr>
              <a:t>n / p);</a:t>
            </a:r>
          </a:p>
          <a:p>
            <a:pPr lvl="0"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600" noProof="1">
                <a:solidFill>
                  <a:srgbClr val="234465"/>
                </a:solidFill>
                <a:cs typeface="+mn-cs"/>
              </a:rPr>
              <a:t>Console.WriteLine(courses);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BEE98D4-C96F-4675-AA22-4AD8FEBB450C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463014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2" grpId="0" animBg="1"/>
      <p:bldP spid="13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to enter an integer number of centuries and </a:t>
            </a:r>
            <a:br>
              <a:rPr lang="en-US" dirty="0"/>
            </a:br>
            <a:r>
              <a:rPr lang="en-US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351212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xmlns="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784" y="5156019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9412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Centuries </a:t>
            </a:r>
            <a:r>
              <a:rPr lang="en-US" sz="2700" b="1" noProof="1">
                <a:latin typeface="Consolas" pitchFamily="49" charset="0"/>
              </a:rPr>
              <a:t>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1215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1212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79412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 smtClean="0">
                <a:latin typeface="Consolas" pitchFamily="49" charset="0"/>
              </a:rPr>
              <a:t>Centuries </a:t>
            </a:r>
            <a:r>
              <a:rPr lang="en-US" sz="2700" b="1" noProof="1">
                <a:latin typeface="Consolas" pitchFamily="49" charset="0"/>
              </a:rPr>
              <a:t>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1215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151A68-BF45-4900-BC71-EAF6018CD8F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9412" y="1470097"/>
            <a:ext cx="11506200" cy="44613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Console.Write("Centuries = ");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64937" y="3778989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0212" y="2557315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10E5710-BF75-435A-8E4F-CA5E1F7FAC6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12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6" y="1196131"/>
            <a:ext cx="11815018" cy="5201066"/>
          </a:xfrm>
        </p:spPr>
        <p:txBody>
          <a:bodyPr/>
          <a:lstStyle/>
          <a:p>
            <a:r>
              <a:rPr lang="en-US" dirty="0"/>
              <a:t>Boolean variables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dirty="0"/>
              <a:t>) hold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6612" y="2057400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=""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number is special when its sum of digits is 5, 7 or 11</a:t>
            </a:r>
          </a:p>
          <a:p>
            <a:pPr lvl="1"/>
            <a:r>
              <a:rPr lang="en-US" dirty="0"/>
              <a:t>For all numbers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…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print the number and if it is </a:t>
            </a:r>
            <a:r>
              <a:rPr lang="en-US" dirty="0" smtClean="0"/>
              <a:t>special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9592" y="4038194"/>
            <a:ext cx="765496" cy="4762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1612" y="2819400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4750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0130" y="2819400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3612" y="2819400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AB6ED76-9DE1-472D-BEB7-AB135480AB16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37DE58E-5848-4FC6-9D1D-A8FB8A925F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Types and Variables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A63C111F-60B6-4CEF-BB80-D4F1BDFED59B}"/>
              </a:ext>
            </a:extLst>
          </p:cNvPr>
          <p:cNvGrpSpPr/>
          <p:nvPr/>
        </p:nvGrpSpPr>
        <p:grpSpPr>
          <a:xfrm>
            <a:off x="4453481" y="1066800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81A2ED-35DC-4BAA-BBDF-3ADE61CB57E7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Character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2077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Has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16 bits of memory (from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character</a:t>
            </a:r>
            <a:r>
              <a:rPr lang="en-US" sz="3200" dirty="0"/>
              <a:t> has an unique </a:t>
            </a:r>
            <a:r>
              <a:rPr lang="en-US" sz="3200" b="1" dirty="0">
                <a:solidFill>
                  <a:schemeClr val="bg1"/>
                </a:solidFill>
              </a:rPr>
              <a:t>Unicode</a:t>
            </a:r>
            <a:r>
              <a:rPr lang="en-US" sz="3200" dirty="0"/>
              <a:t> value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):</a:t>
            </a:r>
            <a:endParaRPr lang="bg-BG" sz="32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0413" y="2057400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</p:spTree>
    <p:extLst>
      <p:ext uri="{BB962C8B-B14F-4D97-AF65-F5344CB8AC3E}">
        <p14:creationId xmlns=""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program to read an integer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print all triples of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first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small Latin letters, ordered alphabetically: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E9F42C2-AC25-45C0-8B52-04D1FB110D61}"/>
              </a:ext>
            </a:extLst>
          </p:cNvPr>
          <p:cNvGrpSpPr/>
          <p:nvPr/>
        </p:nvGrpSpPr>
        <p:grpSpPr>
          <a:xfrm>
            <a:off x="3122612" y="2362200"/>
            <a:ext cx="5828903" cy="3857985"/>
            <a:chOff x="760412" y="2357374"/>
            <a:chExt cx="5828903" cy="385798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60412" y="3960183"/>
              <a:ext cx="5334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3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637939" y="4039757"/>
              <a:ext cx="457200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871EFC9F-25CB-4CD7-958C-536717CA2EA6}"/>
                </a:ext>
              </a:extLst>
            </p:cNvPr>
            <p:cNvGrpSpPr/>
            <p:nvPr/>
          </p:nvGrpSpPr>
          <p:grpSpPr>
            <a:xfrm>
              <a:off x="2439266" y="2357374"/>
              <a:ext cx="4150049" cy="3857985"/>
              <a:chOff x="2439266" y="2357374"/>
              <a:chExt cx="4150049" cy="385798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439266" y="2357380"/>
                <a:ext cx="1063303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abc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acb 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3502570" y="2357380"/>
                <a:ext cx="1025846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acc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bbc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bca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4528417" y="2357377"/>
                <a:ext cx="1035050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bcc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cac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cbc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5563467" y="2357374"/>
                <a:ext cx="1025848" cy="38579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cca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ccb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da-DK" sz="2800" b="1" noProof="1">
                    <a:latin typeface="Consolas" pitchFamily="49" charset="0"/>
                  </a:rPr>
                  <a:t>ccc</a:t>
                </a: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  <a:p>
                <a:pPr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endParaRPr lang="da-DK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C22BCA-943A-46B7-8AE3-09382918D3DE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Triples of Latin Letters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3" y="1134218"/>
            <a:ext cx="10668000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for (int i1 = 0; i1 &lt; n; i1++)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for (int i2 = 0; i2 &lt; n; i2++)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for (int i3 = 0; i3 &lt; n; i3++)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letter1 =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800" b="1" noProof="1">
                <a:latin typeface="Consolas" pitchFamily="49" charset="0"/>
              </a:rPr>
              <a:t>)(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'a' + i1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letter2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char letter3 =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finish this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Console.WriteLine("{0}{1}{2}",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    letter1, letter2, letter3);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2F24DD-9593-42E9-B404-0F380BD909BE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a special character like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Represent system characters (like the [TAB] character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single quote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backslash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noProof="1"/>
              <a:t>for denoting any other Unicode symbol</a:t>
            </a:r>
            <a:endParaRPr lang="en-US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5612" y="1535445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Sequence of </a:t>
            </a:r>
            <a:r>
              <a:rPr lang="en-GB" dirty="0" smtClean="0"/>
              <a:t>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2077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string data type in C#</a:t>
            </a:r>
          </a:p>
          <a:p>
            <a:pPr lvl="1"/>
            <a:r>
              <a:rPr lang="en-US" dirty="0"/>
              <a:t>Represents a sequence of characters</a:t>
            </a:r>
          </a:p>
          <a:p>
            <a:pPr lvl="1"/>
            <a:r>
              <a:rPr lang="en-US" dirty="0"/>
              <a:t>Is declared by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Has a default value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(no value)</a:t>
            </a:r>
          </a:p>
          <a:p>
            <a:r>
              <a:rPr lang="en-US" dirty="0"/>
              <a:t>Strings are enclosed in quotes:</a:t>
            </a:r>
          </a:p>
          <a:p>
            <a:endParaRPr lang="en-US" dirty="0"/>
          </a:p>
          <a:p>
            <a:r>
              <a:rPr lang="en-US" dirty="0"/>
              <a:t>Strings can be concatenated</a:t>
            </a:r>
          </a:p>
          <a:p>
            <a:pPr lvl="1"/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operator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70212" y="4191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Computers are machines that process data</a:t>
            </a:r>
          </a:p>
          <a:p>
            <a:pPr lvl="1"/>
            <a:r>
              <a:rPr lang="en-US" dirty="0"/>
              <a:t>Instructions and data are stored </a:t>
            </a:r>
            <a:br>
              <a:rPr lang="en-US" dirty="0"/>
            </a:br>
            <a:r>
              <a:rPr lang="en-US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8212" y="3505200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 are enclosed in quotes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: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chemeClr val="bg1"/>
                </a:solidFill>
              </a:rPr>
              <a:t>verbatim</a:t>
            </a:r>
            <a:r>
              <a:rPr lang="en-US" dirty="0"/>
              <a:t> (no escaping):</a:t>
            </a:r>
          </a:p>
          <a:p>
            <a:endParaRPr lang="en-US" dirty="0"/>
          </a:p>
          <a:p>
            <a:r>
              <a:rPr lang="en-US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1021" y="1905000"/>
            <a:ext cx="7412182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4406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1021" y="3305608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4406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1021" y="4775710"/>
            <a:ext cx="7412182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</p:spTree>
    <p:extLst>
      <p:ext uri="{BB962C8B-B14F-4D97-AF65-F5344CB8AC3E}">
        <p14:creationId xmlns=""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first and last name and delimiter</a:t>
            </a:r>
          </a:p>
          <a:p>
            <a:r>
              <a:rPr lang="en-US" sz="3200" dirty="0"/>
              <a:t>Print the first and last name joined by the delimiter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/>
              <a:t>Concat</a:t>
            </a:r>
            <a:r>
              <a:rPr lang="en-US" dirty="0"/>
              <a:t> Names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3260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10B000-318F-4E6C-B318-A151AA9E3353}"/>
              </a:ext>
            </a:extLst>
          </p:cNvPr>
          <p:cNvSpPr txBox="1"/>
          <p:nvPr/>
        </p:nvSpPr>
        <p:spPr>
          <a:xfrm>
            <a:off x="798512" y="645789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3008027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15D998E5-EFC5-42E8-B192-65AD5A274CFC}"/>
              </a:ext>
            </a:extLst>
          </p:cNvPr>
          <p:cNvSpPr/>
          <p:nvPr/>
        </p:nvSpPr>
        <p:spPr bwMode="auto">
          <a:xfrm>
            <a:off x="2307861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2590800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760" y="3064776"/>
            <a:ext cx="2625851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E2CE4C6F-78F1-49DC-A22A-EA27C82ADA90}"/>
              </a:ext>
            </a:extLst>
          </p:cNvPr>
          <p:cNvSpPr/>
          <p:nvPr/>
        </p:nvSpPr>
        <p:spPr bwMode="auto">
          <a:xfrm>
            <a:off x="7730940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60" y="4482276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629" y="4899503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B3EA520E-D8FB-4CB2-AE04-FC1DBF53DB48}"/>
              </a:ext>
            </a:extLst>
          </p:cNvPr>
          <p:cNvSpPr/>
          <p:nvPr/>
        </p:nvSpPr>
        <p:spPr bwMode="auto">
          <a:xfrm>
            <a:off x="2307861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339" y="4539025"/>
            <a:ext cx="1219200" cy="1488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55" y="4969046"/>
            <a:ext cx="2514600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BC7C2394-D3CC-4900-8695-EDA96055C287}"/>
              </a:ext>
            </a:extLst>
          </p:cNvPr>
          <p:cNvSpPr/>
          <p:nvPr/>
        </p:nvSpPr>
        <p:spPr bwMode="auto">
          <a:xfrm>
            <a:off x="7730940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612" y="1295400"/>
            <a:ext cx="10439400" cy="3572874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800" dirty="0">
                <a:solidFill>
                  <a:schemeClr val="tx1"/>
                </a:solidFill>
              </a:rPr>
              <a:t>string delimiter = </a:t>
            </a:r>
            <a:r>
              <a:rPr lang="en-GB" sz="2800" dirty="0" err="1">
                <a:solidFill>
                  <a:schemeClr val="tx1"/>
                </a:solidFill>
              </a:rPr>
              <a:t>Console.ReadLine</a:t>
            </a:r>
            <a:r>
              <a:rPr lang="en-GB" sz="2800" dirty="0">
                <a:solidFill>
                  <a:schemeClr val="tx1"/>
                </a:solidFill>
              </a:rPr>
              <a:t>();</a:t>
            </a:r>
          </a:p>
          <a:p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string result = </a:t>
            </a:r>
            <a:r>
              <a:rPr lang="en-GB" sz="2800" dirty="0" err="1">
                <a:solidFill>
                  <a:schemeClr val="tx1"/>
                </a:solidFill>
              </a:rPr>
              <a:t>firstName</a:t>
            </a:r>
            <a:r>
              <a:rPr lang="en-GB" sz="2800" dirty="0">
                <a:solidFill>
                  <a:schemeClr val="bg1"/>
                </a:solidFill>
              </a:rPr>
              <a:t> + </a:t>
            </a:r>
            <a:r>
              <a:rPr lang="en-GB" sz="2800" dirty="0">
                <a:solidFill>
                  <a:schemeClr val="tx1"/>
                </a:solidFill>
              </a:rPr>
              <a:t>delimiter </a:t>
            </a:r>
            <a:r>
              <a:rPr lang="en-GB" sz="2800" dirty="0">
                <a:solidFill>
                  <a:schemeClr val="bg1"/>
                </a:solidFill>
              </a:rPr>
              <a:t>+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lastName</a:t>
            </a:r>
            <a:r>
              <a:rPr lang="en-GB" sz="2800" dirty="0">
                <a:solidFill>
                  <a:schemeClr val="tx1"/>
                </a:solidFill>
              </a:rPr>
              <a:t>;</a:t>
            </a:r>
          </a:p>
          <a:p>
            <a:r>
              <a:rPr lang="en-GB" sz="2800" dirty="0" err="1">
                <a:solidFill>
                  <a:schemeClr val="tx1"/>
                </a:solidFill>
              </a:rPr>
              <a:t>Console.WriteLine</a:t>
            </a:r>
            <a:r>
              <a:rPr lang="en-GB" sz="2800" dirty="0">
                <a:solidFill>
                  <a:schemeClr val="tx1"/>
                </a:solidFill>
              </a:rPr>
              <a:t>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 dirty="0" err="1"/>
              <a:t>Concat</a:t>
            </a:r>
            <a:r>
              <a:rPr lang="en-GB" dirty="0"/>
              <a:t>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020D6A-7201-46CD-93CD-0529C5B449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43203E4-C37C-4D9D-BEF1-5E9B25F16946}"/>
              </a:ext>
            </a:extLst>
          </p:cNvPr>
          <p:cNvGrpSpPr/>
          <p:nvPr/>
        </p:nvGrpSpPr>
        <p:grpSpPr>
          <a:xfrm>
            <a:off x="3960812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xmlns="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000" dirty="0">
                <a:solidFill>
                  <a:schemeClr val="bg2"/>
                </a:solidFill>
              </a:rPr>
              <a:t>Have </a:t>
            </a:r>
            <a:r>
              <a:rPr lang="en-GB" sz="3000" b="1" dirty="0">
                <a:solidFill>
                  <a:schemeClr val="bg1"/>
                </a:solidFill>
              </a:rPr>
              <a:t>specific ranges </a:t>
            </a:r>
            <a:r>
              <a:rPr lang="en-GB" sz="30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b="1" dirty="0">
                <a:solidFill>
                  <a:schemeClr val="bg1"/>
                </a:solidFill>
              </a:rPr>
              <a:t>Sequences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of Unicode</a:t>
            </a:r>
            <a:r>
              <a:rPr lang="en-GB" sz="3200" b="1" dirty="0">
                <a:solidFill>
                  <a:schemeClr val="bg2"/>
                </a:solidFill>
              </a:rPr>
              <a:t> </a:t>
            </a:r>
            <a:r>
              <a:rPr lang="en-GB" sz="32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5767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190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5799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784" t="-11319" r="-15784" b="-11319"/>
          <a:stretch/>
        </p:blipFill>
        <p:spPr>
          <a:xfrm>
            <a:off x="8882799" y="5566366"/>
            <a:ext cx="224022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5799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4437" r="-24437" b="-5187"/>
          <a:stretch/>
        </p:blipFill>
        <p:spPr>
          <a:xfrm>
            <a:off x="6961566" y="5566366"/>
            <a:ext cx="159302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186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5799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849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5799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6361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284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772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5799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612558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163" t="-12819" r="-5163" b="-12819"/>
          <a:stretch/>
        </p:blipFill>
        <p:spPr>
          <a:xfrm>
            <a:off x="1129420" y="2067924"/>
            <a:ext cx="5023218" cy="1439625"/>
          </a:xfrm>
          <a:prstGeom prst="roundRect">
            <a:avLst>
              <a:gd name="adj" fmla="val 880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4"/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5162" t="-29177" r="-15162" b="-29177"/>
          <a:stretch/>
        </p:blipFill>
        <p:spPr>
          <a:xfrm>
            <a:off x="4918809" y="4064376"/>
            <a:ext cx="6140594" cy="1439625"/>
          </a:xfrm>
          <a:prstGeom prst="roundRect">
            <a:avLst>
              <a:gd name="adj" fmla="val 941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4" name="Picture 3">
            <a:hlinkClick r:id="rId6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6654" r="6654"/>
          <a:stretch/>
        </p:blipFill>
        <p:spPr>
          <a:xfrm>
            <a:off x="6424527" y="2067924"/>
            <a:ext cx="1962778" cy="1439625"/>
          </a:xfrm>
          <a:prstGeom prst="roundRect">
            <a:avLst>
              <a:gd name="adj" fmla="val 8806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8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201" t="-3201" r="-3201" b="-3201"/>
          <a:stretch/>
        </p:blipFill>
        <p:spPr>
          <a:xfrm>
            <a:off x="8659194" y="2067924"/>
            <a:ext cx="2400210" cy="1439625"/>
          </a:xfrm>
          <a:prstGeom prst="roundRect">
            <a:avLst>
              <a:gd name="adj" fmla="val 820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10"/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305" t="-5874" r="-9305" b="-12736"/>
          <a:stretch/>
        </p:blipFill>
        <p:spPr>
          <a:xfrm>
            <a:off x="1129421" y="4064376"/>
            <a:ext cx="3383118" cy="1439625"/>
          </a:xfrm>
          <a:prstGeom prst="roundRect">
            <a:avLst>
              <a:gd name="adj" fmla="val 10015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="" xmlns:p14="http://schemas.microsoft.com/office/powerpoint/2010/main" val="2244002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xmlns="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xmlns="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xmlns="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xmlns="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40257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17469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have name, data type and value</a:t>
            </a:r>
          </a:p>
          <a:p>
            <a:pPr lvl="1"/>
            <a:r>
              <a:rPr lang="en-US" dirty="0"/>
              <a:t>Assignment is done by the operator "=" </a:t>
            </a:r>
          </a:p>
          <a:p>
            <a:pPr lvl="1"/>
            <a:r>
              <a:rPr lang="en-US" dirty="0"/>
              <a:t>Example of variable definition and assignment in C#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processed, data is stored back into variables</a:t>
            </a: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14837" y="4110966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937238" y="4146023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482800" y="327660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62773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domain of values </a:t>
            </a:r>
            <a:r>
              <a:rPr lang="en-US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Defines the type of information stored in the computer </a:t>
            </a:r>
            <a:br>
              <a:rPr lang="en-US" dirty="0"/>
            </a:br>
            <a:r>
              <a:rPr lang="en-US" dirty="0"/>
              <a:t>memory (in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/>
              <a:t>Days of week: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dirty="0"/>
              <a:t>, 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</a:t>
            </a:r>
            <a:r>
              <a:rPr lang="en-US" dirty="0" smtClean="0"/>
              <a:t>s </a:t>
            </a:r>
            <a:r>
              <a:rPr lang="en-US" dirty="0"/>
              <a:t>a Data Type?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Name: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Size: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dirty="0"/>
              <a:t>Default value: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161212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6411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1212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refer to the naming </a:t>
            </a:r>
            <a:r>
              <a:rPr lang="en-US" b="1" dirty="0">
                <a:solidFill>
                  <a:schemeClr val="bg1"/>
                </a:solidFill>
              </a:rPr>
              <a:t>conventions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programming language – for C# use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Preferred form: </a:t>
            </a:r>
            <a:r>
              <a:rPr lang="en-US" b="1" dirty="0">
                <a:solidFill>
                  <a:schemeClr val="bg1"/>
                </a:solidFill>
              </a:rPr>
              <a:t>[Noun] </a:t>
            </a:r>
            <a:r>
              <a:rPr lang="en-US" dirty="0"/>
              <a:t>or [</a:t>
            </a:r>
            <a:r>
              <a:rPr lang="en-US" b="1" dirty="0">
                <a:solidFill>
                  <a:schemeClr val="bg1"/>
                </a:solidFill>
              </a:rPr>
              <a:t>Adjective]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dirty="0"/>
              <a:t>Should explain the purpose of the variable (Always</a:t>
            </a:r>
            <a:br>
              <a:rPr lang="en-US" dirty="0"/>
            </a:br>
            <a:r>
              <a:rPr lang="en-US" dirty="0"/>
              <a:t>ask yourself "</a:t>
            </a:r>
            <a:r>
              <a:rPr lang="en-US" b="1" dirty="0">
                <a:solidFill>
                  <a:schemeClr val="bg1"/>
                </a:solidFill>
              </a:rPr>
              <a:t>What this variable contains?</a:t>
            </a:r>
            <a:r>
              <a:rPr lang="en-US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29794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081" y="5439336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41613" y="44196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41612" y="5334000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=""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2577</TotalTime>
  <Words>2909</Words>
  <Application>Microsoft Office PowerPoint</Application>
  <PresentationFormat>Custom</PresentationFormat>
  <Paragraphs>672</Paragraphs>
  <Slides>59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1_SoftUni3_1</vt:lpstr>
      <vt:lpstr>Data Types and Variables</vt:lpstr>
      <vt:lpstr>Table of Contents</vt:lpstr>
      <vt:lpstr>Have a Question?</vt:lpstr>
      <vt:lpstr>Slide 4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Slide 13</vt:lpstr>
      <vt:lpstr> </vt:lpstr>
      <vt:lpstr>Centuries – Example</vt:lpstr>
      <vt:lpstr>Beware of Integer Overflow!</vt:lpstr>
      <vt:lpstr>Integer Literals</vt:lpstr>
      <vt:lpstr>Problem: Integer Operations</vt:lpstr>
      <vt:lpstr>Solution: Integer Operations</vt:lpstr>
      <vt:lpstr>Slide 20</vt:lpstr>
      <vt:lpstr>What are Floating-Point Types?</vt:lpstr>
      <vt:lpstr>Floating-Point Numbers</vt:lpstr>
      <vt:lpstr>PI Precision – Example</vt:lpstr>
      <vt:lpstr>Problem: Circle Area (12 Digits Precision)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Slide 31</vt:lpstr>
      <vt:lpstr>Slide 32</vt:lpstr>
      <vt:lpstr>Type Conversion</vt:lpstr>
      <vt:lpstr>Problem: Elevator</vt:lpstr>
      <vt:lpstr>Problem: Centuries to Minutes</vt:lpstr>
      <vt:lpstr>Solution: Centuries to Minutes</vt:lpstr>
      <vt:lpstr>Slide 37</vt:lpstr>
      <vt:lpstr>Boolean Type</vt:lpstr>
      <vt:lpstr>Problem: Special Numbers</vt:lpstr>
      <vt:lpstr>Solution: Special Numbers</vt:lpstr>
      <vt:lpstr>Slide 41</vt:lpstr>
      <vt:lpstr>The Character Data Type</vt:lpstr>
      <vt:lpstr>Characters and Codes</vt:lpstr>
      <vt:lpstr>Problem: Triples of Latin Letters</vt:lpstr>
      <vt:lpstr>Solution: Triples of Latin Letters</vt:lpstr>
      <vt:lpstr>Escaping Characters</vt:lpstr>
      <vt:lpstr>Character Literals – Example</vt:lpstr>
      <vt:lpstr>Slide 48</vt:lpstr>
      <vt:lpstr>The String Data Type</vt:lpstr>
      <vt:lpstr>Verbatim and Interpolated Strings</vt:lpstr>
      <vt:lpstr>Problem: Concat Names</vt:lpstr>
      <vt:lpstr>Solution: Concat Names</vt:lpstr>
      <vt:lpstr>Slide 53</vt:lpstr>
      <vt:lpstr>Summary</vt:lpstr>
      <vt:lpstr>Slide 55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(SoftUni)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CSharp Data Types and Variables</dc:title>
  <dc:subject>Technology Fundamentals  – Practical Training Course @ SoftUni</dc:subject>
  <dc:creator>Software University Foundation</dc:creator>
  <cp:keywords>Technology Fundamentals, tech, fundamentals, technologySoftware University, SoftUni, programming, coding, software development, education, training, course</cp:keywords>
  <dc:description>Technology Fundamentals Course @ SoftUni – https://softuni.bg/trainings/2056/technology-fundamental-september-2018</dc:description>
  <cp:lastModifiedBy>User</cp:lastModifiedBy>
  <cp:revision>434</cp:revision>
  <dcterms:created xsi:type="dcterms:W3CDTF">2014-01-02T17:00:34Z</dcterms:created>
  <dcterms:modified xsi:type="dcterms:W3CDTF">2018-12-07T22:01:59Z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