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507" r:id="rId4"/>
    <p:sldId id="508" r:id="rId5"/>
    <p:sldId id="467" r:id="rId6"/>
    <p:sldId id="468" r:id="rId7"/>
    <p:sldId id="469" r:id="rId8"/>
    <p:sldId id="509" r:id="rId9"/>
    <p:sldId id="539" r:id="rId10"/>
    <p:sldId id="542" r:id="rId11"/>
    <p:sldId id="473" r:id="rId12"/>
    <p:sldId id="474" r:id="rId13"/>
    <p:sldId id="476" r:id="rId14"/>
    <p:sldId id="477" r:id="rId15"/>
    <p:sldId id="478" r:id="rId16"/>
    <p:sldId id="479" r:id="rId17"/>
    <p:sldId id="262" r:id="rId18"/>
    <p:sldId id="541" r:id="rId19"/>
    <p:sldId id="540" r:id="rId20"/>
    <p:sldId id="265" r:id="rId21"/>
    <p:sldId id="266" r:id="rId22"/>
    <p:sldId id="273" r:id="rId23"/>
    <p:sldId id="277" r:id="rId24"/>
    <p:sldId id="285" r:id="rId25"/>
    <p:sldId id="286" r:id="rId26"/>
    <p:sldId id="349" r:id="rId27"/>
    <p:sldId id="543" r:id="rId28"/>
    <p:sldId id="544" r:id="rId29"/>
    <p:sldId id="545" r:id="rId30"/>
    <p:sldId id="546" r:id="rId31"/>
    <p:sldId id="547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709A2BE3-2D0E-4BDF-9E7B-B5B14B6C6981}">
          <p14:sldIdLst>
            <p14:sldId id="402"/>
            <p14:sldId id="507"/>
            <p14:sldId id="508"/>
          </p14:sldIdLst>
        </p14:section>
        <p14:section name="Objects and Classes" id="{C08EFE6E-D894-4F94-8AFC-FF22A03B267A}">
          <p14:sldIdLst>
            <p14:sldId id="467"/>
            <p14:sldId id="468"/>
            <p14:sldId id="469"/>
            <p14:sldId id="509"/>
            <p14:sldId id="539"/>
            <p14:sldId id="542"/>
          </p14:sldIdLst>
        </p14:section>
        <p14:section name="Using the Built-in API Classes" id="{2D42B56A-F38B-4058-B741-D9F831CA133A}">
          <p14:sldIdLst>
            <p14:sldId id="473"/>
            <p14:sldId id="474"/>
            <p14:sldId id="476"/>
            <p14:sldId id="477"/>
            <p14:sldId id="478"/>
            <p14:sldId id="479"/>
          </p14:sldIdLst>
        </p14:section>
        <p14:section name="Defining Simple Classes" id="{2B93D077-59AB-4B48-8A44-EADB41A8C7C0}">
          <p14:sldIdLst>
            <p14:sldId id="262"/>
            <p14:sldId id="541"/>
            <p14:sldId id="540"/>
            <p14:sldId id="265"/>
            <p14:sldId id="266"/>
            <p14:sldId id="273"/>
            <p14:sldId id="277"/>
            <p14:sldId id="285"/>
            <p14:sldId id="286"/>
          </p14:sldIdLst>
        </p14:section>
        <p14:section name="Conclusion" id="{5460F7B7-3ABE-4780-8F87-81FE8F0401A8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FFF0D9"/>
    <a:srgbClr val="FFA72A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267" autoAdjust="0"/>
    <p:restoredTop sz="94533" autoAdjust="0"/>
  </p:normalViewPr>
  <p:slideViewPr>
    <p:cSldViewPr>
      <p:cViewPr varScale="1">
        <p:scale>
          <a:sx n="43" d="100"/>
          <a:sy n="43" d="100"/>
        </p:scale>
        <p:origin x="-192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4699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74514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330352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7002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972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=""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308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3735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841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667159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="" xmlns:p14="http://schemas.microsoft.com/office/powerpoint/2010/main" val="1973935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43737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407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458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5966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9394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18952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9555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2380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999663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40813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29233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4398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0.png"/><Relationship Id="rId10" Type="http://schemas.openxmlformats.org/officeDocument/2006/relationships/image" Target="../media/image4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3.png"/><Relationship Id="rId22" Type="http://schemas.openxmlformats.org/officeDocument/2006/relationships/image" Target="../media/image47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1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5.gif"/><Relationship Id="rId5" Type="http://schemas.openxmlformats.org/officeDocument/2006/relationships/image" Target="../media/image52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14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Built-in API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69A6FA3-DDBC-4058-9F36-42DB48A00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Math, Random, </a:t>
            </a:r>
            <a:r>
              <a:rPr lang="en-US" noProof="1"/>
              <a:t>BigInteger</a:t>
            </a:r>
            <a:r>
              <a:rPr lang="en-US" dirty="0"/>
              <a:t>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9412" y="2138380"/>
            <a:ext cx="4038600" cy="98582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</p:spTree>
    <p:extLst>
      <p:ext uri="{BB962C8B-B14F-4D97-AF65-F5344CB8AC3E}">
        <p14:creationId xmlns=""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 Core provides thousands of ready-to-use classes</a:t>
            </a:r>
          </a:p>
          <a:p>
            <a:pPr lvl="1"/>
            <a:r>
              <a:rPr lang="en-US" dirty="0"/>
              <a:t>Packaged into namespaces like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noProof="1"/>
              <a:t>,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noProof="1"/>
              <a:t>, </a:t>
            </a:r>
            <a:r>
              <a:rPr lang="en-US" dirty="0"/>
              <a:t>etc.</a:t>
            </a:r>
          </a:p>
          <a:p>
            <a:r>
              <a:rPr lang="en-US" dirty="0"/>
              <a:t>Using static .NET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73782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DateTime.Now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5567372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</p:spTree>
    <p:extLst>
      <p:ext uri="{BB962C8B-B14F-4D97-AF65-F5344CB8AC3E}">
        <p14:creationId xmlns=""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7412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79812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79812" y="3398678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3835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2362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1356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0412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D147A95-8D84-4646-B15A-F32160E850FE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8058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Console.WriteLine(string.Join(Environment.NewLine, </a:t>
            </a:r>
            <a:r>
              <a:rPr lang="en-US" dirty="0">
                <a:solidFill>
                  <a:schemeClr val="tx1"/>
                </a:solidFill>
              </a:rPr>
              <a:t>words));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46349B-05AC-4C69-9ED8-938EB67F571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358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7249" y="2955226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5548" y="332134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535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7249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5549" y="212608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2302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5339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2493" y="214813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7568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0605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7759" y="2141853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0236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7249" y="4396253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0426" y="4994350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15E387C-4438-4FCF-BA60-F6D8EBF1194F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2812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4530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8012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1562E6E-924C-4164-B216-02031EF70B93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https://judge.softuni.bg/Contests/1214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F0021F3-8653-4247-A553-C58A14660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Specification of a given type of objects from</a:t>
            </a:r>
            <a:br>
              <a:rPr lang="en-GB" dirty="0"/>
            </a:br>
            <a:r>
              <a:rPr lang="en-GB" dirty="0"/>
              <a:t>the real-world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1066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99212" y="3066535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5643" y="5344312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1541" y="3643187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213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2711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5600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2711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6000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GB" dirty="0"/>
              <a:t>Properties </a:t>
            </a:r>
            <a:r>
              <a:rPr lang="en-GB" b="1" dirty="0">
                <a:solidFill>
                  <a:schemeClr val="bg1"/>
                </a:solidFill>
              </a:rPr>
              <a:t>store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77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382" y="3266861"/>
            <a:ext cx="2057400" cy="1015348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826D1CA1-7DA1-4C4A-84C2-7D1E73C9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675" y="5873586"/>
            <a:ext cx="1801922" cy="712444"/>
          </a:xfrm>
          <a:prstGeom prst="wedgeRoundRectCallout">
            <a:avLst>
              <a:gd name="adj1" fmla="val -35597"/>
              <a:gd name="adj2" fmla="val -14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b="1" dirty="0"/>
              <a:t> </a:t>
            </a:r>
            <a:r>
              <a:rPr lang="en-US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0101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931844" y="5064602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22412" y="5263208"/>
            <a:ext cx="2809711" cy="1295400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91" y="204750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Describe the characteristics of a given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1140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4612" y="2286000"/>
            <a:ext cx="3276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access to the field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4612" y="4279628"/>
            <a:ext cx="3276600" cy="990600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setter</a:t>
            </a: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provides field change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b="1" dirty="0"/>
              <a:t> </a:t>
            </a:r>
            <a:r>
              <a:rPr lang="en-US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3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09" y="2057400"/>
            <a:ext cx="3102572" cy="3862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2090" y="518677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75" y="2345990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4564" y="3634528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3212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4550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354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4245352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1053602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91097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16603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and Classes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4420AE-66D2-4447-A0C9-6415726F15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4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6457" y="941328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en-US" b="1" dirty="0">
                <a:solidFill>
                  <a:schemeClr val="bg1"/>
                </a:solidFill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month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5790" y="5890260"/>
            <a:ext cx="9863274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birthday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8" b="1" noProof="1">
                <a:latin typeface="Consolas" pitchFamily="49" charset="0"/>
              </a:rPr>
              <a:t>Day = </a:t>
            </a:r>
            <a:r>
              <a:rPr lang="pt-BR" sz="2398" b="1" noProof="1">
                <a:latin typeface="Consolas" pitchFamily="49" charset="0"/>
              </a:rPr>
              <a:t>27, Month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11, Year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1996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=""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8688643"/>
              </p:ext>
            </p:extLst>
          </p:nvPr>
        </p:nvGraphicFramePr>
        <p:xfrm>
          <a:off x="1945790" y="3009782"/>
          <a:ext cx="2140929" cy="2487168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196" y="4762317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creates a new object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828" y="3217930"/>
            <a:ext cx="4885070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day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8" b="1" noProof="1">
                <a:latin typeface="Consolas" pitchFamily="49" charset="0"/>
              </a:rPr>
              <a:t>(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  2017, 6, 19);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Console.WriteLine(day);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51" y="2456684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DateTime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=""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4316503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=""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719" y="3085812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5406" y="983404"/>
            <a:ext cx="10237806" cy="527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programming,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the structure 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</a:t>
            </a:r>
            <a:r>
              <a:rPr lang="en-US" b="1" dirty="0"/>
              <a:t>properties</a:t>
            </a:r>
            <a:r>
              <a:rPr lang="en-US" dirty="0"/>
              <a:t>),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</a:t>
            </a:r>
            <a:r>
              <a:rPr lang="en-US" b="1" dirty="0"/>
              <a:t>behavior</a:t>
            </a:r>
            <a:r>
              <a:rPr lang="en-US" dirty="0"/>
              <a:t>), 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One class may have many instances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r>
              <a:rPr lang="bg-BG" dirty="0"/>
              <a:t/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behaviour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43434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</p:spTree>
    <p:extLst>
      <p:ext uri="{BB962C8B-B14F-4D97-AF65-F5344CB8AC3E}">
        <p14:creationId xmlns=""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5930"/>
            <a:ext cx="5867400" cy="4824103"/>
          </a:xfrm>
        </p:spPr>
        <p:txBody>
          <a:bodyPr/>
          <a:lstStyle/>
          <a:p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8288" y="2568496"/>
            <a:ext cx="2375848" cy="3256704"/>
            <a:chOff x="455612" y="2077297"/>
            <a:chExt cx="2375848" cy="3256704"/>
          </a:xfrm>
        </p:grpSpPr>
        <p:sp>
          <p:nvSpPr>
            <p:cNvPr id="37" name="Rectangle 3">
              <a:extLst>
                <a:ext uri="{FF2B5EF4-FFF2-40B4-BE49-F238E27FC236}">
                  <a16:creationId xmlns=""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DateTime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=""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=""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375848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AddDays(…)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Subtract(…)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=""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66" y="4910111"/>
            <a:ext cx="2248166" cy="912281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=""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667000"/>
            <a:ext cx="2248166" cy="57888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=""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762712"/>
            <a:ext cx="2248166" cy="934873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(properties)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7223" y="2667000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=""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r>
                <a:rPr lang="en-US" sz="2800" noProof="1">
                  <a:latin typeface="Consolas" panose="020B0609020204030204" pitchFamily="49" charset="0"/>
                </a:rPr>
                <a:t/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=""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=""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7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=""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746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56A7CC4-B513-4967-B2C8-5D5B12CD5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format </a:t>
            </a:r>
            <a:r>
              <a:rPr lang="en-US" b="1" dirty="0">
                <a:solidFill>
                  <a:schemeClr val="bg1"/>
                </a:solidFill>
              </a:rPr>
              <a:t>day-month-year</a:t>
            </a:r>
          </a:p>
          <a:p>
            <a:pPr lvl="1"/>
            <a:r>
              <a:rPr lang="en-US" dirty="0"/>
              <a:t>Calculate and print the day of week in English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88E7382D-D633-459B-B1AD-BA6A0338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C809E8-15EC-4E92-8E1F-33901AC8F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9A2B1E1-C8BE-4FE2-B3A7-94D129F80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5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18-04-2016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B8457E-E683-4773-B4CB-34CED780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078" y="2642139"/>
            <a:ext cx="1905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Monday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="" xmlns:a16="http://schemas.microsoft.com/office/drawing/2014/main" id="{022B5AF9-015E-49A8-9C3F-59FF6C862910}"/>
              </a:ext>
            </a:extLst>
          </p:cNvPr>
          <p:cNvSpPr/>
          <p:nvPr/>
        </p:nvSpPr>
        <p:spPr>
          <a:xfrm>
            <a:off x="3276730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D281081-FBEB-4DD9-B716-5B96250D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293" y="2642140"/>
            <a:ext cx="2411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27-11-199</a:t>
            </a:r>
            <a:r>
              <a:rPr lang="bg-BG" sz="2800" b="1" noProof="1">
                <a:latin typeface="Consolas" panose="020B0609020204030204" pitchFamily="49" charset="0"/>
              </a:rPr>
              <a:t>6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="" xmlns:a16="http://schemas.microsoft.com/office/drawing/2014/main" id="{130CAF22-7D75-4F20-85D2-BCA74F5D67CA}"/>
              </a:ext>
            </a:extLst>
          </p:cNvPr>
          <p:cNvSpPr/>
          <p:nvPr/>
        </p:nvSpPr>
        <p:spPr>
          <a:xfrm>
            <a:off x="8826848" y="274472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D025BD2-A285-4855-838C-9BBBD3C0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2" y="3581400"/>
            <a:ext cx="1068240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string dateAsText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DateTime date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DateTime.ParseExact</a:t>
            </a:r>
            <a:r>
              <a:rPr lang="en-US" sz="2398" b="1" noProof="1">
                <a:latin typeface="Consolas" pitchFamily="49" charset="0"/>
              </a:rPr>
              <a:t>(dateAsText, "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d-M-yyyy</a:t>
            </a:r>
            <a:r>
              <a:rPr lang="en-US" sz="2398" b="1" noProof="1">
                <a:latin typeface="Consolas" pitchFamily="49" charset="0"/>
              </a:rPr>
              <a:t>",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CultureInfo</a:t>
            </a:r>
            <a:r>
              <a:rPr lang="en-US" sz="2398" b="1" noProof="1">
                <a:latin typeface="Consolas" pitchFamily="49" charset="0"/>
              </a:rPr>
              <a:t>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Console.WriteLine(date.DayOfWeek);</a:t>
            </a:r>
            <a:endParaRPr lang="bg-BG" sz="2398" b="1" noProof="1">
              <a:latin typeface="Consolas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="" xmlns:a16="http://schemas.microsoft.com/office/drawing/2014/main" id="{5DCC4981-A8A0-4920-935B-7A8C8F872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619" y="4826266"/>
            <a:ext cx="3293515" cy="1363877"/>
          </a:xfrm>
          <a:prstGeom prst="wedgeRoundRectCallout">
            <a:avLst>
              <a:gd name="adj1" fmla="val -46912"/>
              <a:gd name="adj2" fmla="val -22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ParseExact(…) </a:t>
            </a:r>
            <a:r>
              <a:rPr lang="en-US" sz="2400" b="1" dirty="0">
                <a:solidFill>
                  <a:srgbClr val="FFFFFF"/>
                </a:solidFill>
              </a:rPr>
              <a:t>needs a format string + culture (locale)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D8845DE-3EF0-457A-8772-94C95A09B7E3}"/>
              </a:ext>
            </a:extLst>
          </p:cNvPr>
          <p:cNvSpPr txBox="1"/>
          <p:nvPr/>
        </p:nvSpPr>
        <p:spPr>
          <a:xfrm>
            <a:off x="760412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https://judge.softuni.bg/Contests/1214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E6567F9-0364-47D7-B4F5-13EFB18A8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196" y="2642139"/>
            <a:ext cx="205482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Wednesday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84792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2617</TotalTime>
  <Words>1420</Words>
  <Application>Microsoft Office PowerPoint</Application>
  <PresentationFormat>Custom</PresentationFormat>
  <Paragraphs>338</Paragraphs>
  <Slides>30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SoftUni3_1</vt:lpstr>
      <vt:lpstr>Objects and Classes</vt:lpstr>
      <vt:lpstr>Table of Contents</vt:lpstr>
      <vt:lpstr>Have a Question?</vt:lpstr>
      <vt:lpstr>Slide 4</vt:lpstr>
      <vt:lpstr>Objects</vt:lpstr>
      <vt:lpstr>Classes</vt:lpstr>
      <vt:lpstr>Objects – Instances of Classes</vt:lpstr>
      <vt:lpstr>Classes vs. Objects</vt:lpstr>
      <vt:lpstr>Problem: Day of Week</vt:lpstr>
      <vt:lpstr>Slide 10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Slide 16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Summary</vt:lpstr>
      <vt:lpstr>Slide 26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Foundation - http://softuni.org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 Foundation</dc:creator>
  <cp:keywords>Technology Fundamentals, C#,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User</cp:lastModifiedBy>
  <cp:revision>390</cp:revision>
  <dcterms:created xsi:type="dcterms:W3CDTF">2014-01-02T17:00:34Z</dcterms:created>
  <dcterms:modified xsi:type="dcterms:W3CDTF">2018-12-07T22:02:25Z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