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1"/>
  </p:notesMasterIdLst>
  <p:handoutMasterIdLst>
    <p:handoutMasterId r:id="rId42"/>
  </p:handoutMasterIdLst>
  <p:sldIdLst>
    <p:sldId id="494" r:id="rId3"/>
    <p:sldId id="495" r:id="rId4"/>
    <p:sldId id="627" r:id="rId5"/>
    <p:sldId id="496" r:id="rId6"/>
    <p:sldId id="499" r:id="rId7"/>
    <p:sldId id="503" r:id="rId8"/>
    <p:sldId id="501" r:id="rId9"/>
    <p:sldId id="504" r:id="rId10"/>
    <p:sldId id="505" r:id="rId11"/>
    <p:sldId id="471" r:id="rId12"/>
    <p:sldId id="472" r:id="rId13"/>
    <p:sldId id="506" r:id="rId14"/>
    <p:sldId id="509" r:id="rId15"/>
    <p:sldId id="508" r:id="rId16"/>
    <p:sldId id="625" r:id="rId17"/>
    <p:sldId id="626" r:id="rId18"/>
    <p:sldId id="510" r:id="rId19"/>
    <p:sldId id="511" r:id="rId20"/>
    <p:sldId id="512" r:id="rId21"/>
    <p:sldId id="513" r:id="rId22"/>
    <p:sldId id="528" r:id="rId23"/>
    <p:sldId id="624" r:id="rId24"/>
    <p:sldId id="514" r:id="rId25"/>
    <p:sldId id="515" r:id="rId26"/>
    <p:sldId id="516" r:id="rId27"/>
    <p:sldId id="517" r:id="rId28"/>
    <p:sldId id="518" r:id="rId29"/>
    <p:sldId id="519" r:id="rId30"/>
    <p:sldId id="526" r:id="rId31"/>
    <p:sldId id="527" r:id="rId32"/>
    <p:sldId id="521" r:id="rId33"/>
    <p:sldId id="523" r:id="rId34"/>
    <p:sldId id="349" r:id="rId35"/>
    <p:sldId id="628" r:id="rId36"/>
    <p:sldId id="629" r:id="rId37"/>
    <p:sldId id="630" r:id="rId38"/>
    <p:sldId id="631" r:id="rId39"/>
    <p:sldId id="632" r:id="rId4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34298657-51AB-41AC-8479-B41D5E09D71C}">
          <p14:sldIdLst>
            <p14:sldId id="494"/>
            <p14:sldId id="495"/>
            <p14:sldId id="627"/>
          </p14:sldIdLst>
        </p14:section>
        <p14:section name="Strings" id="{DE145E72-6F2E-4C7D-AB67-ED53E5ADFDA7}">
          <p14:sldIdLst>
            <p14:sldId id="496"/>
            <p14:sldId id="499"/>
            <p14:sldId id="503"/>
            <p14:sldId id="501"/>
          </p14:sldIdLst>
        </p14:section>
        <p14:section name="Manipulating Strings" id="{E1A23AF5-9A30-438B-971F-C25B5431BC57}">
          <p14:sldIdLst>
            <p14:sldId id="504"/>
            <p14:sldId id="505"/>
            <p14:sldId id="471"/>
            <p14:sldId id="472"/>
            <p14:sldId id="506"/>
            <p14:sldId id="509"/>
            <p14:sldId id="508"/>
            <p14:sldId id="625"/>
            <p14:sldId id="626"/>
            <p14:sldId id="510"/>
            <p14:sldId id="511"/>
            <p14:sldId id="512"/>
            <p14:sldId id="513"/>
            <p14:sldId id="528"/>
            <p14:sldId id="624"/>
            <p14:sldId id="514"/>
          </p14:sldIdLst>
        </p14:section>
        <p14:section name="Building and Modifying Strings" id="{7E8319D2-0673-4C4B-A5DC-D8A66908B56A}">
          <p14:sldIdLst>
            <p14:sldId id="515"/>
            <p14:sldId id="516"/>
            <p14:sldId id="517"/>
            <p14:sldId id="518"/>
            <p14:sldId id="519"/>
            <p14:sldId id="526"/>
            <p14:sldId id="527"/>
            <p14:sldId id="521"/>
            <p14:sldId id="523"/>
          </p14:sldIdLst>
        </p14:section>
        <p14:section name="Conclusion" id="{EDD90C82-D61F-4F10-A8D0-89DA7BCB89B2}">
          <p14:sldIdLst>
            <p14:sldId id="349"/>
            <p14:sldId id="628"/>
            <p14:sldId id="629"/>
            <p14:sldId id="630"/>
            <p14:sldId id="631"/>
            <p14:sldId id="63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40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34465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199" autoAdjust="0"/>
    <p:restoredTop sz="94533" autoAdjust="0"/>
  </p:normalViewPr>
  <p:slideViewPr>
    <p:cSldViewPr>
      <p:cViewPr varScale="1">
        <p:scale>
          <a:sx n="43" d="100"/>
          <a:sy n="43" d="100"/>
        </p:scale>
        <p:origin x="-240" y="-108"/>
      </p:cViewPr>
      <p:guideLst>
        <p:guide orient="horz" pos="240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=""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94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7194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3047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797157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38047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2767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180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23648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577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5.png"/><Relationship Id="rId10" Type="http://schemas.openxmlformats.org/officeDocument/2006/relationships/image" Target="../media/image3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Relationship Id="rId27" Type="http://schemas.openxmlformats.org/officeDocument/2006/relationships/hyperlink" Target="http://smartit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0.gif"/><Relationship Id="rId5" Type="http://schemas.openxmlformats.org/officeDocument/2006/relationships/image" Target="../media/image4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49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Processing and Manipulating Text</a:t>
            </a:r>
            <a:br>
              <a:rPr lang="en-US" dirty="0"/>
            </a:br>
            <a:r>
              <a:rPr lang="en-US" dirty="0"/>
              <a:t>Using the .NET String Class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407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1212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440476" y="2877132"/>
            <a:ext cx="7463936" cy="556664"/>
            <a:chOff x="2055812" y="3150668"/>
            <a:chExt cx="7463936" cy="556664"/>
          </a:xfrm>
        </p:grpSpPr>
        <p:sp>
          <p:nvSpPr>
            <p:cNvPr id="7" name="Text Placeholder 6">
              <a:extLst>
                <a:ext uri="{FF2B5EF4-FFF2-40B4-BE49-F238E27FC236}">
                  <a16:creationId xmlns=""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=""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=""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440476" y="3928809"/>
            <a:ext cx="7463936" cy="556664"/>
            <a:chOff x="2055812" y="3150668"/>
            <a:chExt cx="7463936" cy="556664"/>
          </a:xfrm>
        </p:grpSpPr>
        <p:sp>
          <p:nvSpPr>
            <p:cNvPr id="13" name="Text Placeholder 6">
              <a:extLst>
                <a:ext uri="{FF2B5EF4-FFF2-40B4-BE49-F238E27FC236}">
                  <a16:creationId xmlns=""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=""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workworkworkwork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="" xmlns:a16="http://schemas.microsoft.com/office/drawing/2014/main" id="{431EDE78-A50C-4B4B-AD98-7619A9EF99EA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440476" y="4980486"/>
            <a:ext cx="7463936" cy="556664"/>
            <a:chOff x="2055812" y="3150668"/>
            <a:chExt cx="7463936" cy="556664"/>
          </a:xfrm>
        </p:grpSpPr>
        <p:sp>
          <p:nvSpPr>
            <p:cNvPr id="17" name="Text Placeholder 6">
              <a:extLst>
                <a:ext uri="{FF2B5EF4-FFF2-40B4-BE49-F238E27FC236}">
                  <a16:creationId xmlns=""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=""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ballballballball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="" xmlns:a16="http://schemas.microsoft.com/office/drawing/2014/main" id="{B93DA597-BE1A-4FE0-BB78-017683A4C61D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B5DBD72-F567-4E87-915D-8EB36E76230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3488" y="1247752"/>
            <a:ext cx="93218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string[] </a:t>
            </a:r>
            <a:r>
              <a:rPr lang="en-GB" dirty="0"/>
              <a:t>words = Console.ReadLine().</a:t>
            </a:r>
            <a:r>
              <a:rPr lang="en-GB" dirty="0">
                <a:solidFill>
                  <a:schemeClr val="bg1"/>
                </a:solidFill>
              </a:rPr>
              <a:t>Split()</a:t>
            </a:r>
            <a:r>
              <a:rPr lang="en-GB" dirty="0"/>
              <a:t>;</a:t>
            </a:r>
          </a:p>
          <a:p>
            <a:r>
              <a:rPr lang="en-GB" dirty="0"/>
              <a:t>string result = "";</a:t>
            </a:r>
          </a:p>
          <a:p>
            <a:r>
              <a:rPr lang="en-GB" dirty="0"/>
              <a:t>foreach (string word in words)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int repeatTimes = word.Length;</a:t>
            </a:r>
          </a:p>
          <a:p>
            <a:r>
              <a:rPr lang="en-GB" dirty="0"/>
              <a:t>  for (int i = 0; i &lt; repeatTimes; i++)</a:t>
            </a:r>
          </a:p>
          <a:p>
            <a:r>
              <a:rPr lang="en-GB" dirty="0"/>
              <a:t>    result </a:t>
            </a:r>
            <a:r>
              <a:rPr lang="en-GB" dirty="0">
                <a:solidFill>
                  <a:schemeClr val="bg1"/>
                </a:solidFill>
              </a:rPr>
              <a:t>+=</a:t>
            </a:r>
            <a:r>
              <a:rPr lang="en-GB" dirty="0"/>
              <a:t> word;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Console.WriteLine(result);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D265E64-AB90-4C8F-89B5-3F0CD31781AC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://judge.softuni.bg/Contests/1216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sz="3398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finds the last occurrence</a:t>
            </a:r>
            <a:endParaRPr lang="en-US" sz="3398" noProof="1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2" y="1981200"/>
            <a:ext cx="10668000" cy="1818548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string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bg1"/>
                </a:solidFill>
              </a:rPr>
              <a:t>fruits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800" dirty="0">
                <a:solidFill>
                  <a:schemeClr val="tx1"/>
                </a:solidFill>
              </a:rPr>
              <a:t>Console.WriteLine(</a:t>
            </a:r>
            <a:r>
              <a:rPr lang="en-GB" sz="2800" dirty="0">
                <a:solidFill>
                  <a:schemeClr val="bg1"/>
                </a:solidFill>
              </a:rPr>
              <a:t>fruits.IndexOf</a:t>
            </a:r>
            <a:r>
              <a:rPr lang="en-GB" sz="2800" dirty="0">
                <a:solidFill>
                  <a:schemeClr val="tx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"banana"</a:t>
            </a:r>
            <a:r>
              <a:rPr lang="en-GB" sz="2800" dirty="0">
                <a:solidFill>
                  <a:schemeClr val="tx1"/>
                </a:solidFill>
              </a:rPr>
              <a:t>));</a:t>
            </a:r>
            <a:r>
              <a:rPr lang="en-GB" sz="2800" dirty="0"/>
              <a:t> </a:t>
            </a:r>
            <a:r>
              <a:rPr lang="en-GB" sz="2800" i="1" dirty="0">
                <a:solidFill>
                  <a:schemeClr val="accent2"/>
                </a:solidFill>
              </a:rPr>
              <a:t>//0</a:t>
            </a:r>
          </a:p>
          <a:p>
            <a:r>
              <a:rPr lang="en-GB" sz="2800" dirty="0">
                <a:solidFill>
                  <a:schemeClr val="tx1"/>
                </a:solidFill>
              </a:rPr>
              <a:t>Console.WriteLine(</a:t>
            </a:r>
            <a:r>
              <a:rPr lang="en-GB" sz="2800" dirty="0">
                <a:solidFill>
                  <a:schemeClr val="bg1"/>
                </a:solidFill>
              </a:rPr>
              <a:t>fruits.IndexOf</a:t>
            </a:r>
            <a:r>
              <a:rPr lang="en-GB" sz="2800" dirty="0">
                <a:solidFill>
                  <a:schemeClr val="tx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"orange"</a:t>
            </a:r>
            <a:r>
              <a:rPr lang="en-GB" sz="2800" dirty="0">
                <a:solidFill>
                  <a:schemeClr val="tx1"/>
                </a:solidFill>
              </a:rPr>
              <a:t>));</a:t>
            </a:r>
            <a:r>
              <a:rPr lang="en-GB" sz="2800" dirty="0"/>
              <a:t> </a:t>
            </a:r>
            <a:r>
              <a:rPr lang="en-GB" sz="2800" i="1" dirty="0">
                <a:solidFill>
                  <a:schemeClr val="accent2"/>
                </a:solidFill>
              </a:rPr>
              <a:t>//-1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455612" y="4844933"/>
            <a:ext cx="106680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//-1</a:t>
            </a:r>
          </a:p>
        </p:txBody>
      </p:sp>
    </p:spTree>
    <p:extLst>
      <p:ext uri="{BB962C8B-B14F-4D97-AF65-F5344CB8AC3E}">
        <p14:creationId xmlns="" xmlns:p14="http://schemas.microsoft.com/office/powerpoint/2010/main" val="34595607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startIndex, int length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5123" y="2016464"/>
            <a:ext cx="7536689" cy="1726215"/>
          </a:xfrm>
        </p:spPr>
        <p:txBody>
          <a:bodyPr/>
          <a:lstStyle/>
          <a:p>
            <a:r>
              <a:rPr lang="en-US" sz="2600" dirty="0">
                <a:solidFill>
                  <a:schemeClr val="tx1"/>
                </a:solidFill>
              </a:rPr>
              <a:t>string card = "10C";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string power = card.</a:t>
            </a:r>
            <a:r>
              <a:rPr lang="en-US" sz="2600" dirty="0">
                <a:solidFill>
                  <a:schemeClr val="bg1"/>
                </a:solidFill>
              </a:rPr>
              <a:t>Substring</a:t>
            </a:r>
            <a:r>
              <a:rPr lang="en-US" sz="2600" dirty="0">
                <a:solidFill>
                  <a:schemeClr val="tx1"/>
                </a:solidFill>
              </a:rPr>
              <a:t>(0, 2);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Console.WriteLine(power); </a:t>
            </a:r>
            <a:r>
              <a:rPr lang="en-US" sz="2600" i="1" dirty="0">
                <a:solidFill>
                  <a:schemeClr val="accent2"/>
                </a:solidFill>
              </a:rPr>
              <a:t>//10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Substring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615123" y="4777560"/>
            <a:ext cx="75366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string extractWord = text.</a:t>
            </a:r>
            <a:r>
              <a:rPr lang="en-US" sz="2600" dirty="0">
                <a:solidFill>
                  <a:schemeClr val="bg1"/>
                </a:solidFill>
              </a:rPr>
              <a:t>Substring</a:t>
            </a:r>
            <a:r>
              <a:rPr lang="en-US" sz="26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Console.WriteLine(extractWord); </a:t>
            </a:r>
            <a:r>
              <a:rPr lang="en-US" sz="2600" i="1" dirty="0">
                <a:solidFill>
                  <a:schemeClr val="accent2"/>
                </a:solidFill>
              </a:rPr>
              <a:t>//John</a:t>
            </a:r>
          </a:p>
        </p:txBody>
      </p:sp>
    </p:spTree>
    <p:extLst>
      <p:ext uri="{BB962C8B-B14F-4D97-AF65-F5344CB8AC3E}">
        <p14:creationId xmlns="" xmlns:p14="http://schemas.microsoft.com/office/powerpoint/2010/main" val="4800195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3600" dirty="0"/>
              <a:t> - Check whether one string </a:t>
            </a:r>
            <a:br>
              <a:rPr lang="en-US" sz="3600" dirty="0"/>
            </a:br>
            <a:r>
              <a:rPr lang="en-US" sz="3600" dirty="0"/>
              <a:t>contains other string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0412" y="2519726"/>
            <a:ext cx="10279841" cy="1818548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string text = "I love fruits.";</a:t>
            </a:r>
          </a:p>
          <a:p>
            <a:r>
              <a:rPr lang="en-GB" sz="2800" dirty="0">
                <a:solidFill>
                  <a:schemeClr val="tx1"/>
                </a:solidFill>
              </a:rPr>
              <a:t>Console.WriteLine(text.</a:t>
            </a:r>
            <a:r>
              <a:rPr lang="en-GB" sz="2800" dirty="0">
                <a:solidFill>
                  <a:schemeClr val="bg1"/>
                </a:solidFill>
              </a:rPr>
              <a:t>Contains</a:t>
            </a:r>
            <a:r>
              <a:rPr lang="en-GB" sz="2800" dirty="0">
                <a:solidFill>
                  <a:schemeClr val="tx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"fruits"</a:t>
            </a:r>
            <a:r>
              <a:rPr lang="en-GB" sz="2800" dirty="0">
                <a:solidFill>
                  <a:schemeClr val="tx1"/>
                </a:solidFill>
              </a:rPr>
              <a:t>)</a:t>
            </a:r>
            <a:r>
              <a:rPr lang="en-GB" sz="2800" dirty="0"/>
              <a:t>); </a:t>
            </a:r>
            <a:r>
              <a:rPr lang="en-GB" sz="28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800" dirty="0">
                <a:solidFill>
                  <a:schemeClr val="tx1"/>
                </a:solidFill>
              </a:rPr>
              <a:t>Console.WriteLine(text.</a:t>
            </a:r>
            <a:r>
              <a:rPr lang="en-GB" sz="2800" dirty="0">
                <a:solidFill>
                  <a:schemeClr val="bg1"/>
                </a:solidFill>
              </a:rPr>
              <a:t>Contains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"banana"</a:t>
            </a:r>
            <a:r>
              <a:rPr lang="en-GB" sz="2800" dirty="0"/>
              <a:t>)); </a:t>
            </a:r>
            <a:r>
              <a:rPr lang="en-GB" sz="2800" i="1" dirty="0">
                <a:solidFill>
                  <a:schemeClr val="accent2"/>
                </a:solidFill>
              </a:rPr>
              <a:t>//False</a:t>
            </a:r>
            <a:endParaRPr lang="bg-BG" sz="280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17488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13918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24200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ice</a:t>
            </a:r>
          </a:p>
          <a:p>
            <a:r>
              <a:rPr lang="en-US" sz="2400" b="1" dirty="0" smtClean="0">
                <a:latin typeface="Consolas" pitchFamily="49" charset="0"/>
              </a:rPr>
              <a:t>kicegiceiceb</a:t>
            </a:r>
            <a:endParaRPr lang="en-US" sz="2400" b="1" dirty="0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=""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2212" y="3322580"/>
            <a:ext cx="536777" cy="422159"/>
          </a:xfrm>
          <a:prstGeom prst="rightArrow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4" y="3322580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4450404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abc</a:t>
            </a:r>
          </a:p>
          <a:p>
            <a:r>
              <a:rPr lang="en-US" sz="2400" b="1" dirty="0" smtClean="0">
                <a:latin typeface="Consolas" pitchFamily="49" charset="0"/>
              </a:rPr>
              <a:t>tcabctqw</a:t>
            </a:r>
            <a:endParaRPr lang="en-US" sz="2400" b="1" dirty="0">
              <a:latin typeface="Consolas" pitchFamily="49" charset="0"/>
            </a:endParaRPr>
          </a:p>
        </p:txBody>
      </p:sp>
      <p:sp>
        <p:nvSpPr>
          <p:cNvPr id="11" name="Right Arrow 8">
            <a:extLst>
              <a:ext uri="{FF2B5EF4-FFF2-40B4-BE49-F238E27FC236}">
                <a16:creationId xmlns=""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2212" y="4638195"/>
            <a:ext cx="536777" cy="422159"/>
          </a:xfrm>
          <a:prstGeom prst="rightArrow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766" y="4651695"/>
            <a:ext cx="1326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789" y="3124200"/>
            <a:ext cx="28174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key</a:t>
            </a:r>
          </a:p>
          <a:p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=""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748635" y="3328618"/>
            <a:ext cx="536777" cy="422159"/>
          </a:xfrm>
          <a:prstGeom prst="rightArrow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4983" y="3289112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185" y="4450404"/>
            <a:ext cx="282602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=""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48635" y="4638195"/>
            <a:ext cx="536777" cy="422159"/>
          </a:xfrm>
          <a:prstGeom prst="rightArrow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4983" y="4655190"/>
            <a:ext cx="88476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://judge.softuni.bg/Contests/1216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66132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Substring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4862" y="1447800"/>
            <a:ext cx="8039100" cy="47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key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(index != -1)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(index, key.Length);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index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://judge.softuni.bg/Contests/1216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9120113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 string by given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7267" y="2057400"/>
            <a:ext cx="11194289" cy="3788318"/>
          </a:xfrm>
        </p:spPr>
        <p:txBody>
          <a:bodyPr/>
          <a:lstStyle/>
          <a:p>
            <a:r>
              <a:rPr lang="en-US" sz="2600" dirty="0">
                <a:solidFill>
                  <a:schemeClr val="tx1"/>
                </a:solidFill>
              </a:rPr>
              <a:t>string text = "Hello, john@softuni.bg, you have been using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john@softuni.bg in your registration";</a:t>
            </a:r>
          </a:p>
          <a:p>
            <a:r>
              <a:rPr lang="en-US" sz="2600" dirty="0">
                <a:solidFill>
                  <a:schemeClr val="bg1"/>
                </a:solidFill>
              </a:rPr>
              <a:t>string[] </a:t>
            </a:r>
            <a:r>
              <a:rPr lang="en-US" sz="2600" dirty="0">
                <a:solidFill>
                  <a:schemeClr val="tx1"/>
                </a:solidFill>
              </a:rPr>
              <a:t>words = text.</a:t>
            </a:r>
            <a:r>
              <a:rPr lang="en-US" sz="2600" dirty="0">
                <a:solidFill>
                  <a:schemeClr val="bg1"/>
                </a:solidFill>
              </a:rPr>
              <a:t>Split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", "</a:t>
            </a:r>
            <a:r>
              <a:rPr lang="en-US" sz="2600" dirty="0">
                <a:solidFill>
                  <a:schemeClr val="tx1"/>
                </a:solidFill>
              </a:rPr>
              <a:t>);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//words[]: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//"Hello"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//"john@softuni.bg"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//"you have been using john@softuni.bg in your registration"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27930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can be used with multiple separators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1812" y="2138158"/>
            <a:ext cx="9975089" cy="240332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char[] </a:t>
            </a:r>
            <a:r>
              <a:rPr lang="en-US" sz="2800" dirty="0">
                <a:solidFill>
                  <a:schemeClr val="tx1"/>
                </a:solidFill>
              </a:rPr>
              <a:t>separators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char[] {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' 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','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'.'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r>
              <a:rPr lang="en-US" sz="2800" dirty="0"/>
              <a:t>;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string[] words = text.</a:t>
            </a:r>
            <a:r>
              <a:rPr lang="en-US" sz="2800" dirty="0">
                <a:solidFill>
                  <a:schemeClr val="bg1"/>
                </a:solidFill>
              </a:rPr>
              <a:t>Split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separators</a:t>
            </a:r>
            <a:r>
              <a:rPr lang="en-US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//"Hello", "", "I", "am", "John", ""</a:t>
            </a:r>
            <a:endParaRPr lang="bg-BG" sz="28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89306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noProof="1"/>
              <a:t>Using</a:t>
            </a:r>
            <a:r>
              <a:rPr lang="en-US" b="1" noProof="1"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remove empty array elements from the array returned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1812" y="2751681"/>
            <a:ext cx="10972800" cy="2680322"/>
          </a:xfrm>
        </p:spPr>
        <p:txBody>
          <a:bodyPr/>
          <a:lstStyle/>
          <a:p>
            <a:r>
              <a:rPr lang="en-GB" sz="2600" dirty="0">
                <a:solidFill>
                  <a:schemeClr val="tx1"/>
                </a:solidFill>
              </a:rPr>
              <a:t>char[] separators = new char[] { ' ', ',', '.' };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string[] words = text</a:t>
            </a:r>
            <a:br>
              <a:rPr lang="en-GB" sz="2600" dirty="0">
                <a:solidFill>
                  <a:schemeClr val="tx1"/>
                </a:solidFill>
              </a:rPr>
            </a:br>
            <a:r>
              <a:rPr lang="en-GB" sz="2600" dirty="0"/>
              <a:t> </a:t>
            </a:r>
            <a:r>
              <a:rPr lang="en-GB" sz="2600" dirty="0">
                <a:solidFill>
                  <a:schemeClr val="tx1"/>
                </a:solidFill>
              </a:rPr>
              <a:t>.</a:t>
            </a:r>
            <a:r>
              <a:rPr lang="en-GB" sz="2600" dirty="0">
                <a:solidFill>
                  <a:schemeClr val="bg1"/>
                </a:solidFill>
              </a:rPr>
              <a:t>Split</a:t>
            </a:r>
            <a:r>
              <a:rPr lang="en-GB" sz="2600" dirty="0">
                <a:solidFill>
                  <a:schemeClr val="tx1"/>
                </a:solidFill>
              </a:rPr>
              <a:t>(</a:t>
            </a:r>
            <a:r>
              <a:rPr lang="en-GB" sz="2600" dirty="0">
                <a:solidFill>
                  <a:schemeClr val="bg1"/>
                </a:solidFill>
              </a:rPr>
              <a:t>separators</a:t>
            </a:r>
            <a:r>
              <a:rPr lang="en-GB" sz="2600" dirty="0">
                <a:solidFill>
                  <a:schemeClr val="tx1"/>
                </a:solidFill>
              </a:rPr>
              <a:t>,</a:t>
            </a:r>
            <a:r>
              <a:rPr lang="en-GB" sz="2600" dirty="0"/>
              <a:t> </a:t>
            </a:r>
            <a:r>
              <a:rPr lang="en-GB" sz="2600" dirty="0">
                <a:solidFill>
                  <a:schemeClr val="bg1"/>
                </a:solidFill>
              </a:rPr>
              <a:t>StringSplitOptions.RemoveEmptyEntries</a:t>
            </a:r>
            <a:r>
              <a:rPr lang="en-GB" sz="2600" dirty="0">
                <a:solidFill>
                  <a:schemeClr val="tx1"/>
                </a:solidFill>
              </a:rPr>
              <a:t>);</a:t>
            </a:r>
            <a:r>
              <a:rPr lang="en-GB" sz="2600" dirty="0"/>
              <a:t> 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//"Hello", "I", "am", "John"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(3)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53306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a String?</a:t>
            </a:r>
          </a:p>
          <a:p>
            <a:r>
              <a:rPr lang="en-GB" dirty="0"/>
              <a:t>Manipulating Strings</a:t>
            </a:r>
          </a:p>
          <a:p>
            <a:pPr lvl="1"/>
            <a:r>
              <a:rPr lang="en-GB" dirty="0"/>
              <a:t>Concatenating, Searching, Substring</a:t>
            </a:r>
          </a:p>
          <a:p>
            <a:pPr lvl="1"/>
            <a:r>
              <a:rPr lang="en-GB" dirty="0"/>
              <a:t>Splitting, Replacing</a:t>
            </a:r>
          </a:p>
          <a:p>
            <a:r>
              <a:rPr lang="en-GB" dirty="0"/>
              <a:t>Building and </a:t>
            </a:r>
            <a:r>
              <a:rPr lang="en-GB" dirty="0" smtClean="0"/>
              <a:t>Modifying </a:t>
            </a:r>
            <a:r>
              <a:rPr lang="en-GB" dirty="0"/>
              <a:t>Strings</a:t>
            </a:r>
          </a:p>
          <a:p>
            <a:pPr lvl="1"/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</a:t>
            </a:r>
            <a:r>
              <a:rPr lang="en-GB" dirty="0" smtClean="0"/>
              <a:t>class</a:t>
            </a:r>
            <a:endParaRPr lang="en-GB" dirty="0"/>
          </a:p>
          <a:p>
            <a:pPr lvl="1"/>
            <a:r>
              <a:rPr lang="en-US" dirty="0"/>
              <a:t>Why concatenation is a slow operation?</a:t>
            </a:r>
          </a:p>
          <a:p>
            <a:pPr lvl="1"/>
            <a:endParaRPr lang="en-GB" dirty="0"/>
          </a:p>
          <a:p>
            <a:pPr lvl="1"/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match, replacement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replaces all 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result is a new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(strings are immutable)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5123" y="2667000"/>
            <a:ext cx="10958580" cy="37857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 text = "Hello, john@softuni.bg, you have been using john@		softuni.bg in your registration.";</a:t>
            </a:r>
          </a:p>
          <a:p>
            <a:r>
              <a:rPr lang="en-US" dirty="0">
                <a:solidFill>
                  <a:schemeClr val="tx1"/>
                </a:solidFill>
              </a:rPr>
              <a:t>string replacedText = 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Replace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"john@softuni.bg"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"john@softuni.com"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Console.WriteLine(replacedText);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//Output: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//Hello, john@softuni.com, you have been using john@softuni.com in your registration.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40390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13918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banned words</a:t>
            </a:r>
          </a:p>
          <a:p>
            <a:pPr lvl="1"/>
            <a:r>
              <a:rPr lang="en-US" dirty="0"/>
              <a:t>Replace all banned words in the text with asterisks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89" y="2684328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=""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7923" y="4118207"/>
            <a:ext cx="536777" cy="422159"/>
          </a:xfrm>
          <a:prstGeom prst="rightArrow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435" y="4778364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://judge.softuni.bg/Contests/1216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7170814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Text Filter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4862" y="1424211"/>
            <a:ext cx="8039100" cy="4784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separators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(text.Contains(banWord))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400" b="1" noProof="1">
                <a:latin typeface="+mj-lt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275135" y="2286000"/>
            <a:ext cx="3677653" cy="1632420"/>
          </a:xfrm>
          <a:prstGeom prst="wedgeRoundRectCallout">
            <a:avLst>
              <a:gd name="adj1" fmla="val -40348"/>
              <a:gd name="adj2" fmla="val 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=""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355" y="5192060"/>
            <a:ext cx="5105400" cy="1016456"/>
          </a:xfrm>
          <a:prstGeom prst="wedgeRoundRectCallout">
            <a:avLst>
              <a:gd name="adj1" fmla="val -30126"/>
              <a:gd name="adj2" fmla="val 8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://judge.softuni.bg/Contests/1216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5208249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46976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Building and Modifying Strings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noProof="1"/>
              <a:t>StringBuilder</a:t>
            </a:r>
            <a:r>
              <a:rPr lang="en-GB" dirty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60" y="1371600"/>
            <a:ext cx="2704705" cy="25960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32026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dirty="0"/>
              <a:t> keeps a buffer space, allocated in advance</a:t>
            </a:r>
          </a:p>
          <a:p>
            <a:pPr lvl="1"/>
            <a:r>
              <a:rPr lang="en-US" dirty="0"/>
              <a:t>Do not allocate memory for</a:t>
            </a:r>
            <a:br>
              <a:rPr lang="en-US" dirty="0"/>
            </a:br>
            <a:r>
              <a:rPr lang="en-US" dirty="0"/>
              <a:t>most operations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performance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49433356"/>
              </p:ext>
            </p:extLst>
          </p:nvPr>
        </p:nvGraphicFramePr>
        <p:xfrm>
          <a:off x="5755641" y="2099709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5844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8257" y="1724052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48824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6812" y="1988010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2800" b="1" dirty="0"/>
              <a:t>Length = 9</a:t>
            </a:r>
          </a:p>
          <a:p>
            <a:pPr lvl="1"/>
            <a:r>
              <a:rPr lang="en-US" sz="2800" b="1" dirty="0"/>
              <a:t>Capacity = 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89284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6920" y="3074572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6444" y="3068418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</p:spTree>
    <p:extLst>
      <p:ext uri="{BB962C8B-B14F-4D97-AF65-F5344CB8AC3E}">
        <p14:creationId xmlns="" xmlns:p14="http://schemas.microsoft.com/office/powerpoint/2010/main" val="41405682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 / modify strings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23" y="2133600"/>
            <a:ext cx="7460489" cy="3388208"/>
          </a:xfrm>
        </p:spPr>
        <p:txBody>
          <a:bodyPr/>
          <a:lstStyle/>
          <a:p>
            <a:r>
              <a:rPr lang="en-GB" sz="2600" dirty="0">
                <a:solidFill>
                  <a:schemeClr val="bg1"/>
                </a:solidFill>
              </a:rPr>
              <a:t>StringBuilder</a:t>
            </a:r>
            <a:r>
              <a:rPr lang="en-GB" sz="2600" dirty="0">
                <a:solidFill>
                  <a:schemeClr val="tx1"/>
                </a:solidFill>
              </a:rPr>
              <a:t> sb = </a:t>
            </a:r>
            <a:r>
              <a:rPr lang="en-GB" sz="2600" dirty="0">
                <a:solidFill>
                  <a:schemeClr val="bg1"/>
                </a:solidFill>
              </a:rPr>
              <a:t>new StringBuilder()</a:t>
            </a:r>
            <a:r>
              <a:rPr lang="en-GB" sz="2600" dirty="0">
                <a:solidFill>
                  <a:schemeClr val="tx1"/>
                </a:solidFill>
              </a:rPr>
              <a:t>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("Hello, 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("John! 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("I sent you an email.");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Console.WriteLine(sb);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//Hello, John! I sent you an email.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AutoShape 7">
            <a:extLst>
              <a:ext uri="{FF2B5EF4-FFF2-40B4-BE49-F238E27FC236}">
                <a16:creationId xmlns=""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502" y="2752727"/>
            <a:ext cx="3124200" cy="1352546"/>
          </a:xfrm>
          <a:prstGeom prst="wedgeRoundRectCallout">
            <a:avLst>
              <a:gd name="adj1" fmla="val -46461"/>
              <a:gd name="adj2" fmla="val -209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System.Text</a:t>
            </a:r>
          </a:p>
        </p:txBody>
      </p:sp>
    </p:spTree>
    <p:extLst>
      <p:ext uri="{BB962C8B-B14F-4D97-AF65-F5344CB8AC3E}">
        <p14:creationId xmlns="" xmlns:p14="http://schemas.microsoft.com/office/powerpoint/2010/main" val="24484083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strings is a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  <a:r>
              <a:rPr lang="en-US" dirty="0"/>
              <a:t> operation because each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iteration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2362200"/>
            <a:ext cx="9448800" cy="3962400"/>
          </a:xfrm>
        </p:spPr>
        <p:txBody>
          <a:bodyPr/>
          <a:lstStyle/>
          <a:p>
            <a:r>
              <a:rPr lang="en-GB" sz="2600" dirty="0">
                <a:solidFill>
                  <a:schemeClr val="bg1"/>
                </a:solidFill>
              </a:rPr>
              <a:t>Stopwatch</a:t>
            </a:r>
            <a:r>
              <a:rPr lang="en-GB" sz="2600" dirty="0">
                <a:solidFill>
                  <a:schemeClr val="tx1"/>
                </a:solidFill>
              </a:rPr>
              <a:t> sw = </a:t>
            </a:r>
            <a:r>
              <a:rPr lang="en-GB" sz="2600" dirty="0">
                <a:solidFill>
                  <a:schemeClr val="bg1"/>
                </a:solidFill>
              </a:rPr>
              <a:t>new Stopwatch()</a:t>
            </a:r>
            <a:r>
              <a:rPr lang="en-GB" sz="2600" dirty="0">
                <a:solidFill>
                  <a:schemeClr val="tx1"/>
                </a:solidFill>
              </a:rPr>
              <a:t>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sw.</a:t>
            </a:r>
            <a:r>
              <a:rPr lang="en-GB" sz="2600" dirty="0">
                <a:solidFill>
                  <a:schemeClr val="bg1"/>
                </a:solidFill>
              </a:rPr>
              <a:t>Start</a:t>
            </a:r>
            <a:r>
              <a:rPr lang="en-GB" sz="2600" dirty="0">
                <a:solidFill>
                  <a:schemeClr val="tx1"/>
                </a:solidFill>
              </a:rPr>
              <a:t>();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string text = "";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for (int i = 0; i &lt; 200000; i++)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text </a:t>
            </a:r>
            <a:r>
              <a:rPr lang="en-GB" sz="2600" dirty="0">
                <a:solidFill>
                  <a:schemeClr val="bg1"/>
                </a:solidFill>
              </a:rPr>
              <a:t>+=</a:t>
            </a:r>
            <a:r>
              <a:rPr lang="en-GB" sz="2600" dirty="0">
                <a:solidFill>
                  <a:schemeClr val="tx1"/>
                </a:solidFill>
              </a:rPr>
              <a:t> i;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sw.</a:t>
            </a:r>
            <a:r>
              <a:rPr lang="en-GB" sz="2600" dirty="0">
                <a:solidFill>
                  <a:schemeClr val="bg1"/>
                </a:solidFill>
              </a:rPr>
              <a:t>Stop</a:t>
            </a:r>
            <a:r>
              <a:rPr lang="en-GB" sz="2600" dirty="0">
                <a:solidFill>
                  <a:schemeClr val="tx1"/>
                </a:solidFill>
              </a:rPr>
              <a:t>();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Console.WriteLine(sw.</a:t>
            </a:r>
            <a:r>
              <a:rPr lang="en-GB" sz="2600" dirty="0">
                <a:solidFill>
                  <a:schemeClr val="bg1"/>
                </a:solidFill>
              </a:rPr>
              <a:t>ElapsedMilliseconds</a:t>
            </a:r>
            <a:r>
              <a:rPr lang="en-GB" sz="2600" dirty="0">
                <a:solidFill>
                  <a:schemeClr val="tx1"/>
                </a:solidFill>
              </a:rPr>
              <a:t>); </a:t>
            </a:r>
            <a:r>
              <a:rPr lang="en-GB" sz="2600" i="1" dirty="0">
                <a:solidFill>
                  <a:schemeClr val="accent2"/>
                </a:solidFill>
              </a:rPr>
              <a:t>//73625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 </a:t>
            </a:r>
            <a:r>
              <a:rPr lang="en-GB" noProof="1"/>
              <a:t>StringBuilder</a:t>
            </a:r>
            <a:r>
              <a:rPr lang="bg-BG" noProof="1"/>
              <a:t> (1)</a:t>
            </a:r>
            <a:endParaRPr lang="en-GB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2684412"/>
            <a:ext cx="2573388" cy="25733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458135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2066682"/>
            <a:ext cx="8153400" cy="37245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Stopwatch</a:t>
            </a:r>
            <a:r>
              <a:rPr lang="en-GB" dirty="0">
                <a:solidFill>
                  <a:schemeClr val="tx1"/>
                </a:solidFill>
              </a:rPr>
              <a:t> sw = </a:t>
            </a:r>
            <a:r>
              <a:rPr lang="en-GB" dirty="0">
                <a:solidFill>
                  <a:schemeClr val="bg1"/>
                </a:solidFill>
              </a:rPr>
              <a:t>new Stopwatch()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sw.</a:t>
            </a:r>
            <a:r>
              <a:rPr lang="en-GB" dirty="0">
                <a:solidFill>
                  <a:schemeClr val="bg1"/>
                </a:solidFill>
              </a:rPr>
              <a:t>Start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text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200000; i++)</a:t>
            </a:r>
          </a:p>
          <a:p>
            <a:r>
              <a:rPr lang="en-GB" dirty="0">
                <a:solidFill>
                  <a:schemeClr val="tx1"/>
                </a:solidFill>
              </a:rPr>
              <a:t>    text.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(i);</a:t>
            </a:r>
          </a:p>
          <a:p>
            <a:r>
              <a:rPr lang="en-GB" dirty="0">
                <a:solidFill>
                  <a:schemeClr val="tx1"/>
                </a:solidFill>
              </a:rPr>
              <a:t>sw.</a:t>
            </a:r>
            <a:r>
              <a:rPr lang="en-GB" dirty="0">
                <a:solidFill>
                  <a:schemeClr val="bg1"/>
                </a:solidFill>
              </a:rPr>
              <a:t>Stop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Console.WriteLine(sw.</a:t>
            </a:r>
            <a:r>
              <a:rPr lang="en-GB" dirty="0">
                <a:solidFill>
                  <a:schemeClr val="bg1"/>
                </a:solidFill>
              </a:rPr>
              <a:t>ElapsedMilliseconds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//16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 </a:t>
            </a:r>
            <a:r>
              <a:rPr lang="en-GB" noProof="1"/>
              <a:t>StringBuilder</a:t>
            </a:r>
            <a:r>
              <a:rPr lang="bg-BG" noProof="1"/>
              <a:t> (2)</a:t>
            </a:r>
            <a:endParaRPr lang="en-GB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475" y="2438400"/>
            <a:ext cx="2573388" cy="25733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44623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dirty="0"/>
              <a:t> – </a:t>
            </a:r>
            <a:r>
              <a:rPr lang="en-US" dirty="0"/>
              <a:t>add text or a string representation of an object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/>
              <a:t>to the end of a string</a:t>
            </a: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dirty="0"/>
              <a:t> –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Clear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/>
              <a:t> </a:t>
            </a:r>
            <a:r>
              <a:rPr lang="en-GB" dirty="0"/>
              <a:t>– removes all characters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=""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760412" y="2362200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=""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760412" y="4344734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Console.WriteLine(sb.</a:t>
            </a:r>
            <a:r>
              <a:rPr lang="en-GB" dirty="0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32</a:t>
            </a:r>
          </a:p>
        </p:txBody>
      </p:sp>
    </p:spTree>
    <p:extLst>
      <p:ext uri="{BB962C8B-B14F-4D97-AF65-F5344CB8AC3E}">
        <p14:creationId xmlns="" xmlns:p14="http://schemas.microsoft.com/office/powerpoint/2010/main" val="20890134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index]</a:t>
            </a:r>
            <a:r>
              <a:rPr lang="en-GB" dirty="0"/>
              <a:t> – </a:t>
            </a:r>
            <a:r>
              <a:rPr lang="en-US" dirty="0"/>
              <a:t>return char on current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b="1" noProof="1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index, 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inserts a string</a:t>
            </a:r>
            <a:br>
              <a:rPr lang="en-US" dirty="0"/>
            </a:br>
            <a:r>
              <a:rPr lang="en-US" dirty="0"/>
              <a:t>at the specified character position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=""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84212" y="2057400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=""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84212" y="5387365"/>
            <a:ext cx="9982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Console.WriteLine(sb); </a:t>
            </a:r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</p:spTree>
    <p:extLst>
      <p:ext uri="{BB962C8B-B14F-4D97-AF65-F5344CB8AC3E}">
        <p14:creationId xmlns="" xmlns:p14="http://schemas.microsoft.com/office/powerpoint/2010/main" val="38247286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oldValue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, 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newValue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dirty="0"/>
              <a:t> –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</a:t>
            </a:r>
            <a:r>
              <a:rPr lang="en-US" noProof="1"/>
              <a:t>eplaces</a:t>
            </a:r>
            <a:r>
              <a:rPr lang="en-US" dirty="0"/>
              <a:t> </a:t>
            </a:r>
            <a:r>
              <a:rPr lang="en-US" dirty="0" smtClean="0"/>
              <a:t>all occurrences </a:t>
            </a:r>
            <a:r>
              <a:rPr lang="en-US" dirty="0"/>
              <a:t>of a specified string with another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specified </a:t>
            </a:r>
            <a:r>
              <a:rPr lang="en-US" dirty="0"/>
              <a:t>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Т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converts the value of this instance to a String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22" y="3004780"/>
            <a:ext cx="7689090" cy="11100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sb.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Replace</a:t>
            </a:r>
            <a:r>
              <a:rPr lang="en-GB" dirty="0">
                <a:solidFill>
                  <a:schemeClr val="tx1"/>
                </a:solidFill>
              </a:rPr>
              <a:t>("Peter", "George");</a:t>
            </a:r>
            <a:endParaRPr lang="bg-BG" b="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(3)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615122" y="4996480"/>
            <a:ext cx="768909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70923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708887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=""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97696" y="16397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>
                <a:solidFill>
                  <a:schemeClr val="bg2"/>
                </a:solidFill>
              </a:rPr>
              <a:t>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sequences of Unicode </a:t>
            </a:r>
            <a:r>
              <a:rPr lang="en-US" dirty="0" smtClean="0">
                <a:solidFill>
                  <a:schemeClr val="bg2"/>
                </a:solidFill>
              </a:rPr>
              <a:t>characters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String </a:t>
            </a:r>
            <a:r>
              <a:rPr lang="en-US" dirty="0">
                <a:solidFill>
                  <a:schemeClr val="bg2"/>
                </a:solidFill>
              </a:rPr>
              <a:t>processing methods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bg2"/>
                </a:solidFill>
              </a:rPr>
              <a:t>,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dirty="0">
                <a:solidFill>
                  <a:schemeClr val="bg2"/>
                </a:solidFill>
              </a:rPr>
              <a:t>, …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dirty="0">
                <a:solidFill>
                  <a:schemeClr val="bg2"/>
                </a:solidFill>
              </a:rPr>
              <a:t> efficiently builds /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modifies strings</a:t>
            </a:r>
          </a:p>
        </p:txBody>
      </p:sp>
    </p:spTree>
    <p:extLst>
      <p:ext uri="{BB962C8B-B14F-4D97-AF65-F5344CB8AC3E}">
        <p14:creationId xmlns=""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07996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="" xmlns:p14="http://schemas.microsoft.com/office/powerpoint/2010/main" val="9479435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="" xmlns:p14="http://schemas.microsoft.com/office/powerpoint/2010/main" val="27114550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719430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70700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sequences of characters (texts)</a:t>
            </a:r>
          </a:p>
          <a:p>
            <a:r>
              <a:rPr lang="en-US" dirty="0"/>
              <a:t>The string data type in C#</a:t>
            </a:r>
          </a:p>
          <a:p>
            <a:pPr lvl="1"/>
            <a:r>
              <a:rPr lang="en-US" dirty="0"/>
              <a:t>Declared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Maps to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System.String</a:t>
            </a:r>
            <a:r>
              <a:rPr lang="en-US" dirty="0"/>
              <a:t> .NET data type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Concatenated using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4012" y="4572000"/>
            <a:ext cx="38934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94012" y="5964176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"C#";</a:t>
            </a:r>
          </a:p>
        </p:txBody>
      </p:sp>
    </p:spTree>
    <p:extLst>
      <p:ext uri="{BB962C8B-B14F-4D97-AF65-F5344CB8AC3E}">
        <p14:creationId xmlns="" xmlns:p14="http://schemas.microsoft.com/office/powerpoint/2010/main" val="1499566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2000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sequences </a:t>
            </a:r>
            <a:br>
              <a:rPr lang="en-US" dirty="0"/>
            </a:br>
            <a:r>
              <a:rPr lang="en-US" dirty="0"/>
              <a:t>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index (read-only)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C# Strings are Immutable, use Unicode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1612" y="2829083"/>
            <a:ext cx="54102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dirty="0">
                <a:solidFill>
                  <a:schemeClr val="tx1"/>
                </a:solidFill>
              </a:rPr>
              <a:t>char ch = str[2]; </a:t>
            </a:r>
            <a:r>
              <a:rPr lang="en-US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dirty="0">
                <a:solidFill>
                  <a:schemeClr val="tx1"/>
                </a:solidFill>
              </a:rPr>
              <a:t>str[2] = 'a';    </a:t>
            </a:r>
            <a:r>
              <a:rPr lang="en-US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052000" y="5936002"/>
            <a:ext cx="9392709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 greeting = 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ja-JP" altLang="en-US" dirty="0">
                <a:solidFill>
                  <a:schemeClr val="tx1"/>
                </a:solidFill>
              </a:rPr>
              <a:t>你好</a:t>
            </a:r>
            <a:r>
              <a:rPr lang="en-US" dirty="0">
                <a:solidFill>
                  <a:schemeClr val="tx1"/>
                </a:solidFill>
              </a:rPr>
              <a:t>"; </a:t>
            </a:r>
            <a:r>
              <a:rPr lang="en-US" i="1" dirty="0">
                <a:solidFill>
                  <a:schemeClr val="accent2"/>
                </a:solidFill>
              </a:rPr>
              <a:t>// (lí-hó) Taiwanese</a:t>
            </a:r>
          </a:p>
        </p:txBody>
      </p:sp>
    </p:spTree>
    <p:extLst>
      <p:ext uri="{BB962C8B-B14F-4D97-AF65-F5344CB8AC3E}">
        <p14:creationId xmlns="" xmlns:p14="http://schemas.microsoft.com/office/powerpoint/2010/main" val="14475932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en-US" dirty="0"/>
          </a:p>
          <a:p>
            <a:r>
              <a:rPr lang="en-US" dirty="0"/>
              <a:t>Reading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Converting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521" y="1848782"/>
            <a:ext cx="5105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3012" y="3193804"/>
            <a:ext cx="67056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68614" y="4876800"/>
            <a:ext cx="10078181" cy="14307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new String(new char[]</a:t>
            </a:r>
            <a:r>
              <a:rPr lang="en-US" sz="28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's'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't'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'r'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</p:spTree>
    <p:extLst>
      <p:ext uri="{BB962C8B-B14F-4D97-AF65-F5344CB8AC3E}">
        <p14:creationId xmlns="" xmlns:p14="http://schemas.microsoft.com/office/powerpoint/2010/main" val="1554662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Manipulating Strings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4722812" y="1524000"/>
            <a:ext cx="2590800" cy="22206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565299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dirty="0"/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Use the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23" y="1855485"/>
            <a:ext cx="6469889" cy="895218"/>
          </a:xfrm>
        </p:spPr>
        <p:txBody>
          <a:bodyPr/>
          <a:lstStyle/>
          <a:p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text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bg1"/>
                </a:solidFill>
              </a:rPr>
              <a:t>"Hello"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"world</a:t>
            </a:r>
            <a:r>
              <a:rPr lang="en-US" sz="2200" dirty="0"/>
              <a:t>!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i="1" dirty="0">
                <a:solidFill>
                  <a:schemeClr val="accent2"/>
                </a:solidFill>
              </a:rPr>
              <a:t>//"Hello, world!"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16595" y="4671609"/>
            <a:ext cx="72066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string.</a:t>
            </a:r>
            <a:r>
              <a:rPr lang="en-US" sz="2200" dirty="0">
                <a:solidFill>
                  <a:schemeClr val="bg1"/>
                </a:solidFill>
              </a:rPr>
              <a:t>Concat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Console.WriteLine(result); </a:t>
            </a:r>
            <a:r>
              <a:rPr lang="en-US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19129" y="2885509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bg1"/>
                </a:solidFill>
              </a:rPr>
              <a:t>"Hello,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"John"</a:t>
            </a:r>
            <a:r>
              <a:rPr lang="en-GB" sz="2200" dirty="0">
                <a:solidFill>
                  <a:schemeClr val="tx1"/>
                </a:solidFill>
              </a:rPr>
              <a:t>; </a:t>
            </a:r>
            <a:r>
              <a:rPr lang="en-GB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=""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1607948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94747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28</TotalTime>
  <Words>1513</Words>
  <Application>Microsoft Office PowerPoint</Application>
  <PresentationFormat>Custom</PresentationFormat>
  <Paragraphs>369</Paragraphs>
  <Slides>38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SoftUni3_1</vt:lpstr>
      <vt:lpstr>Strings and Text Processing</vt:lpstr>
      <vt:lpstr>Table of Contents</vt:lpstr>
      <vt:lpstr>Have a Question?</vt:lpstr>
      <vt:lpstr>Slide 4</vt:lpstr>
      <vt:lpstr>What is String?</vt:lpstr>
      <vt:lpstr>In C# Strings are Immutable, use Unicode</vt:lpstr>
      <vt:lpstr>Initializing a String</vt:lpstr>
      <vt:lpstr>Slide 8</vt:lpstr>
      <vt:lpstr>Concatenating</vt:lpstr>
      <vt:lpstr>Problem: Repeat Strings</vt:lpstr>
      <vt:lpstr>Solution: Repeat Strings</vt:lpstr>
      <vt:lpstr>Searching (1)</vt:lpstr>
      <vt:lpstr>Substring</vt:lpstr>
      <vt:lpstr>Searching (2)</vt:lpstr>
      <vt:lpstr>Problem: Substring</vt:lpstr>
      <vt:lpstr>Solution: Substring</vt:lpstr>
      <vt:lpstr>Splitting (1)</vt:lpstr>
      <vt:lpstr>Splitting (2)</vt:lpstr>
      <vt:lpstr>Splitting (3)</vt:lpstr>
      <vt:lpstr>Replacing</vt:lpstr>
      <vt:lpstr>Problem: Text Filter</vt:lpstr>
      <vt:lpstr>Solution: Text Filter</vt:lpstr>
      <vt:lpstr>Slide 23</vt:lpstr>
      <vt:lpstr>Slide 24</vt:lpstr>
      <vt:lpstr>StringBuilder: How It Works?</vt:lpstr>
      <vt:lpstr>Using StringBuilder Class</vt:lpstr>
      <vt:lpstr>Concatenation vs StringBuilder (1)</vt:lpstr>
      <vt:lpstr>Concatenation vs StringBuilder (2)</vt:lpstr>
      <vt:lpstr>StringBuilder Methods (1)</vt:lpstr>
      <vt:lpstr>StringBuilder Methods (2)</vt:lpstr>
      <vt:lpstr>StringBuilder Methods (3)</vt:lpstr>
      <vt:lpstr>Slide 32</vt:lpstr>
      <vt:lpstr>Summary</vt:lpstr>
      <vt:lpstr>Slide 34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Foundation - http://softuni.org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String and text Processing</dc:title>
  <dc:subject>Technology Fundamentals – Practical Training Course @ SoftUni</dc:subject>
  <dc:creator>Software University Foundation</dc:creator>
  <cp:keywords>Technology Fundamentals, C#,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User</cp:lastModifiedBy>
  <cp:revision>6</cp:revision>
  <dcterms:created xsi:type="dcterms:W3CDTF">2014-01-02T17:00:34Z</dcterms:created>
  <dcterms:modified xsi:type="dcterms:W3CDTF">2018-12-07T22:04:32Z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