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38"/>
  </p:notesMasterIdLst>
  <p:handoutMasterIdLst>
    <p:handoutMasterId r:id="rId39"/>
  </p:handoutMasterIdLst>
  <p:sldIdLst>
    <p:sldId id="274" r:id="rId4"/>
    <p:sldId id="446" r:id="rId5"/>
    <p:sldId id="276" r:id="rId6"/>
    <p:sldId id="451" r:id="rId7"/>
    <p:sldId id="419" r:id="rId8"/>
    <p:sldId id="420" r:id="rId9"/>
    <p:sldId id="461" r:id="rId10"/>
    <p:sldId id="460" r:id="rId11"/>
    <p:sldId id="415" r:id="rId12"/>
    <p:sldId id="395" r:id="rId13"/>
    <p:sldId id="417" r:id="rId14"/>
    <p:sldId id="462" r:id="rId15"/>
    <p:sldId id="456" r:id="rId16"/>
    <p:sldId id="457" r:id="rId17"/>
    <p:sldId id="426" r:id="rId18"/>
    <p:sldId id="428" r:id="rId19"/>
    <p:sldId id="425" r:id="rId20"/>
    <p:sldId id="463" r:id="rId21"/>
    <p:sldId id="440" r:id="rId22"/>
    <p:sldId id="439" r:id="rId23"/>
    <p:sldId id="421" r:id="rId24"/>
    <p:sldId id="454" r:id="rId25"/>
    <p:sldId id="423" r:id="rId26"/>
    <p:sldId id="453" r:id="rId27"/>
    <p:sldId id="447" r:id="rId28"/>
    <p:sldId id="441" r:id="rId29"/>
    <p:sldId id="431" r:id="rId30"/>
    <p:sldId id="449" r:id="rId31"/>
    <p:sldId id="429" r:id="rId32"/>
    <p:sldId id="450" r:id="rId33"/>
    <p:sldId id="349" r:id="rId34"/>
    <p:sldId id="458" r:id="rId35"/>
    <p:sldId id="413" r:id="rId36"/>
    <p:sldId id="414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1AA141-4650-4A37-95FC-F8077557ADC6}">
          <p14:sldIdLst>
            <p14:sldId id="274"/>
            <p14:sldId id="446"/>
            <p14:sldId id="276"/>
          </p14:sldIdLst>
        </p14:section>
        <p14:section name="Променливи и типове данни" id="{5AECA080-1CC6-435F-8E7E-FF13724C1945}">
          <p14:sldIdLst>
            <p14:sldId id="451"/>
            <p14:sldId id="419"/>
            <p14:sldId id="420"/>
          </p14:sldIdLst>
        </p14:section>
        <p14:section name="Четене на потребителски вход" id="{B71512FD-6C8D-4F0E-A3A1-A4356E95118E}">
          <p14:sldIdLst>
            <p14:sldId id="461"/>
            <p14:sldId id="460"/>
            <p14:sldId id="415"/>
            <p14:sldId id="395"/>
            <p14:sldId id="417"/>
          </p14:sldIdLst>
        </p14:section>
        <p14:section name="Прости операции" id="{B64CAFB2-9F31-4569-B9A4-9BE158680A48}">
          <p14:sldIdLst>
            <p14:sldId id="462"/>
            <p14:sldId id="456"/>
            <p14:sldId id="457"/>
            <p14:sldId id="426"/>
            <p14:sldId id="428"/>
            <p14:sldId id="425"/>
            <p14:sldId id="463"/>
            <p14:sldId id="440"/>
            <p14:sldId id="439"/>
            <p14:sldId id="421"/>
          </p14:sldIdLst>
        </p14:section>
        <p14:section name="Печатане на екрана" id="{586D64DA-A092-4901-8495-14050A9DD9AC}">
          <p14:sldIdLst>
            <p14:sldId id="454"/>
            <p14:sldId id="423"/>
            <p14:sldId id="453"/>
            <p14:sldId id="447"/>
            <p14:sldId id="441"/>
            <p14:sldId id="431"/>
            <p14:sldId id="449"/>
            <p14:sldId id="429"/>
            <p14:sldId id="450"/>
          </p14:sldIdLst>
        </p14:section>
        <p14:section name="Печатане на екрана" id="{4161CB0E-561C-474C-A29B-9055503315DB}">
          <p14:sldIdLst/>
        </p14:section>
        <p14:section name="Обобщение" id="{E8E89E94-E30E-41AC-AE57-78FE94567DF2}">
          <p14:sldIdLst>
            <p14:sldId id="349"/>
            <p14:sldId id="458"/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0097CC"/>
    <a:srgbClr val="FFF0D9"/>
    <a:srgbClr val="FFA72A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74" d="100"/>
          <a:sy n="74" d="100"/>
        </p:scale>
        <p:origin x="-372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99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67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10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70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485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835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0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413493" y="2237376"/>
            <a:ext cx="2614434" cy="2698097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41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0239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5/19/2018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5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2286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2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509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5/19/2018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6232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judge.softuni.bg/Contests/Practice/Index/151#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4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3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3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5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judge.softuni.bg/Contests/Practice/Index/151#6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basics/" TargetMode="External"/><Relationship Id="rId7" Type="http://schemas.openxmlformats.org/officeDocument/2006/relationships/image" Target="../media/image3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6.png"/><Relationship Id="rId14" Type="http://schemas.openxmlformats.org/officeDocument/2006/relationships/hyperlink" Target="http://www.telenor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www.facebook.com/SoftwareUniversity" TargetMode="External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4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softuni.bg/foru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ru-RU" dirty="0" err="1"/>
              <a:t>конзола</a:t>
            </a:r>
            <a:r>
              <a:rPr lang="ru-RU" dirty="0"/>
              <a:t>, </a:t>
            </a:r>
            <a:r>
              <a:rPr lang="ru-RU" dirty="0" err="1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5"/>
              </a:rPr>
              <a:t>http://softuni.bg</a:t>
            </a:r>
            <a:endParaRPr lang="en-US" sz="1800" dirty="0"/>
          </a:p>
        </p:txBody>
      </p:sp>
      <p:sp>
        <p:nvSpPr>
          <p:cNvPr id="16" name="TextBox 15"/>
          <p:cNvSpPr txBox="1"/>
          <p:nvPr/>
        </p:nvSpPr>
        <p:spPr>
          <a:xfrm rot="576164">
            <a:off x="4841724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2358106"/>
            <a:ext cx="2160896" cy="5715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791" y="4012164"/>
            <a:ext cx="2093517" cy="226698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6873058" y="3426861"/>
            <a:ext cx="4593342" cy="3253946"/>
            <a:chOff x="7096580" y="3375454"/>
            <a:chExt cx="4593342" cy="325394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7212" y="3375454"/>
              <a:ext cx="2242710" cy="303453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6580" y="4173466"/>
              <a:ext cx="2884032" cy="2455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</a:t>
            </a:r>
            <a:r>
              <a:rPr lang="bg-BG"/>
              <a:t>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4267200"/>
            <a:ext cx="8001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area = a *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22052"/>
            <a:ext cx="80010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https://judge.softuni.bg/Contests/Practice/Index/151#0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836612" y="3365881"/>
            <a:ext cx="1828800" cy="540149"/>
            <a:chOff x="736384" y="4800599"/>
            <a:chExt cx="3032427" cy="540149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132012" y="4975576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2525583" y="4800599"/>
              <a:ext cx="1243228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275012" y="3352800"/>
            <a:ext cx="1828800" cy="566309"/>
            <a:chOff x="736384" y="4800599"/>
            <a:chExt cx="3308102" cy="566309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2132012" y="4975576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2525583" y="4800599"/>
              <a:ext cx="1518903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дробно число</a:t>
            </a:r>
            <a:r>
              <a:rPr lang="en-US" sz="3200" dirty="0"/>
              <a:t> </a:t>
            </a:r>
            <a:r>
              <a:rPr lang="bg-BG" sz="3200" dirty="0"/>
              <a:t>от конзолата: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прехвърляне от инчове в сантиметри: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4429339"/>
            <a:ext cx="97536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inches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centimeters = inches * 2.54;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Console.WriteLine(centimeters);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5309" y="1780640"/>
            <a:ext cx="9748703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https://judge.softuni.bg/Contests/Practice/Index/151#1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36612" y="3498451"/>
            <a:ext cx="2385191" cy="540149"/>
            <a:chOff x="736384" y="4800599"/>
            <a:chExt cx="3032427" cy="540149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132012" y="4975576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525583" y="4800599"/>
              <a:ext cx="1243228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7.62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37816" y="3487493"/>
            <a:ext cx="2448217" cy="540149"/>
            <a:chOff x="736384" y="4800599"/>
            <a:chExt cx="3032427" cy="540149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2132012" y="4975576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2525583" y="4800599"/>
              <a:ext cx="1243228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25.4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792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07596" y="5005678"/>
            <a:ext cx="10363200" cy="820600"/>
          </a:xfrm>
        </p:spPr>
        <p:txBody>
          <a:bodyPr/>
          <a:lstStyle/>
          <a:p>
            <a:r>
              <a:rPr lang="bg-BG" dirty="0"/>
              <a:t>Прости операции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с текст и числа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7521">
            <a:off x="2346296" y="2207013"/>
            <a:ext cx="2183403" cy="21834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991" y="1120966"/>
            <a:ext cx="3222114" cy="322211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7074622" y="1773371"/>
            <a:ext cx="3529896" cy="35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3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Да се </a:t>
            </a:r>
            <a:r>
              <a:rPr lang="ru-RU" sz="3200" dirty="0" err="1"/>
              <a:t>напише</a:t>
            </a:r>
            <a:r>
              <a:rPr lang="ru-RU" sz="3200" dirty="0"/>
              <a:t> </a:t>
            </a:r>
            <a:r>
              <a:rPr lang="ru-RU" sz="3200" dirty="0" err="1"/>
              <a:t>програма</a:t>
            </a:r>
            <a:r>
              <a:rPr lang="ru-RU" sz="3200" dirty="0"/>
              <a:t>, </a:t>
            </a:r>
            <a:r>
              <a:rPr lang="ru-RU" sz="3200" dirty="0" err="1"/>
              <a:t>която</a:t>
            </a:r>
            <a:r>
              <a:rPr lang="ru-RU" sz="3200" dirty="0"/>
              <a:t>:</a:t>
            </a:r>
          </a:p>
          <a:p>
            <a:pPr lvl="1"/>
            <a:r>
              <a:rPr lang="ru-RU" sz="3000" dirty="0"/>
              <a:t>Чете от </a:t>
            </a:r>
            <a:r>
              <a:rPr lang="ru-RU" sz="3000" dirty="0" err="1"/>
              <a:t>конзолата</a:t>
            </a:r>
            <a:r>
              <a:rPr lang="en-US" sz="3000" dirty="0"/>
              <a:t> </a:t>
            </a:r>
            <a:r>
              <a:rPr lang="ru-RU" sz="30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име</a:t>
            </a:r>
            <a:r>
              <a:rPr lang="ru-RU" sz="3000" dirty="0"/>
              <a:t> на </a:t>
            </a:r>
            <a:r>
              <a:rPr lang="ru-RU" sz="3000" dirty="0" err="1"/>
              <a:t>човек</a:t>
            </a:r>
            <a:r>
              <a:rPr lang="ru-RU" sz="3000" dirty="0"/>
              <a:t>, </a:t>
            </a:r>
            <a:r>
              <a:rPr lang="ru-RU" sz="3000" dirty="0" err="1"/>
              <a:t>въведено</a:t>
            </a:r>
            <a:r>
              <a:rPr lang="ru-RU" sz="3000" dirty="0"/>
              <a:t> от потребителя</a:t>
            </a:r>
          </a:p>
          <a:p>
            <a:pPr lvl="1"/>
            <a:r>
              <a:rPr lang="ru-RU" sz="3000" dirty="0" err="1"/>
              <a:t>Отпечатва</a:t>
            </a:r>
            <a:r>
              <a:rPr lang="ru-RU" sz="3000" dirty="0"/>
              <a:t> </a:t>
            </a:r>
            <a:r>
              <a:rPr lang="bg-BG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&lt;name&gt;!</a:t>
            </a:r>
            <a:r>
              <a:rPr lang="bg-BG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bg-BG" sz="3000" dirty="0"/>
              <a:t>, където </a:t>
            </a:r>
            <a:r>
              <a:rPr lang="en-US" sz="3000" dirty="0"/>
              <a:t>&lt;name&gt; </a:t>
            </a:r>
            <a:r>
              <a:rPr lang="ru-RU" sz="3000" dirty="0"/>
              <a:t>е </a:t>
            </a:r>
            <a:r>
              <a:rPr lang="bg-BG" sz="3000" dirty="0"/>
              <a:t>въведеното</a:t>
            </a:r>
            <a:r>
              <a:rPr lang="ru-RU" sz="3000" dirty="0"/>
              <a:t> </a:t>
            </a:r>
            <a:r>
              <a:rPr lang="bg-BG" sz="3000" dirty="0"/>
              <a:t>преди</a:t>
            </a:r>
            <a:r>
              <a:rPr lang="ru-RU" sz="3000" dirty="0"/>
              <a:t> </a:t>
            </a:r>
            <a:r>
              <a:rPr lang="ru-RU" sz="3000" dirty="0" err="1"/>
              <a:t>това</a:t>
            </a:r>
            <a:r>
              <a:rPr lang="ru-RU" sz="3000" dirty="0"/>
              <a:t> </a:t>
            </a:r>
            <a:r>
              <a:rPr lang="ru-RU" sz="3000" dirty="0" err="1"/>
              <a:t>име</a:t>
            </a:r>
            <a:endParaRPr lang="ru-RU" sz="3000" dirty="0"/>
          </a:p>
          <a:p>
            <a:r>
              <a:rPr lang="ru-RU" sz="3200" dirty="0"/>
              <a:t>Примерен вход и </a:t>
            </a:r>
            <a:r>
              <a:rPr lang="ru-RU" sz="3200" dirty="0" err="1"/>
              <a:t>изход</a:t>
            </a:r>
            <a:r>
              <a:rPr lang="ru-RU" sz="3200" dirty="0"/>
              <a:t>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601257DB-7BAB-4102-8F23-D167C1265F04}"/>
              </a:ext>
            </a:extLst>
          </p:cNvPr>
          <p:cNvGrpSpPr/>
          <p:nvPr/>
        </p:nvGrpSpPr>
        <p:grpSpPr>
          <a:xfrm>
            <a:off x="3427412" y="4513871"/>
            <a:ext cx="5314807" cy="579390"/>
            <a:chOff x="736383" y="4787519"/>
            <a:chExt cx="5100338" cy="5793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3" y="4800600"/>
              <a:ext cx="1368536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xmlns="" id="{B442DDA5-0C08-4B68-914C-772E8D7F4961}"/>
                </a:ext>
              </a:extLst>
            </p:cNvPr>
            <p:cNvSpPr/>
            <p:nvPr/>
          </p:nvSpPr>
          <p:spPr>
            <a:xfrm>
              <a:off x="2274938" y="4914898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xmlns="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3104517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Hello, Petar!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6FA5F752-6025-43AE-AF39-89C66A703431}"/>
              </a:ext>
            </a:extLst>
          </p:cNvPr>
          <p:cNvGrpSpPr/>
          <p:nvPr/>
        </p:nvGrpSpPr>
        <p:grpSpPr>
          <a:xfrm>
            <a:off x="3408219" y="5391469"/>
            <a:ext cx="5334000" cy="579391"/>
            <a:chOff x="736384" y="4800599"/>
            <a:chExt cx="4588309" cy="54014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Viktor</a:t>
              </a:r>
            </a:p>
          </p:txBody>
        </p:sp>
        <p:sp>
          <p:nvSpPr>
            <p:cNvPr id="20" name="Right Arrow 17">
              <a:extLst>
                <a:ext uri="{FF2B5EF4-FFF2-40B4-BE49-F238E27FC236}">
                  <a16:creationId xmlns:a16="http://schemas.microsoft.com/office/drawing/2014/main" xmlns="" id="{A67CAE03-E619-4A3F-8240-196488EB65FB}"/>
                </a:ext>
              </a:extLst>
            </p:cNvPr>
            <p:cNvSpPr/>
            <p:nvPr/>
          </p:nvSpPr>
          <p:spPr>
            <a:xfrm>
              <a:off x="2132012" y="4911010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xmlns="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78280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Hello, Viktor!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926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</a:t>
            </a:r>
            <a:r>
              <a:rPr lang="en-US" dirty="0"/>
              <a:t>–</a:t>
            </a:r>
            <a:r>
              <a:rPr lang="bg-BG" dirty="0"/>
              <a:t> решение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08012" y="1151498"/>
            <a:ext cx="7466054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Console.ReadLine();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0719" y="6027003"/>
            <a:ext cx="10538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https://judge.softuni.bg/Contests/Practice/Index/151#2</a:t>
            </a:r>
            <a:endParaRPr lang="en-US" dirty="0"/>
          </a:p>
          <a:p>
            <a:endParaRPr lang="en-US" dirty="0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xmlns="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2" y="1984055"/>
            <a:ext cx="2132054" cy="1363407"/>
          </a:xfrm>
          <a:prstGeom prst="wedgeRoundRectCallout">
            <a:avLst>
              <a:gd name="adj1" fmla="val -56269"/>
              <a:gd name="adj2" fmla="val -377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Курсорът остава на същия ред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Bent-Up Arrow 5"/>
          <p:cNvSpPr/>
          <p:nvPr/>
        </p:nvSpPr>
        <p:spPr>
          <a:xfrm rot="5400000">
            <a:off x="3772358" y="3164349"/>
            <a:ext cx="1503339" cy="161676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12" y="3957933"/>
            <a:ext cx="3554606" cy="1259990"/>
          </a:xfrm>
          <a:prstGeom prst="rect">
            <a:avLst/>
          </a:prstGeom>
          <a:ln>
            <a:solidFill>
              <a:srgbClr val="FDFFFF"/>
            </a:solidFill>
          </a:ln>
        </p:spPr>
      </p:pic>
    </p:spTree>
    <p:extLst>
      <p:ext uri="{BB962C8B-B14F-4D97-AF65-F5344CB8AC3E}">
        <p14:creationId xmlns:p14="http://schemas.microsoft.com/office/powerpoint/2010/main" val="328309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Съединяване на текст и число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62303"/>
            <a:ext cx="10896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  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4536014"/>
            <a:ext cx="10515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Console.WriteLine(sum);  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xmlns="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102" y="2278466"/>
            <a:ext cx="4507622" cy="897528"/>
          </a:xfrm>
          <a:prstGeom prst="wedgeRoundRectCallout">
            <a:avLst>
              <a:gd name="adj1" fmla="val -55503"/>
              <a:gd name="adj2" fmla="val 489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Резултатът е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долепяне/конкатенация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7212" y="3674688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Maria Ivanova @ 19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457358" y="5828676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43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487680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4356318"/>
            <a:ext cx="7696201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1813" y="280981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12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7566462" y="862555"/>
            <a:ext cx="3529896" cy="35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uiExpan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3" y="1932102"/>
            <a:ext cx="56403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error 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82510" y="2792256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5212" y="4741039"/>
            <a:ext cx="6296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дробната част се отрязва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852547" y="5195009"/>
            <a:ext cx="4719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6.25 – дробно делене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852547" y="5646887"/>
            <a:ext cx="571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757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Модул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остатък от целочислено</a:t>
            </a:r>
            <a:r>
              <a:rPr lang="bg-BG" dirty="0"/>
              <a:t> деление на числа</a:t>
            </a:r>
            <a:br>
              <a:rPr lang="bg-BG" dirty="0"/>
            </a:b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3" y="2729805"/>
            <a:ext cx="551908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833923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error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0012" y="3591582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GB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9237" y="4876754"/>
            <a:ext cx="5508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числото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е нечетно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954567" y="5304606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– числото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е четно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851391" y="5723145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57" y="2252069"/>
            <a:ext cx="4401570" cy="241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8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цяло число:</a:t>
            </a:r>
          </a:p>
          <a:p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дробно число: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6" y="1967805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6" y="43434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bg-BG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2012" y="2398693"/>
            <a:ext cx="51139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Целочислен резултат: 6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942012" y="2827099"/>
            <a:ext cx="47195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625142" y="5601549"/>
            <a:ext cx="33393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NaN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632105" y="5191203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Infinity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628896" y="4757556"/>
            <a:ext cx="47195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490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 smtClean="0"/>
              <a:t>pb</a:t>
            </a:r>
            <a:r>
              <a:rPr lang="en-US" sz="11500" b="1" dirty="0" smtClean="0"/>
              <a:t>-may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33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програмирането можем да пресмятаме числени изрази</a:t>
            </a:r>
          </a:p>
          <a:p>
            <a:endParaRPr lang="bg-BG" dirty="0"/>
          </a:p>
          <a:p>
            <a:pPr>
              <a:spcBef>
                <a:spcPts val="1200"/>
              </a:spcBef>
            </a:pPr>
            <a:r>
              <a:rPr lang="bg-BG" dirty="0"/>
              <a:t>Изчисляване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Числени изрази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07711"/>
            <a:ext cx="86106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expr = (3 + 5) * (4 – 2);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29000"/>
            <a:ext cx="8991601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b1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b2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h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area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(b1 + b2) * h / 2.0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Console.WriteLine(area);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07399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https://judge.softuni.bg/Contests/Practice/Index/151#</a:t>
            </a:r>
            <a:r>
              <a:rPr lang="bg-BG" dirty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279">
            <a:off x="1781404" y="1720003"/>
            <a:ext cx="5018930" cy="13854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9798"/>
            <a:ext cx="10363200" cy="820600"/>
          </a:xfrm>
        </p:spPr>
        <p:txBody>
          <a:bodyPr/>
          <a:lstStyle/>
          <a:p>
            <a:r>
              <a:rPr lang="bg-BG" dirty="0"/>
              <a:t>Задачи с прости изчисления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45859">
            <a:off x="5384421" y="3056016"/>
            <a:ext cx="4775978" cy="12760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52990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47511" y="5011982"/>
            <a:ext cx="10363200" cy="820600"/>
          </a:xfrm>
        </p:spPr>
        <p:txBody>
          <a:bodyPr/>
          <a:lstStyle/>
          <a:p>
            <a:r>
              <a:rPr lang="bg-BG" dirty="0"/>
              <a:t>Печатане на екрана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Форматиране на изход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0C7B0B-0195-4185-BE61-084D74622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2270702"/>
            <a:ext cx="2514598" cy="2722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006F017-44D7-408E-881F-9ABBC401C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89812" y="2175995"/>
            <a:ext cx="2515911" cy="2724372"/>
          </a:xfrm>
          <a:prstGeom prst="rect">
            <a:avLst/>
          </a:prstGeom>
        </p:spPr>
      </p:pic>
      <p:sp>
        <p:nvSpPr>
          <p:cNvPr id="12" name="AutoShape 7">
            <a:extLst>
              <a:ext uri="{FF2B5EF4-FFF2-40B4-BE49-F238E27FC236}">
                <a16:creationId xmlns:a16="http://schemas.microsoft.com/office/drawing/2014/main" xmlns="" id="{F1322732-37FA-4B1D-A0BF-E5075E2CF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1411" y="1676400"/>
            <a:ext cx="1143001" cy="754816"/>
          </a:xfrm>
          <a:prstGeom prst="wedgeRoundRectCallout">
            <a:avLst>
              <a:gd name="adj1" fmla="val -60344"/>
              <a:gd name="adj2" fmla="val 903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{0}</a:t>
            </a:r>
            <a:endParaRPr lang="bg-BG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xmlns="" id="{3016B4F3-F8CF-4F99-9C37-71DA2175C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170" y="2552770"/>
            <a:ext cx="1253901" cy="827970"/>
          </a:xfrm>
          <a:prstGeom prst="wedgeRoundRectCallout">
            <a:avLst>
              <a:gd name="adj1" fmla="val 64021"/>
              <a:gd name="adj2" fmla="val -495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${…}</a:t>
            </a:r>
            <a:endParaRPr lang="bg-BG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56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печат на текст, числа и други данни, можем да ги съединим, използвайки шаблони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{0}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{1}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{2}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1316" y="2438400"/>
            <a:ext cx="108060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 {1}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470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https://judge.softuni.bg/Contests/Practice/Index/151#3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65812" y="3936298"/>
            <a:ext cx="4343400" cy="937287"/>
          </a:xfrm>
          <a:prstGeom prst="wedgeRoundRectCallout">
            <a:avLst>
              <a:gd name="adj1" fmla="val -56246"/>
              <a:gd name="adj2" fmla="val 378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Изразът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замества с</a:t>
            </a:r>
            <a:b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третия аргумент 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age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печат на текст, числа и други данни, можем да ги съединим, използвайки интерполация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$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...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 (2)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1316" y="2438400"/>
            <a:ext cx="108060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{firstName} {lastName}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{age}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{town}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470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https://judge.softuni.bg/Contests/Practice/Index/151#3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669874" y="3086628"/>
            <a:ext cx="3122613" cy="1699340"/>
          </a:xfrm>
          <a:prstGeom prst="wedgeRoundRectCallout">
            <a:avLst>
              <a:gd name="adj1" fmla="val -55693"/>
              <a:gd name="adj2" fmla="val 427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${…}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се замества със стойността на</a:t>
            </a:r>
          </a:p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съответната променлива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366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bg-BG" dirty="0"/>
              <a:t>Закръгляне до най-близко число: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2558560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up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Math.Ceiling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(23.45);	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up = 24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1" y="3865962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down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(45.67);	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down = 45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0" y="5181600"/>
            <a:ext cx="1082040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one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(112.345, 1);	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112.3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two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(123.456, 2);	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123.46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three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(566.7899, 3);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566.79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xmlns="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837" y="4363961"/>
            <a:ext cx="3686188" cy="868618"/>
          </a:xfrm>
          <a:prstGeom prst="wedgeRoundRectCallout">
            <a:avLst>
              <a:gd name="adj1" fmla="val -53315"/>
              <a:gd name="adj2" fmla="val 495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Брой цифри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десетичната запетая</a:t>
            </a:r>
          </a:p>
        </p:txBody>
      </p:sp>
    </p:spTree>
    <p:extLst>
      <p:ext uri="{BB962C8B-B14F-4D97-AF65-F5344CB8AC3E}">
        <p14:creationId xmlns:p14="http://schemas.microsoft.com/office/powerpoint/2010/main" val="3853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879798"/>
            <a:ext cx="10972798" cy="820600"/>
          </a:xfrm>
        </p:spPr>
        <p:txBody>
          <a:bodyPr/>
          <a:lstStyle/>
          <a:p>
            <a:r>
              <a:rPr lang="bg-BG" dirty="0"/>
              <a:t>Лица и периметри на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75" y="838200"/>
            <a:ext cx="3258537" cy="1855064"/>
          </a:xfrm>
          <a:prstGeom prst="roundRect">
            <a:avLst>
              <a:gd name="adj" fmla="val 1444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012" y="2362200"/>
            <a:ext cx="4699736" cy="18856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212" y="2540865"/>
            <a:ext cx="2194922" cy="1920556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511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Напишете програма, която въвежда радиуса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</a:t>
            </a:r>
            <a:r>
              <a:rPr lang="bg-BG" dirty="0"/>
              <a:t>на кръг и изчислява лицето и периметъра на кръга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/>
              <a:t>Периметър 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/>
              <a:t> *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пример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≈</a:t>
            </a:r>
            <a:r>
              <a:rPr lang="bg-BG" sz="3200" dirty="0"/>
              <a:t> </a:t>
            </a:r>
            <a:r>
              <a:rPr lang="en-US" sz="3200" dirty="0"/>
              <a:t>3</a:t>
            </a:r>
            <a:r>
              <a:rPr lang="bg-BG" sz="3200" dirty="0"/>
              <a:t>.</a:t>
            </a:r>
            <a:r>
              <a:rPr lang="en-US" sz="3200" dirty="0"/>
              <a:t>14159265358979323846</a:t>
            </a:r>
            <a:r>
              <a:rPr lang="bg-BG" sz="3200" dirty="0"/>
              <a:t>…</a:t>
            </a:r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889997" y="3936515"/>
            <a:ext cx="7748008" cy="1040285"/>
            <a:chOff x="736384" y="4800599"/>
            <a:chExt cx="7748008" cy="104028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132012" y="4975576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525581" y="4800599"/>
              <a:ext cx="5958811" cy="1040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Area = 12.5663706143592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Perimeter = 12.5663706143592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89997" y="5235091"/>
            <a:ext cx="7748008" cy="1040285"/>
            <a:chOff x="736384" y="4800599"/>
            <a:chExt cx="7748008" cy="1040285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2132012" y="4975576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525581" y="4800599"/>
              <a:ext cx="5958811" cy="1040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Area = 452.38934211693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Perimeter = 75.398223686155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9F271F7D-B51B-4290-A330-C4FE73E7F13B}"/>
              </a:ext>
            </a:extLst>
          </p:cNvPr>
          <p:cNvGrpSpPr/>
          <p:nvPr/>
        </p:nvGrpSpPr>
        <p:grpSpPr>
          <a:xfrm>
            <a:off x="9316124" y="3900316"/>
            <a:ext cx="2344381" cy="2163887"/>
            <a:chOff x="9316124" y="3900316"/>
            <a:chExt cx="2344381" cy="2163887"/>
          </a:xfrm>
        </p:grpSpPr>
        <p:sp>
          <p:nvSpPr>
            <p:cNvPr id="21" name="Текстово поле 20">
              <a:extLst>
                <a:ext uri="{FF2B5EF4-FFF2-40B4-BE49-F238E27FC236}">
                  <a16:creationId xmlns:a16="http://schemas.microsoft.com/office/drawing/2014/main" xmlns="" id="{8C555B23-8978-4B33-ACE2-03FF6180275C}"/>
                </a:ext>
              </a:extLst>
            </p:cNvPr>
            <p:cNvSpPr txBox="1"/>
            <p:nvPr/>
          </p:nvSpPr>
          <p:spPr>
            <a:xfrm>
              <a:off x="11285081" y="3900316"/>
              <a:ext cx="3754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F7953CCB-55D3-4D07-8C1C-3042E9E94D38}"/>
                </a:ext>
              </a:extLst>
            </p:cNvPr>
            <p:cNvGrpSpPr/>
            <p:nvPr/>
          </p:nvGrpSpPr>
          <p:grpSpPr>
            <a:xfrm>
              <a:off x="9316124" y="3900319"/>
              <a:ext cx="2250288" cy="2163884"/>
              <a:chOff x="9316124" y="3900319"/>
              <a:chExt cx="2250288" cy="2163884"/>
            </a:xfrm>
          </p:grpSpPr>
          <p:sp>
            <p:nvSpPr>
              <p:cNvPr id="15" name="Овал 14">
                <a:extLst>
                  <a:ext uri="{FF2B5EF4-FFF2-40B4-BE49-F238E27FC236}">
                    <a16:creationId xmlns:a16="http://schemas.microsoft.com/office/drawing/2014/main" xmlns="" id="{E5EFC7A7-0540-444C-8BD2-0127C17982F4}"/>
                  </a:ext>
                </a:extLst>
              </p:cNvPr>
              <p:cNvSpPr/>
              <p:nvPr/>
            </p:nvSpPr>
            <p:spPr>
              <a:xfrm>
                <a:off x="9316124" y="3900319"/>
                <a:ext cx="2228822" cy="2163884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cxnSp>
            <p:nvCxnSpPr>
              <p:cNvPr id="17" name="Право съединение 16">
                <a:extLst>
                  <a:ext uri="{FF2B5EF4-FFF2-40B4-BE49-F238E27FC236}">
                    <a16:creationId xmlns:a16="http://schemas.microsoft.com/office/drawing/2014/main" xmlns="" id="{A647AC74-C043-403B-A3BD-1EFB7F4162D8}"/>
                  </a:ext>
                </a:extLst>
              </p:cNvPr>
              <p:cNvCxnSpPr>
                <a:cxnSpLocks/>
                <a:endCxn id="15" idx="5"/>
              </p:cNvCxnSpPr>
              <p:nvPr/>
            </p:nvCxnSpPr>
            <p:spPr>
              <a:xfrm>
                <a:off x="10430535" y="4976800"/>
                <a:ext cx="788008" cy="77051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Право съединение 19">
                <a:extLst>
                  <a:ext uri="{FF2B5EF4-FFF2-40B4-BE49-F238E27FC236}">
                    <a16:creationId xmlns:a16="http://schemas.microsoft.com/office/drawing/2014/main" xmlns="" id="{0D839D82-4BA2-455B-8B5A-03E2E302F584}"/>
                  </a:ext>
                </a:extLst>
              </p:cNvPr>
              <p:cNvCxnSpPr>
                <a:stCxn id="15" idx="2"/>
                <a:endCxn id="15" idx="6"/>
              </p:cNvCxnSpPr>
              <p:nvPr/>
            </p:nvCxnSpPr>
            <p:spPr>
              <a:xfrm>
                <a:off x="9316124" y="4982261"/>
                <a:ext cx="222882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Текстово поле 21">
                <a:extLst>
                  <a:ext uri="{FF2B5EF4-FFF2-40B4-BE49-F238E27FC236}">
                    <a16:creationId xmlns:a16="http://schemas.microsoft.com/office/drawing/2014/main" xmlns="" id="{8A9D24B9-5EB7-4DD6-9640-4E9F8E29DE80}"/>
                  </a:ext>
                </a:extLst>
              </p:cNvPr>
              <p:cNvSpPr txBox="1"/>
              <p:nvPr/>
            </p:nvSpPr>
            <p:spPr>
              <a:xfrm>
                <a:off x="10221941" y="4595767"/>
                <a:ext cx="13444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O (</a:t>
                </a:r>
                <a:r>
                  <a:rPr lang="bg-BG" sz="2000" dirty="0"/>
                  <a:t>център</a:t>
                </a:r>
                <a:r>
                  <a:rPr lang="en-US" sz="2000" dirty="0"/>
                  <a:t>)</a:t>
                </a:r>
              </a:p>
            </p:txBody>
          </p:sp>
          <p:sp>
            <p:nvSpPr>
              <p:cNvPr id="23" name="Текстово поле 22">
                <a:extLst>
                  <a:ext uri="{FF2B5EF4-FFF2-40B4-BE49-F238E27FC236}">
                    <a16:creationId xmlns:a16="http://schemas.microsoft.com/office/drawing/2014/main" xmlns="" id="{3F76447B-5070-4EAD-AEA3-A8EB8EA70079}"/>
                  </a:ext>
                </a:extLst>
              </p:cNvPr>
              <p:cNvSpPr txBox="1"/>
              <p:nvPr/>
            </p:nvSpPr>
            <p:spPr>
              <a:xfrm>
                <a:off x="10430535" y="5282854"/>
                <a:ext cx="3802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</a:t>
                </a:r>
              </a:p>
            </p:txBody>
          </p:sp>
          <p:sp>
            <p:nvSpPr>
              <p:cNvPr id="24" name="Текстово поле 23">
                <a:extLst>
                  <a:ext uri="{FF2B5EF4-FFF2-40B4-BE49-F238E27FC236}">
                    <a16:creationId xmlns:a16="http://schemas.microsoft.com/office/drawing/2014/main" xmlns="" id="{655B208F-AF43-41DA-864F-D7EF10F9D1AD}"/>
                  </a:ext>
                </a:extLst>
              </p:cNvPr>
              <p:cNvSpPr txBox="1"/>
              <p:nvPr/>
            </p:nvSpPr>
            <p:spPr>
              <a:xfrm>
                <a:off x="9316124" y="4953735"/>
                <a:ext cx="9829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 = 2*R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166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447800"/>
            <a:ext cx="105156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circle radius. r = ");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r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area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Math.PI * r * r</a:t>
            </a: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perimeter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Math.PI * r</a:t>
            </a: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Console.WriteLine("Area = " + area);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Console.WriteLine("Perimeter = " + perimeter);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59708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https://judge.softuni.bg/Contests/Practice/Index/151#5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4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/>
              <a:t> е зададен с координатите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на два от своите срещуположни ъгъла</a:t>
            </a:r>
            <a:endParaRPr lang="en-US" sz="3200" dirty="0"/>
          </a:p>
          <a:p>
            <a:pPr lvl="1"/>
            <a:r>
              <a:rPr lang="bg-BG" sz="3000" dirty="0"/>
              <a:t>Да се пресметнат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/>
              <a:t> му</a:t>
            </a:r>
            <a:endParaRPr lang="en-US" sz="3000" dirty="0"/>
          </a:p>
          <a:p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/>
              <a:t>Лице на правоъгълник в равнината – пример</a:t>
            </a:r>
            <a:endParaRPr lang="en-US" sz="37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1476375"/>
            <a:ext cx="2667000" cy="2333625"/>
          </a:xfrm>
          <a:prstGeom prst="roundRect">
            <a:avLst>
              <a:gd name="adj" fmla="val 1388"/>
            </a:avLst>
          </a:prstGeom>
        </p:spPr>
      </p:pic>
      <p:grpSp>
        <p:nvGrpSpPr>
          <p:cNvPr id="6" name="Group 5"/>
          <p:cNvGrpSpPr/>
          <p:nvPr/>
        </p:nvGrpSpPr>
        <p:grpSpPr>
          <a:xfrm>
            <a:off x="1310592" y="3996284"/>
            <a:ext cx="4001480" cy="1988237"/>
            <a:chOff x="753023" y="4800600"/>
            <a:chExt cx="6194743" cy="1988237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53023" y="4800600"/>
              <a:ext cx="1243228" cy="19882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2160090" y="5680417"/>
              <a:ext cx="28041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522516" y="5274575"/>
              <a:ext cx="4425250" cy="1040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Area = 4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Perimeter = 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70612" y="3996286"/>
            <a:ext cx="4266678" cy="1988237"/>
            <a:chOff x="753023" y="4800600"/>
            <a:chExt cx="6605300" cy="1988237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753023" y="4800600"/>
              <a:ext cx="1243228" cy="19882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-20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-40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32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160090" y="5680417"/>
              <a:ext cx="28041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2522515" y="5274575"/>
              <a:ext cx="4835808" cy="1040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Area = 240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Perimeter = 64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79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00AD864-ABE6-4B8E-BC77-982C4BD67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598" y="3655504"/>
            <a:ext cx="2312015" cy="2312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E37A000-F94C-4A16-96C7-CDB562C1C6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4650215"/>
            <a:ext cx="1600200" cy="1534385"/>
          </a:xfrm>
          <a:prstGeom prst="rect">
            <a:avLst/>
          </a:prstGeom>
        </p:spPr>
      </p:pic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FBB85A63-41A6-48E2-8AF2-E8085CCB95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67262" y="1763903"/>
            <a:ext cx="3572162" cy="4385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CAFD750-FF26-48BA-818F-AD382DCF4F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6919">
            <a:off x="6917570" y="1566933"/>
            <a:ext cx="1657930" cy="1657930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Променливи и типове данни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Четене на потребителски вход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Прости операции</a:t>
            </a:r>
          </a:p>
          <a:p>
            <a:pPr marL="819096" lvl="1" indent="-514350"/>
            <a:r>
              <a:rPr lang="bg-BG" dirty="0"/>
              <a:t>Работа с текст</a:t>
            </a:r>
          </a:p>
          <a:p>
            <a:pPr marL="819096" lvl="1" indent="-514350"/>
            <a:r>
              <a:rPr lang="bg-BG" dirty="0"/>
              <a:t>Работа с числа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Печатане на екрана</a:t>
            </a:r>
            <a:endParaRPr lang="en-US" dirty="0"/>
          </a:p>
          <a:p>
            <a:pPr lvl="1"/>
            <a:r>
              <a:rPr lang="bg-BG" dirty="0"/>
              <a:t>Форматиране на изход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/>
              <a:t>Лице на правоъгълник в равнината – решение</a:t>
            </a:r>
            <a:endParaRPr lang="en-US" sz="37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2" y="1752600"/>
            <a:ext cx="109440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x1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y1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x2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y2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width = Math.Max(x1, x2) - Math.Min(x1, x2);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height = Math.Max(y1, y2) - Math.Min(y1, y2);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Console.WriteLine("Area = {0}", width * height);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Console.WriteLine("Perimeter = {0}", 2 * (width + height));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812" y="6130797"/>
            <a:ext cx="12039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600" dirty="0"/>
              <a:t>Тестване на решението: </a:t>
            </a:r>
            <a:r>
              <a:rPr lang="en-US" sz="2600" dirty="0">
                <a:hlinkClick r:id="rId2"/>
              </a:rPr>
              <a:t>https://judge.softuni.bg/Contests/Practice/Index/151#6</a:t>
            </a:r>
            <a:endParaRPr lang="en-US" sz="2600" dirty="0"/>
          </a:p>
        </p:txBody>
      </p:sp>
      <p:pic>
        <p:nvPicPr>
          <p:cNvPr id="6" name="Picture 47">
            <a:extLst>
              <a:ext uri="{FF2B5EF4-FFF2-40B4-BE49-F238E27FC236}">
                <a16:creationId xmlns:a16="http://schemas.microsoft.com/office/drawing/2014/main" xmlns="" id="{2BC9F421-B68F-4C6B-BA19-FDBFF0D77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212" y="1151121"/>
            <a:ext cx="2667000" cy="2333625"/>
          </a:xfrm>
          <a:prstGeom prst="roundRect">
            <a:avLst>
              <a:gd name="adj" fmla="val 1388"/>
            </a:avLst>
          </a:prstGeom>
        </p:spPr>
      </p:pic>
    </p:spTree>
    <p:extLst>
      <p:ext uri="{BB962C8B-B14F-4D97-AF65-F5344CB8AC3E}">
        <p14:creationId xmlns:p14="http://schemas.microsoft.com/office/powerpoint/2010/main" val="41289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Въвеждане на текст</a:t>
            </a:r>
            <a:endParaRPr lang="en-US" sz="3200" dirty="0"/>
          </a:p>
          <a:p>
            <a:endParaRPr lang="bg-BG" sz="3200" dirty="0"/>
          </a:p>
          <a:p>
            <a:r>
              <a:rPr lang="bg-BG" sz="3200" dirty="0"/>
              <a:t>Въвеждане на число</a:t>
            </a:r>
          </a:p>
          <a:p>
            <a:endParaRPr lang="en-US" sz="3200" dirty="0"/>
          </a:p>
          <a:p>
            <a:r>
              <a:rPr lang="bg-BG" sz="3200" dirty="0"/>
              <a:t>Пресмятания с числа: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200" dirty="0"/>
          </a:p>
          <a:p>
            <a:r>
              <a:rPr lang="bg-BG" sz="3200" dirty="0"/>
              <a:t>Извеждане на текст по шаблон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6745" y="1415967"/>
            <a:ext cx="2656308" cy="227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28800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8824" y="3165431"/>
            <a:ext cx="80787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8824" y="4495800"/>
            <a:ext cx="3430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8824" y="5867400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+ 5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1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6" name="Picture 15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26" name="Picture 25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7" name="Picture 26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8" name="Picture 27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9" name="Picture 28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9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063290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594411"/>
            <a:ext cx="9429532" cy="45989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1" name="Picture 4" title="Software University @ Faceboo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93972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295450"/>
            <a:ext cx="970156" cy="9657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394" y="3352800"/>
            <a:ext cx="2300588" cy="30606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12" y="1981200"/>
            <a:ext cx="1421036" cy="17516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544" y="28531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9798"/>
            <a:ext cx="10363200" cy="820600"/>
          </a:xfrm>
        </p:spPr>
        <p:txBody>
          <a:bodyPr/>
          <a:lstStyle/>
          <a:p>
            <a:r>
              <a:rPr lang="bg-BG" dirty="0"/>
              <a:t>Променливи и типове данни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524000"/>
            <a:ext cx="7620000" cy="315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5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Дефиниране на променлива и присвояване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След обработка данните се записват отново в променливи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24771" y="4867832"/>
            <a:ext cx="3675062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569061" y="4688468"/>
            <a:ext cx="910341" cy="578882"/>
          </a:xfrm>
          <a:prstGeom prst="wedgeRoundRectCallout">
            <a:avLst>
              <a:gd name="adj1" fmla="val 67896"/>
              <a:gd name="adj2" fmla="val 220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103812" y="4399027"/>
            <a:ext cx="3721979" cy="578882"/>
          </a:xfrm>
          <a:prstGeom prst="wedgeRoundRectCallout">
            <a:avLst>
              <a:gd name="adj1" fmla="val -54114"/>
              <a:gd name="adj2" fmla="val 461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768391" y="5236022"/>
            <a:ext cx="4114800" cy="578882"/>
          </a:xfrm>
          <a:prstGeom prst="wedgeRoundRectCallout">
            <a:avLst>
              <a:gd name="adj1" fmla="val -56111"/>
              <a:gd name="adj2" fmla="val -372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(от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число)</a:t>
            </a: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стойност от даден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dirty="0"/>
              <a:t>Число, буква, текст (низ),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double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char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символ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'b'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'#'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 (низ)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Banana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dirty="0"/>
          </a:p>
          <a:p>
            <a:pPr lvl="1"/>
            <a:r>
              <a:rPr lang="en-US" b="1" dirty="0" err="1">
                <a:latin typeface="Consolas" panose="020B0609020204030204" pitchFamily="49" charset="0"/>
              </a:rPr>
              <a:t>DateTime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дата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01-07-2017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06/06/1997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Callout 7"/>
          <p:cNvSpPr/>
          <p:nvPr/>
        </p:nvSpPr>
        <p:spPr>
          <a:xfrm>
            <a:off x="6221611" y="1219200"/>
            <a:ext cx="3688021" cy="2899919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9798"/>
            <a:ext cx="10363200" cy="820600"/>
          </a:xfrm>
        </p:spPr>
        <p:txBody>
          <a:bodyPr/>
          <a:lstStyle/>
          <a:p>
            <a:r>
              <a:rPr lang="bg-BG" dirty="0"/>
              <a:t>Четене на потребителски вход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с конзола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433" y="1809591"/>
            <a:ext cx="3002844" cy="3002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6962426" y="1565964"/>
            <a:ext cx="2206389" cy="220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5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Конзолата разбира само от текст</a:t>
            </a:r>
          </a:p>
          <a:p>
            <a:pPr lvl="1"/>
            <a:r>
              <a:rPr lang="bg-BG" sz="3000" dirty="0"/>
              <a:t>Всичко, което получаваме от конзолата, идва под формата на текст</a:t>
            </a:r>
          </a:p>
          <a:p>
            <a:pPr lvl="1"/>
            <a:r>
              <a:rPr lang="bg-BG" sz="3000" dirty="0"/>
              <a:t>Всичко, което печатаме на конзолата, се преобразува в текст</a:t>
            </a:r>
          </a:p>
          <a:p>
            <a:r>
              <a:rPr lang="bg-BG" dirty="0"/>
              <a:t>Командата за четене от конзолата:</a:t>
            </a:r>
          </a:p>
          <a:p>
            <a:pPr lvl="1"/>
            <a:r>
              <a:rPr lang="bg-BG" dirty="0"/>
              <a:t>Връща ни, като резултат</a:t>
            </a:r>
            <a:r>
              <a:rPr lang="en-US" dirty="0"/>
              <a:t> -</a:t>
            </a:r>
            <a:r>
              <a:rPr lang="bg-BG" dirty="0"/>
              <a:t> текста прочетен от конзолата</a:t>
            </a:r>
            <a:endParaRPr lang="en-US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65212" y="5410200"/>
            <a:ext cx="4343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B571B10-5708-4D38-93AE-41CE3ED93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2" y="5143172"/>
            <a:ext cx="2486025" cy="1057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092C6376-807E-48E3-9FA8-5F02FDA7926B}"/>
              </a:ext>
            </a:extLst>
          </p:cNvPr>
          <p:cNvSpPr/>
          <p:nvPr/>
        </p:nvSpPr>
        <p:spPr>
          <a:xfrm>
            <a:off x="5789612" y="5486400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90317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7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текст (низ) от конзолата: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Пример: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r>
              <a:rPr lang="en-US" dirty="0"/>
              <a:t> (2)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1036" y="1828800"/>
            <a:ext cx="68611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53541" y="3276600"/>
            <a:ext cx="6861176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1175346"/>
            <a:ext cx="1840635" cy="1840635"/>
          </a:xfrm>
          <a:prstGeom prst="rect">
            <a:avLst/>
          </a:prstGeom>
        </p:spPr>
      </p:pic>
      <p:sp>
        <p:nvSpPr>
          <p:cNvPr id="10" name="Bent-Up Arrow 9"/>
          <p:cNvSpPr/>
          <p:nvPr/>
        </p:nvSpPr>
        <p:spPr>
          <a:xfrm rot="5400000">
            <a:off x="4082434" y="4633560"/>
            <a:ext cx="609600" cy="60621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812" y="4936665"/>
            <a:ext cx="4305300" cy="1304925"/>
          </a:xfrm>
          <a:prstGeom prst="rect">
            <a:avLst/>
          </a:prstGeom>
          <a:ln>
            <a:solidFill>
              <a:srgbClr val="FDFFFF"/>
            </a:solidFill>
          </a:ln>
        </p:spPr>
      </p:pic>
    </p:spTree>
    <p:extLst>
      <p:ext uri="{BB962C8B-B14F-4D97-AF65-F5344CB8AC3E}">
        <p14:creationId xmlns:p14="http://schemas.microsoft.com/office/powerpoint/2010/main" val="339237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9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3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1846</Words>
  <Application>Microsoft Office PowerPoint</Application>
  <PresentationFormat>По избор</PresentationFormat>
  <Paragraphs>364</Paragraphs>
  <Slides>34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34</vt:i4>
      </vt:variant>
    </vt:vector>
  </HeadingPairs>
  <TitlesOfParts>
    <vt:vector size="36" baseType="lpstr">
      <vt:lpstr>SoftUni 16x9</vt:lpstr>
      <vt:lpstr>3_SoftUni 16x9</vt:lpstr>
      <vt:lpstr>Прости пресмятания</vt:lpstr>
      <vt:lpstr>Have a Question?</vt:lpstr>
      <vt:lpstr>Съдържание</vt:lpstr>
      <vt:lpstr>Променливи и типове данни</vt:lpstr>
      <vt:lpstr>Променливи</vt:lpstr>
      <vt:lpstr>Типове данни</vt:lpstr>
      <vt:lpstr>Четене на потребителски вход</vt:lpstr>
      <vt:lpstr>Четене на текст</vt:lpstr>
      <vt:lpstr>Четене на текст (2)</vt:lpstr>
      <vt:lpstr>Четене на числа</vt:lpstr>
      <vt:lpstr>Четене на дробно число</vt:lpstr>
      <vt:lpstr>Прости операции</vt:lpstr>
      <vt:lpstr>Поздрав по име – пример</vt:lpstr>
      <vt:lpstr>Поздрав по име – решение</vt:lpstr>
      <vt:lpstr>Съединяване на текст и число</vt:lpstr>
      <vt:lpstr>Аритметични операции: + и -</vt:lpstr>
      <vt:lpstr>Аритметични операции: * и /</vt:lpstr>
      <vt:lpstr>Аритметични операции: %</vt:lpstr>
      <vt:lpstr>Особености при деление на числа</vt:lpstr>
      <vt:lpstr>Числени изрази</vt:lpstr>
      <vt:lpstr>Задачи с прости изчисления</vt:lpstr>
      <vt:lpstr>Печатане на екрана</vt:lpstr>
      <vt:lpstr>Съединяване на текст и числа</vt:lpstr>
      <vt:lpstr>Съединяване на текст и числа (2)</vt:lpstr>
      <vt:lpstr>Закръгляне на числа</vt:lpstr>
      <vt:lpstr>Лица и периметри на фигури</vt:lpstr>
      <vt:lpstr>Периметър и лице на кръг – пример</vt:lpstr>
      <vt:lpstr>Периметър и лице на кръг – решение</vt:lpstr>
      <vt:lpstr>Лице на правоъгълник в равнината – пример</vt:lpstr>
      <vt:lpstr>Лице на правоъгълник в равнината – решение</vt:lpstr>
      <vt:lpstr>Какво научихме днес?</vt:lpstr>
      <vt:lpstr>Прости пресмятания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2018-05-19T18:16:22Z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