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9" r:id="rId3"/>
  </p:sldMasterIdLst>
  <p:notesMasterIdLst>
    <p:notesMasterId r:id="rId40"/>
  </p:notesMasterIdLst>
  <p:handoutMasterIdLst>
    <p:handoutMasterId r:id="rId41"/>
  </p:handoutMasterIdLst>
  <p:sldIdLst>
    <p:sldId id="479" r:id="rId4"/>
    <p:sldId id="477" r:id="rId5"/>
    <p:sldId id="276" r:id="rId6"/>
    <p:sldId id="480" r:id="rId7"/>
    <p:sldId id="449" r:id="rId8"/>
    <p:sldId id="451" r:id="rId9"/>
    <p:sldId id="481" r:id="rId10"/>
    <p:sldId id="395" r:id="rId11"/>
    <p:sldId id="452" r:id="rId12"/>
    <p:sldId id="478" r:id="rId13"/>
    <p:sldId id="482" r:id="rId14"/>
    <p:sldId id="483" r:id="rId15"/>
    <p:sldId id="484" r:id="rId16"/>
    <p:sldId id="485" r:id="rId17"/>
    <p:sldId id="486" r:id="rId18"/>
    <p:sldId id="473" r:id="rId19"/>
    <p:sldId id="487" r:id="rId20"/>
    <p:sldId id="488" r:id="rId21"/>
    <p:sldId id="489" r:id="rId22"/>
    <p:sldId id="460" r:id="rId23"/>
    <p:sldId id="446" r:id="rId24"/>
    <p:sldId id="456" r:id="rId25"/>
    <p:sldId id="458" r:id="rId26"/>
    <p:sldId id="457" r:id="rId27"/>
    <p:sldId id="448" r:id="rId28"/>
    <p:sldId id="455" r:id="rId29"/>
    <p:sldId id="474" r:id="rId30"/>
    <p:sldId id="475" r:id="rId31"/>
    <p:sldId id="476" r:id="rId32"/>
    <p:sldId id="459" r:id="rId33"/>
    <p:sldId id="349" r:id="rId34"/>
    <p:sldId id="490" r:id="rId35"/>
    <p:sldId id="491" r:id="rId36"/>
    <p:sldId id="492" r:id="rId37"/>
    <p:sldId id="413" r:id="rId38"/>
    <p:sldId id="414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7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31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840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00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if/else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r>
              <a:rPr lang="bg-BG" sz="3200" dirty="0"/>
              <a:t>.</a:t>
            </a:r>
            <a:endParaRPr lang="en-US" sz="3200" dirty="0"/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ред: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Console.WriteLine("Red");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6460" y="5423840"/>
            <a:ext cx="5200622" cy="1003433"/>
          </a:xfrm>
          <a:prstGeom prst="wedgeRoundRectCallout">
            <a:avLst>
              <a:gd name="adj1" fmla="val -53648"/>
              <a:gd name="adj2" fmla="val -46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002213" y="2819399"/>
            <a:ext cx="892800" cy="486453"/>
          </a:xfrm>
          <a:prstGeom prst="wedgeRoundRectCallout">
            <a:avLst>
              <a:gd name="adj1" fmla="val -57056"/>
              <a:gd name="adj2" fmla="val 4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1" y="3442648"/>
            <a:ext cx="4329752" cy="53340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34340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254014" y="3429000"/>
            <a:ext cx="4641000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br>
              <a:rPr lang="bg-BG" sz="3200" dirty="0"/>
            </a:b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6013" y="4495800"/>
            <a:ext cx="2103295" cy="566309"/>
            <a:chOff x="915821" y="4321985"/>
            <a:chExt cx="2103295" cy="56630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1" y="4321985"/>
              <a:ext cx="5334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412" y="44958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4B012-311E-4B56-ADCE-DF9B445C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31" y="217253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6267" y="1190450"/>
            <a:ext cx="8335964" cy="4683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ole.ReadLine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1372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две цели числа </a:t>
            </a:r>
          </a:p>
          <a:p>
            <a:pPr lvl="1"/>
            <a:r>
              <a:rPr lang="bg-BG" dirty="0"/>
              <a:t>извежда по-голямото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343400"/>
            <a:ext cx="2667000" cy="1040285"/>
            <a:chOff x="687220" y="4321985"/>
            <a:chExt cx="2667000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63620" y="4554884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08271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7612" y="4372377"/>
            <a:ext cx="2009672" cy="1040285"/>
            <a:chOff x="642671" y="4350962"/>
            <a:chExt cx="2009672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671" y="4350962"/>
              <a:ext cx="8246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157043" y="4572053"/>
              <a:ext cx="4953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8842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84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(num1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Console.WriteLine("Greater number: " + num2); }</a:t>
            </a: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949728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40337-D779-4246-89FF-93EB0ABD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75" y="1447800"/>
            <a:ext cx="488727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/>
              <a:t> </a:t>
            </a:r>
            <a:r>
              <a:rPr lang="bg-BG" sz="3200" dirty="0"/>
              <a:t>може да е в серия.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Да се провери дали въведеното число е по – голямо от 4 или от 6: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069626"/>
            <a:ext cx="9259888" cy="1969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7;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84412" y="5227116"/>
            <a:ext cx="5029200" cy="972377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1736" y="1371600"/>
            <a:ext cx="8610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150FC19-5F7E-4F3A-9906-D00D85C7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244" y="2971800"/>
            <a:ext cx="5250568" cy="484493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smtClean="0"/>
              <a:t>pb-may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bg-BG" dirty="0"/>
              <a:t>Изписване на число </a:t>
            </a:r>
            <a:r>
              <a:rPr lang="bg-BG" dirty="0" smtClean="0"/>
              <a:t>от 1 до </a:t>
            </a:r>
            <a:r>
              <a:rPr lang="en-US" dirty="0"/>
              <a:t>9</a:t>
            </a:r>
            <a:r>
              <a:rPr lang="bg-BG" dirty="0" smtClean="0"/>
              <a:t> </a:t>
            </a:r>
            <a:r>
              <a:rPr lang="bg-BG" dirty="0"/>
              <a:t>с думи –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изпише с английски текст дадено число (от 0 до 10).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713434"/>
            <a:ext cx="112776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93420" y="1752601"/>
            <a:ext cx="2094689" cy="541221"/>
            <a:chOff x="924427" y="4572053"/>
            <a:chExt cx="2094689" cy="54122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24427" y="4573126"/>
              <a:ext cx="53339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8985" y="1752600"/>
            <a:ext cx="2616027" cy="540148"/>
            <a:chOff x="687221" y="4572052"/>
            <a:chExt cx="2729407" cy="54014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221" y="4572052"/>
              <a:ext cx="66234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3"/>
              <a:ext cx="1388112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точки: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8" y="1143000"/>
            <a:ext cx="10668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= 0.0;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here… 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+= 2; }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here…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9657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89447" y="1582128"/>
            <a:ext cx="820506" cy="5667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822268" y="170973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9657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89447" y="2667000"/>
            <a:ext cx="820506" cy="584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822268" y="287979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29657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789447" y="3888394"/>
            <a:ext cx="820506" cy="481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822268" y="401466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000" dirty="0"/>
              <a:t> (между </a:t>
            </a:r>
            <a:r>
              <a:rPr lang="en-US" sz="3000" dirty="0"/>
              <a:t>1</a:t>
            </a:r>
            <a:r>
              <a:rPr lang="bg-BG" sz="3000" dirty="0"/>
              <a:t> и 50). Да се пресметне сумарното им време във формат</a:t>
            </a:r>
            <a:r>
              <a:rPr lang="en-US" sz="3000" dirty="0"/>
              <a:t> "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000" dirty="0"/>
              <a:t>"</a:t>
            </a:r>
            <a:r>
              <a:rPr lang="bg-BG" sz="3000" dirty="0"/>
              <a:t>. Секундите да се изведат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sz="3000" dirty="0"/>
              <a:t>(2 </a:t>
            </a:r>
            <a:r>
              <a:rPr lang="bg-BG" sz="3000" dirty="0">
                <a:sym typeface="Wingdings" panose="05000000000000000000" pitchFamily="2" charset="2"/>
              </a:rPr>
              <a:t> "02", 7  "07", 35  "35").</a:t>
            </a:r>
            <a:endParaRPr lang="en-US" sz="3000" dirty="0"/>
          </a:p>
          <a:p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820" y="4321985"/>
            <a:ext cx="2113104" cy="1514261"/>
            <a:chOff x="915820" y="4321985"/>
            <a:chExt cx="2113104" cy="15142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38324" y="4718056"/>
              <a:ext cx="990600" cy="5414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2:0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81715" y="487446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44924" y="4718056"/>
            <a:ext cx="1036498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520818" y="4705174"/>
            <a:ext cx="1046305" cy="552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43524" y="4675226"/>
            <a:ext cx="990600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1187708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totalSecs = sec1 + sec2 + sec3;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(totalSecs &gt; 59)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totalSecs = totalSecs - 60;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466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35F4F73E-A0AC-4BE6-9C5E-4886A178FFF2}"/>
              </a:ext>
            </a:extLst>
          </p:cNvPr>
          <p:cNvSpPr/>
          <p:nvPr/>
        </p:nvSpPr>
        <p:spPr>
          <a:xfrm>
            <a:off x="1763208" y="545266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447800"/>
            <a:ext cx="10363200" cy="4047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= Console.ReadLine().ToLower();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metrics: mm, cm, ft,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yd…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= size * 3.2808399;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metrics: mm, cm, ft,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yd…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1FA2-4AA7-4F88-A327-735A9525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20" y="1600200"/>
            <a:ext cx="3058385" cy="3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програмата, което ни позволява да следим процеса постъпково.</a:t>
            </a:r>
          </a:p>
          <a:p>
            <a:pPr lvl="1"/>
            <a:r>
              <a:rPr lang="bg-BG" dirty="0"/>
              <a:t>Това ни позволява да откриваме грешки (бъгове).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429000"/>
            <a:ext cx="6714677" cy="2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-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/>
              <a:t>стопери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r>
              <a:rPr lang="bg-BG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D061E0D-8FEC-484B-81DD-F3F23EAEE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07" y="4345492"/>
            <a:ext cx="2940312" cy="1803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1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21388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51760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933490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2043" y="2829120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8179" y="335234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8377" y="384604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8575" y="433975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00087" y="4803948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6881" y="525014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754694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605566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91BA9-A636-4CA2-AD63-BAEC9E0EB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4267200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r>
              <a:rPr lang="en-US" sz="3200" dirty="0"/>
              <a:t>.</a:t>
            </a:r>
          </a:p>
          <a:p>
            <a:pPr lvl="1"/>
            <a:r>
              <a:rPr lang="bg-BG" sz="3000" dirty="0"/>
              <a:t>Пример: Въвеждаме оценка и проверяваме дали е отлична (≥</a:t>
            </a:r>
            <a:r>
              <a:rPr lang="en-US" sz="3000" dirty="0"/>
              <a:t>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9829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/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96774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1785</Words>
  <Application>Microsoft Office PowerPoint</Application>
  <PresentationFormat>Custom</PresentationFormat>
  <Paragraphs>390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от 1 до 9 с думи –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2018-05-25T09:20:24Z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