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459" r:id="rId4"/>
    <p:sldId id="465" r:id="rId5"/>
    <p:sldId id="420" r:id="rId6"/>
    <p:sldId id="415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56" r:id="rId37"/>
    <p:sldId id="492" r:id="rId38"/>
    <p:sldId id="493" r:id="rId39"/>
    <p:sldId id="457" r:id="rId40"/>
    <p:sldId id="494" r:id="rId41"/>
    <p:sldId id="349" r:id="rId42"/>
    <p:sldId id="495" r:id="rId43"/>
    <p:sldId id="498" r:id="rId44"/>
    <p:sldId id="499" r:id="rId45"/>
    <p:sldId id="500" r:id="rId46"/>
    <p:sldId id="413" r:id="rId47"/>
    <p:sldId id="414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465"/>
            <p14:sldId id="420"/>
            <p14:sldId id="415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8"/>
            <p14:sldId id="499"/>
            <p14:sldId id="500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533" autoAdjust="0"/>
  </p:normalViewPr>
  <p:slideViewPr>
    <p:cSldViewPr>
      <p:cViewPr varScale="1">
        <p:scale>
          <a:sx n="73" d="100"/>
          <a:sy n="73" d="100"/>
        </p:scale>
        <p:origin x="4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7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4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01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88517" y="364954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3980256"/>
            <a:ext cx="2274786" cy="2463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456075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989012" y="3175610"/>
            <a:ext cx="2638608" cy="1292662"/>
            <a:chOff x="1293812" y="3175610"/>
            <a:chExt cx="2638608" cy="129266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93812" y="3175610"/>
              <a:ext cx="1341221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40041" y="3557525"/>
              <a:ext cx="792379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0.9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685356" y="3197719"/>
            <a:ext cx="2856856" cy="1292662"/>
            <a:chOff x="4642218" y="3197719"/>
            <a:chExt cx="2856856" cy="12926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42218" y="3197719"/>
              <a:ext cx="152400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06695" y="3581400"/>
              <a:ext cx="792379" cy="5012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1.5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2ACAA61-4B18-40EE-85DE-1642EDDADCB8}"/>
                </a:ext>
              </a:extLst>
            </p:cNvPr>
            <p:cNvSpPr/>
            <p:nvPr/>
          </p:nvSpPr>
          <p:spPr>
            <a:xfrm>
              <a:off x="6365339" y="3739156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532812" y="3177060"/>
            <a:ext cx="2453146" cy="1292662"/>
            <a:chOff x="8049470" y="3177060"/>
            <a:chExt cx="2453146" cy="129266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049470" y="3177060"/>
              <a:ext cx="114075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740616" y="3557525"/>
              <a:ext cx="762000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1CAEA1-095F-4BB3-BDB5-8A77CD051BE2}"/>
                </a:ext>
              </a:extLst>
            </p:cNvPr>
            <p:cNvSpPr/>
            <p:nvPr/>
          </p:nvSpPr>
          <p:spPr>
            <a:xfrm>
              <a:off x="9399556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other two towns…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788145"/>
            <a:ext cx="929639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По-сложни</a:t>
            </a:r>
            <a:r>
              <a:rPr lang="bg-BG" dirty="0"/>
              <a:t>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631727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132012" y="1995055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if (true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5000" dirty="0">
                <a:latin typeface="Consolas" panose="020B0609020204030204" pitchFamily="49" charset="0"/>
              </a:rPr>
              <a:t> false)</a:t>
            </a:r>
            <a:br>
              <a:rPr lang="en-US" sz="5000" dirty="0">
                <a:latin typeface="Consolas" panose="020B0609020204030204" pitchFamily="49" charset="0"/>
              </a:rPr>
            </a:br>
            <a:r>
              <a:rPr lang="en-US" sz="5000" dirty="0">
                <a:latin typeface="Consolas" panose="020B0609020204030204" pitchFamily="49" charset="0"/>
              </a:rPr>
              <a:t>else if (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5000" dirty="0">
                <a:latin typeface="Consolas" panose="020B0609020204030204" pitchFamily="49" charset="0"/>
              </a:rPr>
              <a:t>false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5000" dirty="0">
                <a:latin typeface="Consolas" panose="020B0609020204030204" pitchFamily="49" charset="0"/>
              </a:rPr>
              <a:t> true)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на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17483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77489" y="5816293"/>
            <a:ext cx="2973674" cy="494870"/>
            <a:chOff x="301339" y="5814247"/>
            <a:chExt cx="2973674" cy="49487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1339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62871" y="5816674"/>
              <a:ext cx="1112142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723688" y="593735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780587" y="5814247"/>
            <a:ext cx="2942162" cy="492443"/>
            <a:chOff x="8780587" y="5814247"/>
            <a:chExt cx="2942162" cy="49244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780587" y="5814247"/>
              <a:ext cx="920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java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59710" y="5814247"/>
              <a:ext cx="1463039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828094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344656" y="5814247"/>
            <a:ext cx="3642438" cy="492443"/>
            <a:chOff x="4344656" y="5814247"/>
            <a:chExt cx="3642438" cy="492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656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569" y="5814247"/>
              <a:ext cx="1821525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753558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B441C11-EF59-495D-AE75-7DF7F229A4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75" y="3429000"/>
            <a:ext cx="2539648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828" y="1066800"/>
            <a:ext cx="10391789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"lemon"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"grapes")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"cucumber" 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"carrot")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en-US" sz="11500" b="1" dirty="0" smtClean="0"/>
              <a:t>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28" y="41910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9433" y="3505200"/>
            <a:ext cx="9911593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056812" y="834074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Inside / 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80766" y="4949517"/>
            <a:ext cx="1676400" cy="8916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3200" y="527224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8022" y="5136739"/>
            <a:ext cx="1266810" cy="5106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44275" y="5268962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7610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90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90" y="2676821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52627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517174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</a:t>
            </a:r>
            <a:r>
              <a:rPr lang="ru-RU" dirty="0" err="1"/>
              <a:t>плодове</a:t>
            </a:r>
            <a:r>
              <a:rPr lang="ru-RU" dirty="0"/>
              <a:t>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 == "apple") price = 1.25;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TODO</a:t>
            </a:r>
            <a:r>
              <a:rPr lang="bg-BG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</a:t>
            </a:r>
            <a:r>
              <a:rPr lang="bg-BG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2243118" y="5254388"/>
            <a:ext cx="3151094" cy="908275"/>
            <a:chOff x="2243118" y="5254388"/>
            <a:chExt cx="3151094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41812" y="5467379"/>
              <a:ext cx="1052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43118" y="5254388"/>
              <a:ext cx="1447800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47294" y="557312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98" y="4214332"/>
            <a:ext cx="2143985" cy="214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15992A-58DA-43ED-AC92-53A3E79D9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8" y="4601951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976350"/>
            <a:ext cx="109440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  <a:endParaRPr lang="bg-BG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endParaRPr lang="bg-BG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37167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if/else if/else?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5089766"/>
            <a:ext cx="11277600" cy="820600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427412" y="838200"/>
            <a:ext cx="575973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switch (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5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	case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5000" dirty="0">
                <a:latin typeface="Consolas" panose="020B0609020204030204" pitchFamily="49" charset="0"/>
              </a:rPr>
              <a:t>: …</a:t>
            </a:r>
            <a:br>
              <a:rPr lang="en-US" sz="5000" dirty="0">
                <a:latin typeface="Consolas" panose="020B0609020204030204" pitchFamily="49" charset="0"/>
              </a:rPr>
            </a:br>
            <a:r>
              <a:rPr lang="en-US" sz="5000" dirty="0">
                <a:latin typeface="Consolas" panose="020B0609020204030204" pitchFamily="49" charset="0"/>
              </a:rPr>
              <a:t>	case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5000" dirty="0">
                <a:latin typeface="Consolas" panose="020B0609020204030204" pitchFamily="49" charset="0"/>
              </a:rPr>
              <a:t>: …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33190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492" y="2353119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036093"/>
            <a:ext cx="3544741" cy="1396426"/>
          </a:xfrm>
          <a:prstGeom prst="wedgeRoundRectCallout">
            <a:avLst>
              <a:gd name="adj1" fmla="val 60702"/>
              <a:gd name="adj2" fmla="val 16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180337" y="2362200"/>
            <a:ext cx="1685475" cy="224197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6" y="460417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няма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189411" y="4604170"/>
            <a:ext cx="1676401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315278" y="4697539"/>
            <a:ext cx="2575722" cy="560261"/>
            <a:chOff x="1315278" y="4697539"/>
            <a:chExt cx="2575722" cy="560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600" y="4697539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Monday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78" y="471045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979612" y="484993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1293812" y="5679647"/>
            <a:ext cx="2895600" cy="569278"/>
            <a:chOff x="1293812" y="5679647"/>
            <a:chExt cx="2895600" cy="5692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12" y="5679647"/>
              <a:ext cx="160020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Thursday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812" y="5701584"/>
              <a:ext cx="457200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1979612" y="581978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52068" y="1143000"/>
            <a:ext cx="1037760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4" y="2667000"/>
            <a:ext cx="2355197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2184786"/>
            <a:ext cx="2994110" cy="1553301"/>
          </a:xfrm>
          <a:prstGeom prst="wedgeRoundRectCallout">
            <a:avLst>
              <a:gd name="adj1" fmla="val -58797"/>
              <a:gd name="adj2" fmla="val 41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crocodile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tortoise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snake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912812" y="5898525"/>
            <a:ext cx="2566789" cy="479633"/>
            <a:chOff x="1446212" y="5898525"/>
            <a:chExt cx="2566789" cy="4796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601" y="5898525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dog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3884612" y="5898525"/>
            <a:ext cx="2779799" cy="498598"/>
            <a:chOff x="5165650" y="5898525"/>
            <a:chExt cx="2779799" cy="4985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039" y="5898525"/>
              <a:ext cx="150841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unknown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car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ight Arrow 7">
              <a:extLst>
                <a:ext uri="{FF2B5EF4-FFF2-40B4-BE49-F238E27FC236}">
                  <a16:creationId xmlns:a16="http://schemas.microsoft.com/office/drawing/2014/main" id="{014ADF2A-FA74-4941-BA67-4ECF3EB6A862}"/>
                </a:ext>
              </a:extLst>
            </p:cNvPr>
            <p:cNvSpPr/>
            <p:nvPr/>
          </p:nvSpPr>
          <p:spPr>
            <a:xfrm>
              <a:off x="6024497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A152AA2-B0A9-451A-A03A-6B3C508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95" y="3274685"/>
            <a:ext cx="3250317" cy="3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990600"/>
            <a:ext cx="10453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741612" y="2362200"/>
            <a:ext cx="731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Consolas" panose="020B0609020204030204" pitchFamily="49" charset="0"/>
              </a:rPr>
              <a:t>if (</a:t>
            </a:r>
            <a:r>
              <a:rPr lang="en-US" sz="7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7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6668" y="1752600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511" y="3027511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9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52728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04583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6" y="1600200"/>
            <a:ext cx="1335708" cy="164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81" y="22860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44" y="2780690"/>
            <a:ext cx="2438400" cy="3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752850"/>
            <a:ext cx="9983788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14306" y="555148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918395" y="3315470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65613" y="1656090"/>
            <a:ext cx="7620000" cy="1110780"/>
          </a:xfrm>
          <a:prstGeom prst="wedgeRoundRectCallout">
            <a:avLst>
              <a:gd name="adj1" fmla="val -52790"/>
              <a:gd name="adj2" fmla="val 47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3200" dirty="0"/>
              <a:t>Само при изпълнение на първото условие се преминава към вложената проверка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684152" y="5496496"/>
            <a:ext cx="2049321" cy="892552"/>
            <a:chOff x="1684152" y="5496496"/>
            <a:chExt cx="2049321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42873" y="5648471"/>
              <a:ext cx="990600" cy="528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307530" y="5496496"/>
            <a:ext cx="2103412" cy="892552"/>
            <a:chOff x="4307530" y="5496496"/>
            <a:chExt cx="210341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20342" y="5648471"/>
              <a:ext cx="990600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42672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204006" y="1182466"/>
            <a:ext cx="3072265" cy="1093347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 age</a:t>
            </a:r>
          </a:p>
          <a:p>
            <a:pPr algn="ctr"/>
            <a:r>
              <a:rPr lang="en-US" sz="2800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748700" y="2940345"/>
            <a:ext cx="3982878" cy="872743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54186" y="358081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387005" y="4375711"/>
            <a:ext cx="1998604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884632" y="489507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64160" y="4895935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130242" y="5639027"/>
            <a:ext cx="2005832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599200" y="5647221"/>
            <a:ext cx="1928045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82393" y="35991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40327" y="4400679"/>
            <a:ext cx="1974393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872649" y="491547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081884" y="4963689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85404" y="5639026"/>
            <a:ext cx="2381734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1412" y="5639026"/>
            <a:ext cx="1821357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589289" y="379042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err="1"/>
              <a:t>Обръщение</a:t>
            </a:r>
            <a:r>
              <a:rPr lang="ru-RU" sz="3800" dirty="0"/>
              <a:t> според възраст и пол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2440</Words>
  <Application>Microsoft Office PowerPoint</Application>
  <PresentationFormat>Custom</PresentationFormat>
  <Paragraphs>599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По-сложни проверки</vt:lpstr>
      <vt:lpstr>Какво научихме днес?</vt:lpstr>
      <vt:lpstr>Какво научихме днес? (2)</vt:lpstr>
      <vt:lpstr>Чертане с цикли</vt:lpstr>
      <vt:lpstr>SoftUni Diamond Partners</vt:lpstr>
      <vt:lpstr>SoftUni Diamond Partners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2018-06-01T23:05:31Z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