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274" r:id="rId3"/>
    <p:sldId id="477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15" r:id="rId12"/>
    <p:sldId id="462" r:id="rId13"/>
    <p:sldId id="463" r:id="rId14"/>
    <p:sldId id="464" r:id="rId15"/>
    <p:sldId id="478" r:id="rId16"/>
    <p:sldId id="465" r:id="rId17"/>
    <p:sldId id="466" r:id="rId18"/>
    <p:sldId id="435" r:id="rId19"/>
    <p:sldId id="467" r:id="rId20"/>
    <p:sldId id="437" r:id="rId21"/>
    <p:sldId id="468" r:id="rId22"/>
    <p:sldId id="469" r:id="rId23"/>
    <p:sldId id="439" r:id="rId24"/>
    <p:sldId id="441" r:id="rId25"/>
    <p:sldId id="470" r:id="rId26"/>
    <p:sldId id="471" r:id="rId27"/>
    <p:sldId id="442" r:id="rId28"/>
    <p:sldId id="472" r:id="rId29"/>
    <p:sldId id="473" r:id="rId30"/>
    <p:sldId id="444" r:id="rId31"/>
    <p:sldId id="445" r:id="rId32"/>
    <p:sldId id="446" r:id="rId33"/>
    <p:sldId id="448" r:id="rId34"/>
    <p:sldId id="427" r:id="rId35"/>
    <p:sldId id="479" r:id="rId36"/>
    <p:sldId id="474" r:id="rId37"/>
    <p:sldId id="480" r:id="rId38"/>
    <p:sldId id="481" r:id="rId39"/>
    <p:sldId id="482" r:id="rId40"/>
    <p:sldId id="413" r:id="rId41"/>
    <p:sldId id="475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836392-2604-412A-8255-13D8638E1962}">
          <p14:sldIdLst>
            <p14:sldId id="274"/>
            <p14:sldId id="477"/>
            <p14:sldId id="455"/>
          </p14:sldIdLst>
        </p14:section>
        <p14:section name="Инкрементация и декрементация" id="{F7012703-27E7-4304-8453-173738396D9B}">
          <p14:sldIdLst>
            <p14:sldId id="456"/>
            <p14:sldId id="457"/>
            <p14:sldId id="458"/>
            <p14:sldId id="459"/>
            <p14:sldId id="460"/>
          </p14:sldIdLst>
        </p14:section>
        <p14:section name="Конструкция на for-цикъл" id="{03E56469-9770-497C-A23F-32F97D7AE463}">
          <p14:sldIdLst>
            <p14:sldId id="461"/>
            <p14:sldId id="415"/>
            <p14:sldId id="462"/>
            <p14:sldId id="463"/>
            <p14:sldId id="464"/>
            <p14:sldId id="478"/>
            <p14:sldId id="465"/>
            <p14:sldId id="466"/>
            <p14:sldId id="435"/>
            <p14:sldId id="467"/>
            <p14:sldId id="437"/>
            <p14:sldId id="468"/>
            <p14:sldId id="469"/>
            <p14:sldId id="439"/>
          </p14:sldIdLst>
        </p14:section>
        <p14:section name="Задачи с цикли" id="{4937414F-ED73-4485-8BCB-D0B1FFC63926}">
          <p14:sldIdLst>
            <p14:sldId id="441"/>
            <p14:sldId id="470"/>
            <p14:sldId id="471"/>
            <p14:sldId id="442"/>
            <p14:sldId id="472"/>
            <p14:sldId id="473"/>
            <p14:sldId id="444"/>
            <p14:sldId id="445"/>
            <p14:sldId id="446"/>
            <p14:sldId id="448"/>
          </p14:sldIdLst>
        </p14:section>
        <p14:section name="Какво научихме днес?" id="{5AD64692-6CE9-4DEA-AB3B-2F50C84A5AF2}">
          <p14:sldIdLst>
            <p14:sldId id="427"/>
            <p14:sldId id="479"/>
            <p14:sldId id="474"/>
            <p14:sldId id="480"/>
            <p14:sldId id="481"/>
            <p14:sldId id="482"/>
            <p14:sldId id="413"/>
            <p14:sldId id="4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6" autoAdjust="0"/>
    <p:restoredTop sz="94533" autoAdjust="0"/>
  </p:normalViewPr>
  <p:slideViewPr>
    <p:cSldViewPr>
      <p:cViewPr varScale="1">
        <p:scale>
          <a:sx n="74" d="100"/>
          <a:sy n="74" d="100"/>
        </p:scale>
        <p:origin x="-390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5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3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6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73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4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62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5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52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0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5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7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2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9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28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88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05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8672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9227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5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7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1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4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8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6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3" tooltip="Software University Foundation"/>
            <a:extLst>
              <a:ext uri="{FF2B5EF4-FFF2-40B4-BE49-F238E27FC236}">
                <a16:creationId xmlns:a16="http://schemas.microsoft.com/office/drawing/2014/main" xmlns="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hlinkClick r:id="rId3" tooltip="Software University Foundation"/>
            <a:extLst>
              <a:ext uri="{FF2B5EF4-FFF2-40B4-BE49-F238E27FC236}">
                <a16:creationId xmlns:a16="http://schemas.microsoft.com/office/drawing/2014/main" xmlns="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797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8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2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9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612595" y="3388724"/>
            <a:ext cx="2827624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9" y="2362200"/>
            <a:ext cx="2212117" cy="551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1825" y="3824021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50912" y="3749747"/>
            <a:ext cx="7124700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3046" y="2810179"/>
            <a:ext cx="1967753" cy="909085"/>
          </a:xfrm>
          <a:prstGeom prst="wedgeRoundRectCallout">
            <a:avLst>
              <a:gd name="adj1" fmla="val -33295"/>
              <a:gd name="adj2" fmla="val 65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75033" y="2810178"/>
            <a:ext cx="1967753" cy="909085"/>
          </a:xfrm>
          <a:prstGeom prst="wedgeRoundRectCallout">
            <a:avLst>
              <a:gd name="adj1" fmla="val -47887"/>
              <a:gd name="adj2" fmla="val 68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8815" y="2810180"/>
            <a:ext cx="3009997" cy="909084"/>
          </a:xfrm>
          <a:prstGeom prst="wedgeRoundRectCallout">
            <a:avLst>
              <a:gd name="adj1" fmla="val -13111"/>
              <a:gd name="adj2" fmla="val 636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xmlns="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869123"/>
            <a:ext cx="2823477" cy="960920"/>
          </a:xfrm>
          <a:prstGeom prst="wedgeRoundRectCallout">
            <a:avLst>
              <a:gd name="adj1" fmla="val -65145"/>
              <a:gd name="adj2" fmla="val 12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Инкрементация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индекса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574274" y="5511236"/>
            <a:ext cx="5663639" cy="926029"/>
          </a:xfrm>
          <a:prstGeom prst="wedgeRoundRectCallout">
            <a:avLst>
              <a:gd name="adj1" fmla="val -54875"/>
              <a:gd name="adj2" fmla="val -539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226C143-1923-4958-94CF-EDEE2D8A675D}"/>
              </a:ext>
            </a:extLst>
          </p:cNvPr>
          <p:cNvSpPr/>
          <p:nvPr/>
        </p:nvSpPr>
        <p:spPr>
          <a:xfrm>
            <a:off x="1751012" y="4830042"/>
            <a:ext cx="5943600" cy="54827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числата в диапазона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1, 100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3000" dirty="0"/>
              <a:t>,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Решение: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62627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Извежда числата в диапазона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[1, 1000]</a:t>
            </a:r>
            <a:r>
              <a:rPr lang="en-US" dirty="0"/>
              <a:t>, </a:t>
            </a:r>
            <a:r>
              <a:rPr lang="bg-BG" dirty="0"/>
              <a:t>които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завършват на 7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151268"/>
            <a:ext cx="6478588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% 10 == 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58824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8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/>
          <a:lstStyle/>
          <a:p>
            <a:r>
              <a:rPr lang="bg-BG" dirty="0"/>
              <a:t>Символите, които използваме се представят като числа</a:t>
            </a:r>
          </a:p>
          <a:p>
            <a:pPr lvl="1"/>
            <a:r>
              <a:rPr lang="bg-BG" dirty="0"/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таблицата</a:t>
            </a:r>
          </a:p>
          <a:p>
            <a:r>
              <a:rPr lang="bg-BG" dirty="0"/>
              <a:t>Примери</a:t>
            </a:r>
            <a:r>
              <a:rPr lang="en-US" dirty="0"/>
              <a:t> (</a:t>
            </a:r>
            <a:r>
              <a:rPr lang="bg-BG" dirty="0"/>
              <a:t>символ и неговата </a:t>
            </a:r>
            <a:r>
              <a:rPr lang="en-US" dirty="0"/>
              <a:t>ASCII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1412" y="3696765"/>
            <a:ext cx="2450010" cy="609398"/>
            <a:chOff x="1141412" y="3696765"/>
            <a:chExt cx="2450010" cy="609398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xmlns="" id="{9E4FC836-9763-424E-A15A-78D3A5E7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3696765"/>
              <a:ext cx="86442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xmlns="" id="{3FE19C38-D408-4FFA-BEA3-DEF1BD79DBAB}"/>
                </a:ext>
              </a:extLst>
            </p:cNvPr>
            <p:cNvSpPr/>
            <p:nvPr/>
          </p:nvSpPr>
          <p:spPr>
            <a:xfrm>
              <a:off x="2214017" y="3864609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892E4B07-3D92-45B2-93F5-74901F4EC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000" y="3730777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97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41412" y="4984600"/>
            <a:ext cx="2425021" cy="609398"/>
            <a:chOff x="1141412" y="4984600"/>
            <a:chExt cx="2425021" cy="609398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324DB6C6-0DFD-4B53-8A17-8481BA82B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984600"/>
              <a:ext cx="86442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@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xmlns="" id="{52A11FB7-DF78-4B95-9F33-C0F7BFA6F888}"/>
                </a:ext>
              </a:extLst>
            </p:cNvPr>
            <p:cNvSpPr/>
            <p:nvPr/>
          </p:nvSpPr>
          <p:spPr>
            <a:xfrm>
              <a:off x="2231358" y="5099998"/>
              <a:ext cx="245128" cy="3416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12F3CD2A-1E20-41E4-BD73-CCD18BACE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011" y="4984600"/>
              <a:ext cx="864422" cy="5724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64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31948" y="4978308"/>
            <a:ext cx="2484086" cy="615087"/>
            <a:chOff x="4931948" y="4978308"/>
            <a:chExt cx="2484086" cy="615087"/>
          </a:xfrm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xmlns="" id="{ED944AB8-93C3-47E1-84BF-672D81FC7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948" y="4983997"/>
              <a:ext cx="86442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xmlns="" id="{DB96050E-4F57-4890-8E0E-87F00103E038}"/>
                </a:ext>
              </a:extLst>
            </p:cNvPr>
            <p:cNvSpPr/>
            <p:nvPr/>
          </p:nvSpPr>
          <p:spPr>
            <a:xfrm>
              <a:off x="6021591" y="5112140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xmlns="" id="{CDDEEFF1-1497-4F27-86FA-42D28640B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2" y="4978308"/>
              <a:ext cx="86442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31948" y="3730777"/>
            <a:ext cx="2484086" cy="609398"/>
            <a:chOff x="4931948" y="3730777"/>
            <a:chExt cx="2484086" cy="609398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xmlns="" id="{9464E493-7F92-4663-A4AB-3AE0D132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948" y="3730777"/>
              <a:ext cx="86442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xmlns="" id="{9D8942F8-649E-4F1C-82EF-2ABA540929AF}"/>
                </a:ext>
              </a:extLst>
            </p:cNvPr>
            <p:cNvSpPr/>
            <p:nvPr/>
          </p:nvSpPr>
          <p:spPr>
            <a:xfrm>
              <a:off x="6021591" y="3864609"/>
              <a:ext cx="3048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xmlns="" id="{75DC337B-522E-41CD-93DA-C44E6FAA4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1612" y="3730777"/>
              <a:ext cx="864422" cy="6093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65</a:t>
              </a:r>
            </a:p>
          </p:txBody>
        </p:sp>
      </p:grpSp>
      <p:pic>
        <p:nvPicPr>
          <p:cNvPr id="22" name="Picture 1" descr="C:\Trash\search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499338"/>
            <a:ext cx="2311554" cy="2420761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1350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 програмирането можем да сменяме типа на данните чрез операцията </a:t>
            </a:r>
            <a:r>
              <a:rPr lang="en-US" sz="3200" dirty="0"/>
              <a:t>"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кастване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Примери</a:t>
            </a:r>
          </a:p>
          <a:p>
            <a:pPr lvl="1"/>
            <a:r>
              <a:rPr lang="bg-BG" sz="3000" dirty="0"/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реално</a:t>
            </a:r>
            <a:r>
              <a:rPr lang="bg-BG" sz="3000" dirty="0"/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bg-BG" sz="3000" dirty="0"/>
              <a:t>: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/>
            <a:r>
              <a:rPr lang="bg-BG" sz="3000" dirty="0"/>
              <a:t>От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символ</a:t>
            </a:r>
            <a:r>
              <a:rPr lang="bg-BG" sz="3000" dirty="0"/>
              <a:t> към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en-US" sz="3000" dirty="0"/>
              <a:t> </a:t>
            </a:r>
            <a:r>
              <a:rPr lang="bg-BG" sz="3000" dirty="0"/>
              <a:t>и обратно: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Преобразуване на типове данни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3657600"/>
            <a:ext cx="48006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5.66;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5.44;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xmlns="" id="{D8E2CF92-99EA-412A-B4D6-DA8D0E00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5507334"/>
            <a:ext cx="4891904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a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(char)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67;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'#';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35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xmlns="" id="{A90A823C-35A4-44C0-8C2B-91268324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506" y="5006471"/>
            <a:ext cx="4760707" cy="1089529"/>
          </a:xfrm>
          <a:prstGeom prst="wedgeRoundRectCallout">
            <a:avLst>
              <a:gd name="adj1" fmla="val -53836"/>
              <a:gd name="adj2" fmla="val 381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Полученият резултат в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стойността на символа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xmlns="" id="{E803C545-7EEE-4BE5-B31B-C6F88FFC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117" y="2824067"/>
            <a:ext cx="5029200" cy="1030199"/>
          </a:xfrm>
          <a:prstGeom prst="wedgeRoundRectCallout">
            <a:avLst>
              <a:gd name="adj1" fmla="val -53312"/>
              <a:gd name="adj2" fmla="val 423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 се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загуба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данни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десетичната част от числото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1938A4E-FE2A-4B2C-A009-1E35399EEAC4}"/>
              </a:ext>
            </a:extLst>
          </p:cNvPr>
          <p:cNvSpPr/>
          <p:nvPr/>
        </p:nvSpPr>
        <p:spPr>
          <a:xfrm>
            <a:off x="5528529" y="6096000"/>
            <a:ext cx="533400" cy="457200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7265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 Извежда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[a,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z]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612" y="3296227"/>
            <a:ext cx="109728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Console.WriteLine("Latin alphabet:");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 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Console.WriteLine("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pPr lvl="1"/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915433" y="4599408"/>
            <a:ext cx="2443960" cy="1674948"/>
            <a:chOff x="4915433" y="4599408"/>
            <a:chExt cx="2443960" cy="167494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915433" y="4599408"/>
              <a:ext cx="914399" cy="16749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567014" y="5031675"/>
              <a:ext cx="792379" cy="5832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980805" y="517863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4747" y="4600858"/>
            <a:ext cx="2579489" cy="1446349"/>
            <a:chOff x="914747" y="4600858"/>
            <a:chExt cx="2579489" cy="144634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14747" y="4600858"/>
              <a:ext cx="914399" cy="1446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01857" y="5033128"/>
              <a:ext cx="792379" cy="5818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lnSpc>
                  <a:spcPct val="15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81183" y="518121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28111" y="4266074"/>
            <a:ext cx="2388564" cy="2131353"/>
            <a:chOff x="8554494" y="4590123"/>
            <a:chExt cx="2388564" cy="213135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554494" y="4590123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11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150679" y="5355724"/>
              <a:ext cx="792379" cy="5832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43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579312" y="548343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9314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47800"/>
            <a:ext cx="1036320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n;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number = int.Parse(Console.ReadLine());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number;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или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num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https://judge.softuni.bg/Contests/Practice/Index/154#3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2612" y="2387529"/>
            <a:ext cx="4038600" cy="983874"/>
          </a:xfrm>
          <a:prstGeom prst="wedgeRoundRectCallout">
            <a:avLst>
              <a:gd name="adj1" fmla="val -57368"/>
              <a:gd name="adj2" fmla="val 484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четем данни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брой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пъти</a:t>
            </a: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98216" y="4591728"/>
            <a:ext cx="2432426" cy="1826553"/>
            <a:chOff x="4498216" y="4591728"/>
            <a:chExt cx="2432426" cy="182655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98216" y="4591728"/>
              <a:ext cx="914399" cy="1826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38263" y="5376322"/>
              <a:ext cx="792379" cy="57601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30330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831" y="4935353"/>
            <a:ext cx="2473435" cy="1445553"/>
            <a:chOff x="1001831" y="4935353"/>
            <a:chExt cx="2473435" cy="144555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01831" y="4935353"/>
              <a:ext cx="914399" cy="144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82887" y="5376323"/>
              <a:ext cx="792379" cy="5703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100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21479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075612" y="4286928"/>
            <a:ext cx="2678782" cy="2131353"/>
            <a:chOff x="8629227" y="4286928"/>
            <a:chExt cx="2678782" cy="213135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629227" y="4286928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515630" y="5389250"/>
              <a:ext cx="792379" cy="5574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806723" y="549932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D1AE4D9-C44C-4EFE-9D9B-8829D1AA1F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1242097"/>
            <a:ext cx="1539243" cy="19629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4EF12D7-59B2-4331-8060-7EE6681212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10" y="2494827"/>
            <a:ext cx="950978" cy="1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952650"/>
            <a:ext cx="103632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int.MinValue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1;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num = int.Parse(Console.ReadLine());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max)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 smtClean="0"/>
              <a:t>pb</a:t>
            </a:r>
            <a:r>
              <a:rPr lang="en-US" sz="11500" b="1" dirty="0" smtClean="0"/>
              <a:t>-may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77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98216" y="4591728"/>
            <a:ext cx="2417414" cy="1826553"/>
            <a:chOff x="4498216" y="4591728"/>
            <a:chExt cx="2417414" cy="182655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98216" y="4591728"/>
              <a:ext cx="914399" cy="1826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23251" y="5352604"/>
              <a:ext cx="792379" cy="5151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-30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30330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1831" y="4935353"/>
            <a:ext cx="2402006" cy="1445553"/>
            <a:chOff x="1001831" y="4935353"/>
            <a:chExt cx="2402006" cy="144555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01831" y="4935353"/>
              <a:ext cx="914399" cy="14455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11458" y="5376323"/>
              <a:ext cx="792379" cy="491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021479" y="5505005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51812" y="4286928"/>
            <a:ext cx="2546770" cy="2131353"/>
            <a:chOff x="8629227" y="4286928"/>
            <a:chExt cx="2546770" cy="2131353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629227" y="4286928"/>
              <a:ext cx="914399" cy="21313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eaLnBrk="0" hangingPunct="0">
                <a:spcBef>
                  <a:spcPts val="3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383618" y="5360563"/>
              <a:ext cx="792379" cy="4485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777605" y="5504278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3FCD6F9-1387-47AF-9A64-76B5AC247F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653" y="1791511"/>
            <a:ext cx="1325008" cy="21220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3ED3C31-9FF3-4641-A611-E0478DE84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443" y="1176707"/>
            <a:ext cx="1526268" cy="21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4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133600"/>
            <a:ext cx="103632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int.MaxValue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Use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"Biggest number"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и десните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6761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– условие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03412" y="2359278"/>
            <a:ext cx="4330869" cy="2229958"/>
            <a:chOff x="1155973" y="2779799"/>
            <a:chExt cx="4330869" cy="2229958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155973" y="2779799"/>
              <a:ext cx="761999" cy="22299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90</a:t>
              </a: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78389" y="3180296"/>
              <a:ext cx="2908453" cy="49989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Yes, sum = 100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985929" y="327231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23845" y="2360040"/>
            <a:ext cx="4300771" cy="2204180"/>
            <a:chOff x="6640737" y="2793069"/>
            <a:chExt cx="4300771" cy="2204180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640737" y="2793069"/>
              <a:ext cx="851410" cy="2204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8385716" y="3195209"/>
              <a:ext cx="2555792" cy="49251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No, diff = 1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7726996" y="328558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1CAED7-6CEE-401D-B3B3-9A667FAF28F9}"/>
              </a:ext>
            </a:extLst>
          </p:cNvPr>
          <p:cNvSpPr/>
          <p:nvPr/>
        </p:nvSpPr>
        <p:spPr>
          <a:xfrm>
            <a:off x="1903412" y="2851795"/>
            <a:ext cx="595107" cy="805805"/>
          </a:xfrm>
          <a:prstGeom prst="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4526DDF-1ABD-46CA-836D-1068273CA457}"/>
              </a:ext>
            </a:extLst>
          </p:cNvPr>
          <p:cNvSpPr/>
          <p:nvPr/>
        </p:nvSpPr>
        <p:spPr>
          <a:xfrm>
            <a:off x="1903412" y="3747214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xmlns="" id="{BC43D056-C892-4B6B-B3F9-C43359BC8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Лява сума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xmlns="" id="{9D3FF455-EF03-443B-AC6E-C2405576C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820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Дясна сума</a:t>
            </a:r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08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Лява </a:t>
            </a:r>
            <a:r>
              <a:rPr lang="bg-BG" noProof="1"/>
              <a:t>и дясна сума –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90600"/>
            <a:ext cx="10493756" cy="5069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(leftSum == rightSum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("Yes, sum = " + leftSum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Console.WriteLine("No, diff = " +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Math.Abs(rightSum - leftSum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14378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 (2)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0412" y="1982651"/>
            <a:ext cx="3229939" cy="2187469"/>
            <a:chOff x="739875" y="2439850"/>
            <a:chExt cx="3229939" cy="218746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39875" y="2439850"/>
              <a:ext cx="761999" cy="21874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50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60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194795" y="3085268"/>
              <a:ext cx="1775019" cy="9284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Yes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Sum = </a:t>
              </a: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596560" y="3397079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31490" y="1997495"/>
            <a:ext cx="3194689" cy="2189567"/>
            <a:chOff x="4626075" y="2438399"/>
            <a:chExt cx="3194689" cy="2189567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626075" y="2438399"/>
              <a:ext cx="743226" cy="21895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-2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103172" y="3052136"/>
              <a:ext cx="1717592" cy="96209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Diff = 1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472392" y="340049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56612" y="1947530"/>
            <a:ext cx="3133498" cy="2189567"/>
            <a:chOff x="8436075" y="2404729"/>
            <a:chExt cx="3133498" cy="218956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436075" y="2404729"/>
              <a:ext cx="743226" cy="21895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8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  <a:endPara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851981" y="3068431"/>
              <a:ext cx="1717592" cy="96209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No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Diff = 2</a:t>
              </a:r>
              <a:endPara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9282392" y="336682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0341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914400"/>
            <a:ext cx="10493756" cy="52229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oddSum = 0, evenSum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n;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 2 == 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oddSum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evenSum += element;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97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dirty="0"/>
              <a:t>Увеличаване и намаляване на стойността на променливи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ASCII </a:t>
            </a:r>
            <a:r>
              <a:rPr lang="bg-BG" dirty="0"/>
              <a:t>таблица и преобразуване на данни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78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въвежда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(</a:t>
            </a:r>
            <a:r>
              <a:rPr lang="en-US" dirty="0"/>
              <a:t>string</a:t>
            </a:r>
            <a:r>
              <a:rPr lang="bg-BG" dirty="0"/>
              <a:t>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6660" y="4673587"/>
            <a:ext cx="2719408" cy="524670"/>
            <a:chOff x="556660" y="4673587"/>
            <a:chExt cx="2719408" cy="52467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56660" y="4675037"/>
              <a:ext cx="143494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ll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46164" y="4673587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190283" y="4782797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47953"/>
              </p:ext>
            </p:extLst>
          </p:nvPr>
        </p:nvGraphicFramePr>
        <p:xfrm>
          <a:off x="3338212" y="2665408"/>
          <a:ext cx="51946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8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599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63204" y="4661848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2+4 = 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917308" y="4691176"/>
            <a:ext cx="2348370" cy="524670"/>
            <a:chOff x="6917308" y="4691176"/>
            <a:chExt cx="2348370" cy="524670"/>
          </a:xfrm>
        </p:grpSpPr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6917308" y="4692626"/>
              <a:ext cx="106390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8835774" y="4691176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8179893" y="4800386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9355708" y="4679437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6660" y="5536152"/>
            <a:ext cx="2719408" cy="524670"/>
            <a:chOff x="556660" y="5536152"/>
            <a:chExt cx="2719408" cy="524670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56660" y="5537602"/>
              <a:ext cx="143494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mb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oo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846164" y="5536152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2190283" y="5645362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363204" y="5524413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1+4+4 = 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917308" y="5553741"/>
            <a:ext cx="2348370" cy="524670"/>
            <a:chOff x="6917308" y="5553741"/>
            <a:chExt cx="2348370" cy="524670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6917308" y="5555191"/>
              <a:ext cx="106390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ee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r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8835774" y="5553741"/>
              <a:ext cx="429904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8179893" y="5662951"/>
              <a:ext cx="4572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9355708" y="5542002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2+2 = 4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/>
      <p:bldP spid="47" grpId="0"/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– решение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51121"/>
            <a:ext cx="1049375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userInput = Console.ReadLine();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userInput.Length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(input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'a': sum += 1;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case 'e': sum += 2;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Add cases for the other vowels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Console.WriteLine("Vowels sum = " + sum);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290" y="629416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7412" y="1186789"/>
            <a:ext cx="3786553" cy="888445"/>
          </a:xfrm>
          <a:prstGeom prst="wedgeRoundRectCallout">
            <a:avLst>
              <a:gd name="adj1" fmla="val -58296"/>
              <a:gd name="adj2" fmla="val 45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вземем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дължината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текста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22812" y="2555837"/>
            <a:ext cx="3363722" cy="983874"/>
          </a:xfrm>
          <a:prstGeom prst="wedgeRoundRectCallout">
            <a:avLst>
              <a:gd name="adj1" fmla="val -60225"/>
              <a:gd name="adj2" fmla="val 83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вземем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 по индекс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  <p:pic>
        <p:nvPicPr>
          <p:cNvPr id="9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25" y="2034163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94147" y="2068922"/>
            <a:ext cx="1929602" cy="192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инкрементираме</a:t>
            </a:r>
            <a:r>
              <a:rPr lang="bg-BG" sz="3200" dirty="0"/>
              <a:t>/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декрементираме</a:t>
            </a:r>
            <a:r>
              <a:rPr lang="bg-BG" sz="3200" dirty="0"/>
              <a:t> числови стойности</a:t>
            </a: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8012" y="4692049"/>
            <a:ext cx="6837072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12" y="2215899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2057400"/>
            <a:ext cx="683707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EBBD10B-2C38-41E0-8FBE-F0C79DAC22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841" y="389289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преобразуваме </a:t>
            </a:r>
            <a:r>
              <a:rPr lang="bg-BG" sz="3200" dirty="0"/>
              <a:t>типове от данни чрез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кастване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Символите могат да се репрезентират като числа: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812" y="2215899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1734833"/>
            <a:ext cx="5181600" cy="116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(int)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5.66;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(int)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5.44;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xmlns="" id="{E5EF70BE-06DF-4F47-84CD-56950F3B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733800"/>
            <a:ext cx="7010400" cy="171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a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(char)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97;  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'a'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hashtag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'#'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35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asperand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(int)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5.44;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DED2BAF-FBA6-4F12-813B-205743581E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841" y="389289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Можем да вземем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символ по индекс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1784075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int num = int.Parse(Console.ReadLine());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717" y="3216139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8012" y="4419600"/>
            <a:ext cx="7924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 = 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[2]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Console.WriteLine(symbol);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841" y="389289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https://softuni.bg/courses/programming-basics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5011" y="165303"/>
            <a:ext cx="9577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05" y="3530222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xmlns="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xmlns="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xmlns="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xmlns="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xmlns="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xmlns="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35628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xmlns="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xmlns="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xmlns="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xmlns="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xmlns="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5794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5505"/>
            <a:ext cx="10363200" cy="1568497"/>
          </a:xfrm>
        </p:spPr>
        <p:txBody>
          <a:bodyPr/>
          <a:lstStyle/>
          <a:p>
            <a:r>
              <a:rPr lang="bg-BG" dirty="0"/>
              <a:t>Увеличаване и намаляване на стойността 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43622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нкрементиране</a:t>
            </a:r>
            <a:r>
              <a:rPr lang="ru-RU" dirty="0"/>
              <a:t> – увеличаването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инкрементиране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28704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xmlns="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xmlns="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xmlns="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Увеличава стойността с 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единица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 и връща 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а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"</a:t>
                      </a:r>
                      <a:endParaRPr lang="en-US" b="1" i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а++</a:t>
                      </a:r>
                      <a:endParaRPr lang="en-US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а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" 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 увеличава стойността с 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единица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7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-инкрементация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28" y="1893502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477E5A-D516-44CC-AE83-BEE99AEAF368}"/>
              </a:ext>
            </a:extLst>
          </p:cNvPr>
          <p:cNvSpPr txBox="1"/>
          <p:nvPr/>
        </p:nvSpPr>
        <p:spPr>
          <a:xfrm>
            <a:off x="5789610" y="2417802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88" y="4545137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259D28-45A1-45CA-BF5A-5D4A85AC4848}"/>
              </a:ext>
            </a:extLst>
          </p:cNvPr>
          <p:cNvSpPr txBox="1"/>
          <p:nvPr/>
        </p:nvSpPr>
        <p:spPr>
          <a:xfrm>
            <a:off x="5789609" y="505736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477E5A-D516-44CC-AE83-BEE99AEAF368}"/>
              </a:ext>
            </a:extLst>
          </p:cNvPr>
          <p:cNvSpPr txBox="1"/>
          <p:nvPr/>
        </p:nvSpPr>
        <p:spPr>
          <a:xfrm>
            <a:off x="5789610" y="290635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F259D28-45A1-45CA-BF5A-5D4A85AC4848}"/>
              </a:ext>
            </a:extLst>
          </p:cNvPr>
          <p:cNvSpPr txBox="1"/>
          <p:nvPr/>
        </p:nvSpPr>
        <p:spPr>
          <a:xfrm>
            <a:off x="5789610" y="559341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1012" y="3528795"/>
            <a:ext cx="2761409" cy="2777912"/>
          </a:xfrm>
          <a:prstGeom prst="rect">
            <a:avLst/>
          </a:prstGeom>
        </p:spPr>
      </p:pic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067055" y="3682999"/>
            <a:ext cx="4424017" cy="1441510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се принтира променливата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това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увеличава с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256212" y="995939"/>
            <a:ext cx="4876800" cy="1552054"/>
          </a:xfrm>
          <a:prstGeom prst="wedgeRoundRectCallout">
            <a:avLst>
              <a:gd name="adj1" fmla="val -55299"/>
              <a:gd name="adj2" fmla="val 448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Стойността на променливата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увеличава с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това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9572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Декрементиране</a:t>
            </a:r>
            <a:r>
              <a:rPr lang="ru-RU" dirty="0"/>
              <a:t> – намаляването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декрементиране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40036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xmlns="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xmlns="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xmlns="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Намалява стойността с единица и връща 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а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"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а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</a:t>
                      </a:r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а</a:t>
                      </a:r>
                      <a:r>
                        <a:rPr lang="bg-BG" b="1" i="0" dirty="0">
                          <a:solidFill>
                            <a:schemeClr val="bg1"/>
                          </a:solidFill>
                        </a:rPr>
                        <a:t>"</a:t>
                      </a:r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 и намалява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899266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477E5A-D516-44CC-AE83-BEE99AEAF368}"/>
              </a:ext>
            </a:extLst>
          </p:cNvPr>
          <p:cNvSpPr txBox="1"/>
          <p:nvPr/>
        </p:nvSpPr>
        <p:spPr>
          <a:xfrm>
            <a:off x="5835503" y="243996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xmlns="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4605750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259D28-45A1-45CA-BF5A-5D4A85AC4848}"/>
              </a:ext>
            </a:extLst>
          </p:cNvPr>
          <p:cNvSpPr txBox="1"/>
          <p:nvPr/>
        </p:nvSpPr>
        <p:spPr>
          <a:xfrm>
            <a:off x="5835501" y="514128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477E5A-D516-44CC-AE83-BEE99AEAF368}"/>
              </a:ext>
            </a:extLst>
          </p:cNvPr>
          <p:cNvSpPr txBox="1"/>
          <p:nvPr/>
        </p:nvSpPr>
        <p:spPr>
          <a:xfrm>
            <a:off x="5835502" y="562668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477E5A-D516-44CC-AE83-BEE99AEAF368}"/>
              </a:ext>
            </a:extLst>
          </p:cNvPr>
          <p:cNvSpPr txBox="1"/>
          <p:nvPr/>
        </p:nvSpPr>
        <p:spPr>
          <a:xfrm>
            <a:off x="5835502" y="2931625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9157" y="3352800"/>
            <a:ext cx="2761409" cy="27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b="1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12" y="740645"/>
            <a:ext cx="3581400" cy="2652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2012" y="3879264"/>
            <a:ext cx="830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Consolas" panose="020B0609020204030204" pitchFamily="49" charset="0"/>
              </a:rPr>
              <a:t>for (</a:t>
            </a: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4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0</a:t>
            </a:r>
            <a:r>
              <a:rPr lang="en-US" sz="4200" dirty="0">
                <a:latin typeface="Consolas" panose="020B0609020204030204" pitchFamily="49" charset="0"/>
              </a:rPr>
              <a:t>; </a:t>
            </a:r>
            <a:r>
              <a:rPr lang="en-US" sz="4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&lt; n</a:t>
            </a:r>
            <a:r>
              <a:rPr lang="en-US" sz="4200" dirty="0">
                <a:latin typeface="Consolas" panose="020B0609020204030204" pitchFamily="49" charset="0"/>
              </a:rPr>
              <a:t>; </a:t>
            </a:r>
            <a:r>
              <a:rPr lang="en-US" sz="4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4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en-US" sz="4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19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2391</Words>
  <Application>Microsoft Office PowerPoint</Application>
  <PresentationFormat>По избор</PresentationFormat>
  <Paragraphs>549</Paragraphs>
  <Slides>40</Slides>
  <Notes>28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1" baseType="lpstr">
      <vt:lpstr>SoftUni 16x9</vt:lpstr>
      <vt:lpstr>Повторения (цикли)</vt:lpstr>
      <vt:lpstr>Имате въпроси?</vt:lpstr>
      <vt:lpstr>Съдържание</vt:lpstr>
      <vt:lpstr>Увеличаване и намаляване на стойността на променливи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Повторения (цикли) – for-цикъл</vt:lpstr>
      <vt:lpstr>Числа от 1 до 100 </vt:lpstr>
      <vt:lpstr>Числа до 1000, завършващи на 7</vt:lpstr>
      <vt:lpstr>ASCII таблица</vt:lpstr>
      <vt:lpstr>Преобразуване на типове данни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условие</vt:lpstr>
      <vt:lpstr>Най-голямо число - решение</vt:lpstr>
      <vt:lpstr>Най-малко число - условие</vt:lpstr>
      <vt:lpstr>Най-малко число - решение</vt:lpstr>
      <vt:lpstr>Повторения на блокове код</vt:lpstr>
      <vt:lpstr>Задачи с цикли</vt:lpstr>
      <vt:lpstr>Лява и дясна сума - условие</vt:lpstr>
      <vt:lpstr>Лява и дясна сума – условие (2)</vt:lpstr>
      <vt:lpstr>Лява и дясна сума – решение</vt:lpstr>
      <vt:lpstr>Четна / нечетна сума - условие</vt:lpstr>
      <vt:lpstr>Четна / нечетна сума – условие (2)</vt:lpstr>
      <vt:lpstr>Четна / нечетна сума – решение</vt:lpstr>
      <vt:lpstr>Сумиране на гласните букви - условие</vt:lpstr>
      <vt:lpstr>Сумиране на гласни букви – решение </vt:lpstr>
      <vt:lpstr>Задачи с цикли</vt:lpstr>
      <vt:lpstr>Какво научихме днес?</vt:lpstr>
      <vt:lpstr>Какво научихме днес?</vt:lpstr>
      <vt:lpstr>Какво научихме днес? (2)</vt:lpstr>
      <vt:lpstr>Чертане с цикли</vt:lpstr>
      <vt:lpstr>SoftUni Diamond Partners</vt:lpstr>
      <vt:lpstr>SoftUni Diamond Partners</vt:lpstr>
      <vt:lpstr>Лиценз</vt:lpstr>
      <vt:lpstr>Trainings @ Software University (SoftUni)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2018-06-08T15:40:21Z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