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274" r:id="rId3"/>
    <p:sldId id="459" r:id="rId4"/>
    <p:sldId id="276" r:id="rId5"/>
    <p:sldId id="463" r:id="rId6"/>
    <p:sldId id="433" r:id="rId7"/>
    <p:sldId id="429" r:id="rId8"/>
    <p:sldId id="434" r:id="rId9"/>
    <p:sldId id="460" r:id="rId10"/>
    <p:sldId id="430" r:id="rId11"/>
    <p:sldId id="461" r:id="rId12"/>
    <p:sldId id="436" r:id="rId13"/>
    <p:sldId id="462" r:id="rId14"/>
    <p:sldId id="438" r:id="rId15"/>
    <p:sldId id="439" r:id="rId16"/>
    <p:sldId id="437" r:id="rId17"/>
    <p:sldId id="420" r:id="rId18"/>
    <p:sldId id="418" r:id="rId19"/>
    <p:sldId id="465" r:id="rId20"/>
    <p:sldId id="464" r:id="rId21"/>
    <p:sldId id="428" r:id="rId22"/>
    <p:sldId id="442" r:id="rId23"/>
    <p:sldId id="443" r:id="rId24"/>
    <p:sldId id="444" r:id="rId25"/>
    <p:sldId id="451" r:id="rId26"/>
    <p:sldId id="445" r:id="rId27"/>
    <p:sldId id="446" r:id="rId28"/>
    <p:sldId id="440" r:id="rId29"/>
    <p:sldId id="441" r:id="rId30"/>
    <p:sldId id="448" r:id="rId31"/>
    <p:sldId id="449" r:id="rId32"/>
    <p:sldId id="447" r:id="rId33"/>
    <p:sldId id="452" r:id="rId34"/>
    <p:sldId id="453" r:id="rId35"/>
    <p:sldId id="454" r:id="rId36"/>
    <p:sldId id="455" r:id="rId37"/>
    <p:sldId id="457" r:id="rId38"/>
    <p:sldId id="456" r:id="rId39"/>
    <p:sldId id="458" r:id="rId40"/>
    <p:sldId id="427" r:id="rId41"/>
    <p:sldId id="466" r:id="rId42"/>
    <p:sldId id="467" r:id="rId43"/>
    <p:sldId id="468" r:id="rId44"/>
    <p:sldId id="469" r:id="rId45"/>
    <p:sldId id="413" r:id="rId46"/>
    <p:sldId id="414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ъдържание" id="{3945E96E-F480-4331-9394-86E31A8B1813}">
          <p14:sldIdLst>
            <p14:sldId id="274"/>
            <p14:sldId id="459"/>
            <p14:sldId id="276"/>
          </p14:sldIdLst>
        </p14:section>
        <p14:section name="Вложени цикли" id="{23A26ADD-0B40-4AA1-8A51-8FE6BA9801CD}">
          <p14:sldIdLst>
            <p14:sldId id="463"/>
            <p14:sldId id="433"/>
            <p14:sldId id="429"/>
            <p14:sldId id="434"/>
            <p14:sldId id="460"/>
            <p14:sldId id="430"/>
            <p14:sldId id="461"/>
            <p14:sldId id="436"/>
            <p14:sldId id="462"/>
            <p14:sldId id="438"/>
            <p14:sldId id="439"/>
            <p14:sldId id="437"/>
          </p14:sldIdLst>
        </p14:section>
        <p14:section name="Създаване на текст" id="{B7FC1CB0-95F3-4234-BB04-77DEB5C79609}">
          <p14:sldIdLst>
            <p14:sldId id="420"/>
            <p14:sldId id="418"/>
            <p14:sldId id="465"/>
            <p14:sldId id="464"/>
            <p14:sldId id="428"/>
          </p14:sldIdLst>
        </p14:section>
        <p14:section name="Чертане на по-сложни фигури" id="{421E7229-0DC1-47F4-87FE-B3C522E5EF8B}">
          <p14:sldIdLst>
            <p14:sldId id="442"/>
            <p14:sldId id="443"/>
            <p14:sldId id="444"/>
            <p14:sldId id="451"/>
            <p14:sldId id="445"/>
            <p14:sldId id="446"/>
            <p14:sldId id="440"/>
            <p14:sldId id="441"/>
            <p14:sldId id="448"/>
          </p14:sldIdLst>
        </p14:section>
        <p14:section name="Уеб приложение" id="{B5FC16BF-B2A2-4FB7-B135-23B0DBB1BB0B}">
          <p14:sldIdLst>
            <p14:sldId id="449"/>
            <p14:sldId id="447"/>
            <p14:sldId id="452"/>
            <p14:sldId id="453"/>
            <p14:sldId id="454"/>
            <p14:sldId id="455"/>
            <p14:sldId id="457"/>
            <p14:sldId id="456"/>
            <p14:sldId id="458"/>
          </p14:sldIdLst>
        </p14:section>
        <p14:section name="Заключение" id="{FFEAA6F4-FA03-4E92-BD11-E02C4B240B41}">
          <p14:sldIdLst>
            <p14:sldId id="427"/>
            <p14:sldId id="466"/>
            <p14:sldId id="467"/>
            <p14:sldId id="468"/>
            <p14:sldId id="469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3BE60"/>
    <a:srgbClr val="0097CC"/>
    <a:srgbClr val="FFF0D9"/>
    <a:srgbClr val="FFA72A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9" autoAdjust="0"/>
    <p:restoredTop sz="94533" autoAdjust="0"/>
  </p:normalViewPr>
  <p:slideViewPr>
    <p:cSldViewPr>
      <p:cViewPr varScale="1">
        <p:scale>
          <a:sx n="74" d="100"/>
          <a:sy n="74" d="100"/>
        </p:scale>
        <p:origin x="-468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8672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9227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57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0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709" y="317938"/>
            <a:ext cx="2175525" cy="5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228600"/>
            <a:ext cx="2175525" cy="5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=""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56804" y="1315015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>
            <a:off x="495977" y="397566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8000" b="1" dirty="0" smtClean="0">
                <a:solidFill>
                  <a:srgbClr val="F3BE60"/>
                </a:solidFill>
              </a:rPr>
              <a:t>Въпроси</a:t>
            </a:r>
            <a:r>
              <a:rPr lang="en-US" sz="8000" b="1" dirty="0" smtClean="0">
                <a:solidFill>
                  <a:srgbClr val="F3BE60"/>
                </a:solidFill>
              </a:rPr>
              <a:t>?</a:t>
            </a:r>
            <a:endParaRPr lang="en-US" sz="80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4" y="149108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9497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95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53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50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8.png"/><Relationship Id="rId9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s://softuni.bg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Relationship Id="rId1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837992" y="3384408"/>
            <a:ext cx="258583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215" y="3733800"/>
            <a:ext cx="2429743" cy="26310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2362200"/>
            <a:ext cx="2175525" cy="5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 – решение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3715" y="1371600"/>
            <a:ext cx="11301394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n-2;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- - - 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4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 – условие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37549" y="1994469"/>
            <a:ext cx="1450975" cy="3893374"/>
            <a:chOff x="912811" y="1997172"/>
            <a:chExt cx="1450975" cy="38933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24944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#5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67336" y="1989611"/>
            <a:ext cx="1450975" cy="2946324"/>
            <a:chOff x="912811" y="1997172"/>
            <a:chExt cx="1450975" cy="294632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15474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93948" y="1989611"/>
            <a:ext cx="1450975" cy="1896589"/>
            <a:chOff x="912811" y="1997172"/>
            <a:chExt cx="1450975" cy="1896589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4976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 – решение 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914400"/>
            <a:ext cx="10820400" cy="54137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col = 1; col &lt;= n-row;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col = 1; col &lt;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4212" y="63281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 въвежда число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(1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≤ 100)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/>
              <a:t>с размер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</a:t>
            </a:r>
            <a:r>
              <a:rPr lang="en-US" dirty="0"/>
              <a:t> – </a:t>
            </a:r>
            <a:r>
              <a:rPr lang="bg-BG" dirty="0"/>
              <a:t>условие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| 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1494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Тестване на решението:</a:t>
            </a:r>
            <a:r>
              <a:rPr lang="en-US" sz="2800" dirty="0"/>
              <a:t> </a:t>
            </a:r>
            <a:r>
              <a:rPr lang="en-US" sz="2600" dirty="0" smtClean="0">
                <a:hlinkClick r:id="rId3"/>
              </a:rPr>
              <a:t>https</a:t>
            </a:r>
            <a:r>
              <a:rPr lang="en-US" sz="2600" dirty="0">
                <a:hlinkClick r:id="rId3"/>
              </a:rPr>
              <a:t>://judge.softuni.bg/Contests/Practice/Index/155#6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1677" y="972441"/>
            <a:ext cx="10667998" cy="51183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&lt;= n; i++)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string('*',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 ', n -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531622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612" y="6201066"/>
            <a:ext cx="11494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Тестване на решението:</a:t>
            </a:r>
            <a:r>
              <a:rPr lang="en-US" sz="2800" dirty="0"/>
              <a:t> </a:t>
            </a:r>
            <a:r>
              <a:rPr lang="en-US" sz="2600" dirty="0" smtClean="0">
                <a:hlinkClick r:id="rId2"/>
              </a:rPr>
              <a:t>https</a:t>
            </a:r>
            <a:r>
              <a:rPr lang="en-US" sz="2600" dirty="0">
                <a:hlinkClick r:id="rId2"/>
              </a:rPr>
              <a:t>://judge.softuni.bg/Contests/Practice/Index/155#6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113212" y="436818"/>
            <a:ext cx="4255178" cy="3928301"/>
            <a:chOff x="7340506" y="2280249"/>
            <a:chExt cx="4255178" cy="39283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06125" y="2280249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Създаване на текст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95666" y="5457826"/>
            <a:ext cx="10363200" cy="719034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latin typeface="Consolas" panose="020B0609020204030204" pitchFamily="49" charset="0"/>
              </a:rPr>
              <a:t>new</a:t>
            </a:r>
            <a:r>
              <a:rPr lang="en-US" b="1" dirty="0"/>
              <a:t> </a:t>
            </a:r>
            <a:r>
              <a:rPr lang="en-US" b="1" dirty="0">
                <a:latin typeface="Consolas" panose="020B0609020204030204" pitchFamily="49" charset="0"/>
              </a:rPr>
              <a:t>string()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992" y="1171977"/>
            <a:ext cx="6061711" cy="3276600"/>
          </a:xfrm>
          <a:prstGeom prst="rect">
            <a:avLst/>
          </a:prstGeom>
          <a:effectLst>
            <a:glow rad="101600">
              <a:schemeClr val="bg1">
                <a:alpha val="40000"/>
              </a:schemeClr>
            </a:glow>
            <a:outerShdw blurRad="101600" dist="50800" dir="5400000" algn="ctr" rotWithShape="0">
              <a:srgbClr val="000000">
                <a:alpha val="43137"/>
              </a:srgbClr>
            </a:outerShdw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Понякога в програмирането ни се налага да създадем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sz="3200" dirty="0"/>
              <a:t> съдържащ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определен брой еднакви символи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Рисуване на фигури на кознолата</a:t>
            </a:r>
          </a:p>
          <a:p>
            <a:pPr marL="530341" indent="-457200">
              <a:lnSpc>
                <a:spcPct val="110000"/>
              </a:lnSpc>
            </a:pPr>
            <a:r>
              <a:rPr lang="bg-BG" sz="3200" dirty="0"/>
              <a:t>За целта използваме </a:t>
            </a:r>
            <a:r>
              <a:rPr lang="en-US" sz="3200" dirty="0"/>
              <a:t>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 string(char, count);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bg-BG" dirty="0"/>
              <a:t> команда за нов текст(низ)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символът, от който ще се състои текстът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дължината на текста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Командата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string(char, count)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връща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(низ)</a:t>
            </a:r>
          </a:p>
          <a:p>
            <a:pPr>
              <a:lnSpc>
                <a:spcPct val="110000"/>
              </a:lnSpc>
            </a:pPr>
            <a:endParaRPr lang="bg-BG" dirty="0"/>
          </a:p>
          <a:p>
            <a:pPr>
              <a:lnSpc>
                <a:spcPct val="110000"/>
              </a:lnSpc>
            </a:pPr>
            <a:endParaRPr lang="bg-BG" dirty="0"/>
          </a:p>
          <a:p>
            <a:pPr>
              <a:lnSpc>
                <a:spcPct val="110000"/>
              </a:lnSpc>
            </a:pPr>
            <a:r>
              <a:rPr lang="bg-BG" dirty="0"/>
              <a:t>Можем да използваме стойности прочетени от кознолата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текст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9724" y="2209800"/>
            <a:ext cx="11506200" cy="7201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400" noProof="1"/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string('*', 10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"**********"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7504" y="4191000"/>
            <a:ext cx="11511907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char.Parse(Console.ReadLine());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'@'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timesToRepeat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 8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timesToRepeat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"@@@@@@@@"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1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10 пъти печата низ, който се състои от 10 на брой звездички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10 </a:t>
            </a:r>
            <a:r>
              <a:rPr lang="en-US" dirty="0"/>
              <a:t>x</a:t>
            </a:r>
            <a:r>
              <a:rPr lang="bg-BG" dirty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84581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10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612" y="1905000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1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#pb-may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Имате въпрос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</a:t>
            </a:r>
            <a:r>
              <a:rPr lang="en-US" dirty="0"/>
              <a:t>N</a:t>
            </a:r>
            <a:r>
              <a:rPr lang="bg-BG" dirty="0"/>
              <a:t> </a:t>
            </a:r>
            <a:r>
              <a:rPr lang="en-US" dirty="0"/>
              <a:t>x</a:t>
            </a:r>
            <a:r>
              <a:rPr lang="bg-BG" dirty="0"/>
              <a:t> </a:t>
            </a:r>
            <a:r>
              <a:rPr lang="en-US" dirty="0"/>
              <a:t>N</a:t>
            </a:r>
            <a:r>
              <a:rPr lang="bg-BG" dirty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229555"/>
            <a:ext cx="10667998" cy="28992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n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170831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(3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/>
              <a:t>с размер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/>
              <a:t>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 – условие 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1494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Тестване на решението:</a:t>
            </a:r>
            <a:r>
              <a:rPr lang="en-US" sz="2800" dirty="0"/>
              <a:t> </a:t>
            </a:r>
            <a:r>
              <a:rPr lang="en-US" sz="2600" dirty="0" smtClean="0">
                <a:hlinkClick r:id="rId3"/>
              </a:rPr>
              <a:t>https</a:t>
            </a:r>
            <a:r>
              <a:rPr lang="en-US" sz="2600" dirty="0">
                <a:hlinkClick r:id="rId3"/>
              </a:rPr>
              <a:t>://judge.softuni.bg/Contests/Practice/Index/155#7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990600"/>
            <a:ext cx="10667998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part: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b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3898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n));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 ', n));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  <a:endParaRPr lang="nn-NO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</a:t>
            </a:r>
            <a:r>
              <a:rPr lang="bg-BG" sz="3200" dirty="0"/>
              <a:t>2</a:t>
            </a:r>
            <a:r>
              <a:rPr lang="en-US" sz="3200" dirty="0"/>
              <a:t>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 – условие 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610" y="6031045"/>
            <a:ext cx="11494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Тестване на решението:</a:t>
            </a:r>
            <a:r>
              <a:rPr lang="en-US" sz="2800" dirty="0"/>
              <a:t> </a:t>
            </a:r>
            <a:r>
              <a:rPr lang="en-US" sz="2600" dirty="0" smtClean="0">
                <a:hlinkClick r:id="rId3"/>
              </a:rPr>
              <a:t>https</a:t>
            </a:r>
            <a:r>
              <a:rPr lang="en-US" sz="2600" dirty="0">
                <a:hlinkClick r:id="rId3"/>
              </a:rPr>
              <a:t>://judge.softuni.bg/Contests/Practice/Index/155#8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945295"/>
            <a:ext cx="10943998" cy="55734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6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padding = (n - stars) / 2);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string('*', stars));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body: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(1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 - условие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3" y="5967140"/>
            <a:ext cx="11494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Тестване на решението:</a:t>
            </a:r>
            <a:r>
              <a:rPr lang="en-US" sz="2800" dirty="0"/>
              <a:t> </a:t>
            </a:r>
            <a:r>
              <a:rPr lang="en-US" sz="2600" dirty="0" smtClean="0">
                <a:hlinkClick r:id="rId3"/>
              </a:rPr>
              <a:t>https</a:t>
            </a:r>
            <a:r>
              <a:rPr lang="en-US" sz="2600" dirty="0">
                <a:hlinkClick r:id="rId3"/>
              </a:rPr>
              <a:t>://judge.softuni.bg/Contests/Practice/Index/155#9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847349"/>
            <a:ext cx="10667998" cy="57273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leftRight = (n - 1) / 2;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bg-BG" sz="22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2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leftRight));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Console.Write("*");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mid = n - 2 * leftRight - 2;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(mid &gt;= 0)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Console.Write(new string('-', mid));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leftRight));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leftRight--;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2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Draw the bottom part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913812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13812" y="16002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Решаване на задачи в </a:t>
            </a:r>
            <a:r>
              <a:rPr lang="bg-BG" dirty="0"/>
              <a:t>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60812" y="665154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Вложени цикли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Създаване на </a:t>
            </a:r>
            <a:r>
              <a:rPr lang="bg-BG" dirty="0">
                <a:solidFill>
                  <a:srgbClr val="F3CD60"/>
                </a:solidFill>
              </a:rPr>
              <a:t>текст</a:t>
            </a:r>
            <a:r>
              <a:rPr lang="bg-BG" dirty="0"/>
              <a:t> съдържащ определен </a:t>
            </a:r>
            <a:r>
              <a:rPr lang="bg-BG" dirty="0">
                <a:solidFill>
                  <a:srgbClr val="F3CD60"/>
                </a:solidFill>
              </a:rPr>
              <a:t>брой</a:t>
            </a:r>
            <a:r>
              <a:rPr lang="bg-BG" dirty="0"/>
              <a:t> еднакви </a:t>
            </a:r>
            <a:r>
              <a:rPr lang="bg-BG" dirty="0">
                <a:solidFill>
                  <a:srgbClr val="F3CD60"/>
                </a:solidFill>
              </a:rPr>
              <a:t>символи</a:t>
            </a:r>
            <a:endParaRPr lang="en-US" dirty="0">
              <a:solidFill>
                <a:srgbClr val="F3CD60"/>
              </a:solidFill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фигури</a:t>
            </a:r>
          </a:p>
          <a:p>
            <a:pPr marL="819096" lvl="1" indent="-514350">
              <a:lnSpc>
                <a:spcPct val="110000"/>
              </a:lnSpc>
            </a:pPr>
            <a:r>
              <a:rPr lang="bg-BG" sz="3400" dirty="0"/>
              <a:t>С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sz="3400" dirty="0">
                <a:solidFill>
                  <a:srgbClr val="F3CD60"/>
                </a:solidFill>
              </a:rPr>
              <a:t>вложени</a:t>
            </a:r>
            <a:r>
              <a:rPr lang="bg-BG" sz="3400" dirty="0"/>
              <a:t> </a:t>
            </a:r>
            <a:r>
              <a:rPr lang="en-US" sz="3400" dirty="0"/>
              <a:t>for-</a:t>
            </a:r>
            <a:r>
              <a:rPr lang="bg-BG" sz="3400" dirty="0"/>
              <a:t>цикли</a:t>
            </a:r>
          </a:p>
          <a:p>
            <a:pPr marL="819096" lvl="1" indent="-514350">
              <a:lnSpc>
                <a:spcPct val="110000"/>
              </a:lnSpc>
            </a:pPr>
            <a:r>
              <a:rPr lang="bg-BG" sz="3400" dirty="0"/>
              <a:t>С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400" dirty="0">
                <a:solidFill>
                  <a:srgbClr val="F3CD60"/>
                </a:solidFill>
              </a:rPr>
              <a:t>new string()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 dirty="0"/>
              <a:t>Чертане на обекти в уеб среда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3282"/>
            <a:ext cx="10363200" cy="719034"/>
          </a:xfrm>
        </p:spPr>
        <p:txBody>
          <a:bodyPr/>
          <a:lstStyle/>
          <a:p>
            <a:r>
              <a:rPr lang="en-US" dirty="0"/>
              <a:t>ASP.NET MVC </a:t>
            </a:r>
            <a:r>
              <a:rPr lang="bg-BG" dirty="0"/>
              <a:t>приложение за чертане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785122"/>
            <a:ext cx="7162800" cy="37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разработи </a:t>
            </a:r>
            <a:r>
              <a:rPr lang="en-US" dirty="0"/>
              <a:t>ASP.NET MVC </a:t>
            </a:r>
            <a:r>
              <a:rPr lang="bg-BG" dirty="0"/>
              <a:t>уеб приложение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визуализация на рейтинг</a:t>
            </a:r>
            <a:r>
              <a:rPr lang="bg-BG" dirty="0"/>
              <a:t> (число от 0 до 100)</a:t>
            </a:r>
          </a:p>
          <a:p>
            <a:pPr lvl="1"/>
            <a:r>
              <a:rPr lang="bg-BG" dirty="0"/>
              <a:t>Чертаят се от 1 до </a:t>
            </a:r>
            <a:r>
              <a:rPr lang="en-US" dirty="0"/>
              <a:t>10</a:t>
            </a:r>
            <a:r>
              <a:rPr lang="bg-BG" dirty="0"/>
              <a:t> звездички (с половинки)</a:t>
            </a:r>
            <a:endParaRPr lang="en-US" dirty="0"/>
          </a:p>
          <a:p>
            <a:pPr lvl="1"/>
            <a:r>
              <a:rPr lang="bg-BG" dirty="0"/>
              <a:t>Звездичките да се генерират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Визуализация на рейтинг в уеб</a:t>
            </a:r>
            <a:r>
              <a:rPr lang="en-US" dirty="0"/>
              <a:t> </a:t>
            </a:r>
            <a:r>
              <a:rPr lang="bg-BG" dirty="0"/>
              <a:t>среда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36" y="4000384"/>
            <a:ext cx="7347176" cy="2248016"/>
          </a:xfrm>
          <a:prstGeom prst="roundRect">
            <a:avLst>
              <a:gd name="adj" fmla="val 2683"/>
            </a:avLst>
          </a:prstGeom>
        </p:spPr>
      </p:pic>
    </p:spTree>
    <p:extLst>
      <p:ext uri="{BB962C8B-B14F-4D97-AF65-F5344CB8AC3E}">
        <p14:creationId xmlns:p14="http://schemas.microsoft.com/office/powerpoint/2010/main" val="31819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уеб приложение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44" y="1261154"/>
            <a:ext cx="9110138" cy="51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Избор на тип уеб приложение: </a:t>
            </a:r>
            <a:r>
              <a:rPr lang="en-US" dirty="0"/>
              <a:t>MVC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1169366"/>
            <a:ext cx="6705600" cy="522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2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изглед (</a:t>
            </a:r>
            <a:r>
              <a:rPr lang="en-US" dirty="0"/>
              <a:t>view)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4" y="1161276"/>
            <a:ext cx="8534398" cy="52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действие (</a:t>
            </a:r>
            <a:r>
              <a:rPr lang="en-US" dirty="0"/>
              <a:t>action)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104532"/>
            <a:ext cx="8686800" cy="535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465599" cy="5570355"/>
          </a:xfrm>
        </p:spPr>
        <p:txBody>
          <a:bodyPr>
            <a:normAutofit/>
          </a:bodyPr>
          <a:lstStyle/>
          <a:p>
            <a:r>
              <a:rPr lang="bg-BG" sz="3000" dirty="0"/>
              <a:t>Направете </a:t>
            </a:r>
            <a:r>
              <a:rPr lang="en-US" sz="3000" dirty="0"/>
              <a:t>folder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images</a:t>
            </a:r>
            <a:r>
              <a:rPr lang="en-US" sz="3000" dirty="0"/>
              <a:t>"</a:t>
            </a:r>
            <a:r>
              <a:rPr lang="bg-BG" sz="3000" dirty="0"/>
              <a:t> в проекта</a:t>
            </a:r>
            <a:endParaRPr lang="en-US" sz="3000" dirty="0"/>
          </a:p>
          <a:p>
            <a:r>
              <a:rPr lang="en-US" sz="3000" dirty="0"/>
              <a:t>K</a:t>
            </a:r>
            <a:r>
              <a:rPr lang="bg-BG" sz="3000" dirty="0"/>
              <a:t>опирайте картинките със звездичките в него с </a:t>
            </a:r>
            <a:r>
              <a:rPr lang="en-US" sz="3000" dirty="0"/>
              <a:t>copy / paste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картинките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08" y="1447800"/>
            <a:ext cx="767822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Стартирайте приложението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  <a:r>
              <a:rPr lang="bg-BG" dirty="0"/>
              <a:t> и го тествайте: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Стартиране и тестване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1" y="2057400"/>
            <a:ext cx="7924802" cy="419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0866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 dirty="0"/>
              <a:t>Чертане на рейтинги в уеб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4" y="1025830"/>
            <a:ext cx="6553198" cy="34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създаваме текст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 string(char, count)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427" y="4167869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212" y="4495800"/>
            <a:ext cx="1926608" cy="1427116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0961" y="1767185"/>
            <a:ext cx="11511907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char.Parse(Console.ReadLine());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'@'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timesToRepeat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 8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timesToRepeat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"@@@@@@@@"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76800"/>
            <a:ext cx="10363200" cy="820600"/>
          </a:xfrm>
        </p:spPr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8A71E545-2B52-4080-A715-95F21F294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1582052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8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чертаем фигури с</a:t>
            </a:r>
            <a:r>
              <a:rPr lang="en-US" sz="3200" dirty="0"/>
              <a:t> </a:t>
            </a:r>
            <a:r>
              <a:rPr lang="bg-BG" sz="3200" dirty="0"/>
              <a:t>вложени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(2)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6885636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05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u="sng" dirty="0">
                <a:solidFill>
                  <a:schemeClr val="tx2">
                    <a:lumMod val="90000"/>
                  </a:schemeClr>
                </a:solidFill>
              </a:rPr>
              <a:t>https://softuni.bg/courses/programming-basics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6" y="4383734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9" y="1893199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2042468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05" y="3530222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08" y="3465923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0" y="2681690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41" y="1070149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0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=""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=""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=""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=""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=""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=""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23963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=""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=""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=""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=""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=""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39042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8816" y="368827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257800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11" tooltip="Software University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874" y="1566110"/>
            <a:ext cx="1273838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544" y="359820"/>
            <a:ext cx="2175525" cy="5555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32" y="2819400"/>
            <a:ext cx="2646012" cy="35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Цикъл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съдържащ </a:t>
            </a:r>
            <a:r>
              <a:rPr lang="bg-BG" dirty="0">
                <a:solidFill>
                  <a:srgbClr val="F3CD60"/>
                </a:solidFill>
              </a:rPr>
              <a:t>в себе си </a:t>
            </a:r>
            <a:r>
              <a:rPr lang="bg-BG" dirty="0"/>
              <a:t>друг цикъл</a:t>
            </a:r>
          </a:p>
          <a:p>
            <a:pPr lvl="1"/>
            <a:r>
              <a:rPr lang="bg-BG" dirty="0"/>
              <a:t>Двата цикъла итерират различни променливи</a:t>
            </a:r>
          </a:p>
          <a:p>
            <a:r>
              <a:rPr lang="bg-BG" dirty="0"/>
              <a:t>Пример: външен цикъл </a:t>
            </a:r>
            <a:r>
              <a:rPr lang="en-US" dirty="0"/>
              <a:t>(</a:t>
            </a:r>
            <a:r>
              <a:rPr lang="bg-BG" dirty="0"/>
              <a:t>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/>
              <a:t>)</a:t>
            </a:r>
            <a:r>
              <a:rPr lang="bg-BG" dirty="0"/>
              <a:t> и вътрешен цикъл</a:t>
            </a:r>
            <a:r>
              <a:rPr lang="en-US" dirty="0"/>
              <a:t> </a:t>
            </a:r>
            <a:r>
              <a:rPr lang="bg-BG" dirty="0"/>
              <a:t>(по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7212" y="4696894"/>
            <a:ext cx="3886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2625" y="3213076"/>
            <a:ext cx="8078787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24436" y="3085880"/>
            <a:ext cx="4113213" cy="1041829"/>
          </a:xfrm>
          <a:prstGeom prst="wedgeRoundRectCallout">
            <a:avLst>
              <a:gd name="adj1" fmla="val -60428"/>
              <a:gd name="adj2" fmla="val -156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631352" y="4795747"/>
            <a:ext cx="3363882" cy="1631019"/>
          </a:xfrm>
          <a:prstGeom prst="wedgeRoundRectCallout">
            <a:avLst>
              <a:gd name="adj1" fmla="val -54349"/>
              <a:gd name="adj2" fmla="val -413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3A98395-F45C-4B28-9263-4B3F0FFD2E4B}"/>
              </a:ext>
            </a:extLst>
          </p:cNvPr>
          <p:cNvSpPr/>
          <p:nvPr/>
        </p:nvSpPr>
        <p:spPr>
          <a:xfrm>
            <a:off x="1168430" y="4176327"/>
            <a:ext cx="7239000" cy="1434929"/>
          </a:xfrm>
          <a:prstGeom prst="rect">
            <a:avLst/>
          </a:prstGeom>
          <a:noFill/>
          <a:ln w="381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8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rgbClr val="F3CD60"/>
                </a:solidFill>
              </a:rPr>
              <a:t>квадрат о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2971800"/>
            <a:ext cx="2514600" cy="23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</a:t>
            </a:r>
            <a:r>
              <a:rPr lang="en-US" dirty="0"/>
              <a:t> – </a:t>
            </a:r>
            <a:r>
              <a:rPr lang="bg-BG" dirty="0"/>
              <a:t>условие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99683" y="2057400"/>
            <a:ext cx="2133598" cy="3857388"/>
            <a:chOff x="760414" y="2057400"/>
            <a:chExt cx="2133598" cy="385738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 $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5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Down Arrow 2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#3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56949" y="2057400"/>
            <a:ext cx="2133598" cy="3383412"/>
            <a:chOff x="760414" y="2057400"/>
            <a:chExt cx="2133598" cy="338341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26092" y="2059757"/>
            <a:ext cx="2133598" cy="2435460"/>
            <a:chOff x="760414" y="2057400"/>
            <a:chExt cx="2133598" cy="243546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11660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2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 – решение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6212" y="1066800"/>
            <a:ext cx="10820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на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</a:t>
            </a:r>
            <a:r>
              <a:rPr lang="en-US" dirty="0"/>
              <a:t> – </a:t>
            </a:r>
            <a:r>
              <a:rPr lang="bg-BG" dirty="0"/>
              <a:t>условие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41420" y="1909317"/>
            <a:ext cx="2133598" cy="3999370"/>
            <a:chOff x="684212" y="1953904"/>
            <a:chExt cx="2133598" cy="399937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5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#4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26025" y="1909317"/>
            <a:ext cx="2133598" cy="3525394"/>
            <a:chOff x="684212" y="1953904"/>
            <a:chExt cx="2133598" cy="352539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+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|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|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510629" y="1906927"/>
            <a:ext cx="2133598" cy="3051418"/>
            <a:chOff x="684212" y="1953904"/>
            <a:chExt cx="2133598" cy="3051418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+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|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2228</Words>
  <Application>Microsoft Office PowerPoint</Application>
  <PresentationFormat>По избор</PresentationFormat>
  <Paragraphs>494</Paragraphs>
  <Slides>45</Slides>
  <Notes>13</Notes>
  <HiddenSlides>9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46" baseType="lpstr">
      <vt:lpstr>SoftUni 16x9</vt:lpstr>
      <vt:lpstr>Чертане с цикли</vt:lpstr>
      <vt:lpstr>Имате въпрос?</vt:lpstr>
      <vt:lpstr>Съдържание</vt:lpstr>
      <vt:lpstr>Вложени цикли</vt:lpstr>
      <vt:lpstr>Вложени цикли</vt:lpstr>
      <vt:lpstr>Квадрат от звездички</vt:lpstr>
      <vt:lpstr>Триъгълник от долари – условие </vt:lpstr>
      <vt:lpstr>Триъгълник от долари – решение </vt:lpstr>
      <vt:lpstr>Квадратна рамка – условие </vt:lpstr>
      <vt:lpstr>Квадратна рамка – решение </vt:lpstr>
      <vt:lpstr>Ромбче от звездички – условие </vt:lpstr>
      <vt:lpstr>Ромбче от звездички – решение </vt:lpstr>
      <vt:lpstr>Коледна елха – условие </vt:lpstr>
      <vt:lpstr>Коледна елха – решение</vt:lpstr>
      <vt:lpstr>Чертане на прости фигури</vt:lpstr>
      <vt:lpstr>Създаване на текст</vt:lpstr>
      <vt:lpstr>Създаване на текст</vt:lpstr>
      <vt:lpstr>Създаване на текст (2)</vt:lpstr>
      <vt:lpstr>Правоъгълник от 10 x 10 звездички</vt:lpstr>
      <vt:lpstr>Правоъгълник от N x N звездички</vt:lpstr>
      <vt:lpstr>Чертане на по-сложни фигури</vt:lpstr>
      <vt:lpstr>Слънчеви очила – условие </vt:lpstr>
      <vt:lpstr>Слънчеви очила – решение</vt:lpstr>
      <vt:lpstr>Слънчеви очила – решение (2)</vt:lpstr>
      <vt:lpstr>Къщичка – условие </vt:lpstr>
      <vt:lpstr>Къщичка – решение</vt:lpstr>
      <vt:lpstr>Диамант - условие</vt:lpstr>
      <vt:lpstr>Диамант – решение</vt:lpstr>
      <vt:lpstr>Чертане на по-сложни фигури</vt:lpstr>
      <vt:lpstr>Чертане на обекти в уеб среда</vt:lpstr>
      <vt:lpstr>Визуализация на рейтинг в уеб среда</vt:lpstr>
      <vt:lpstr>Създаване на уеб приложение</vt:lpstr>
      <vt:lpstr>Избор на тип уеб приложение: MVC</vt:lpstr>
      <vt:lpstr>Създаване на изглед (view)</vt:lpstr>
      <vt:lpstr>Създаване на действие (action)</vt:lpstr>
      <vt:lpstr>Добавяне на картинките</vt:lpstr>
      <vt:lpstr>Стартиране и тестване</vt:lpstr>
      <vt:lpstr>Чертане на рейтинги в уеб</vt:lpstr>
      <vt:lpstr>Какво научихме днес?</vt:lpstr>
      <vt:lpstr>Какво научихме днес? (2)</vt:lpstr>
      <vt:lpstr>Презентация на PowerPoint</vt:lpstr>
      <vt:lpstr>SoftUni Diamond Partners</vt:lpstr>
      <vt:lpstr>SoftUni Diamond Partners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2018-06-15T14:42:24Z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