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74" r:id="rId4"/>
    <p:sldId id="276" r:id="rId5"/>
    <p:sldId id="420" r:id="rId6"/>
    <p:sldId id="475" r:id="rId7"/>
    <p:sldId id="428" r:id="rId8"/>
    <p:sldId id="476" r:id="rId9"/>
    <p:sldId id="429" r:id="rId10"/>
    <p:sldId id="477" r:id="rId11"/>
    <p:sldId id="432" r:id="rId12"/>
    <p:sldId id="478" r:id="rId13"/>
    <p:sldId id="433" r:id="rId14"/>
    <p:sldId id="434" r:id="rId15"/>
    <p:sldId id="479" r:id="rId16"/>
    <p:sldId id="480" r:id="rId17"/>
    <p:sldId id="430" r:id="rId18"/>
    <p:sldId id="481" r:id="rId19"/>
    <p:sldId id="431" r:id="rId20"/>
    <p:sldId id="470" r:id="rId21"/>
    <p:sldId id="494" r:id="rId22"/>
    <p:sldId id="482" r:id="rId23"/>
    <p:sldId id="483" r:id="rId24"/>
    <p:sldId id="448" r:id="rId25"/>
    <p:sldId id="436" r:id="rId26"/>
    <p:sldId id="484" r:id="rId27"/>
    <p:sldId id="485" r:id="rId28"/>
    <p:sldId id="437" r:id="rId29"/>
    <p:sldId id="486" r:id="rId30"/>
    <p:sldId id="442" r:id="rId31"/>
    <p:sldId id="438" r:id="rId32"/>
    <p:sldId id="446" r:id="rId33"/>
    <p:sldId id="487" r:id="rId34"/>
    <p:sldId id="488" r:id="rId35"/>
    <p:sldId id="489" r:id="rId36"/>
    <p:sldId id="449" r:id="rId37"/>
    <p:sldId id="490" r:id="rId38"/>
    <p:sldId id="450" r:id="rId39"/>
    <p:sldId id="445" r:id="rId40"/>
    <p:sldId id="491" r:id="rId41"/>
    <p:sldId id="435" r:id="rId42"/>
    <p:sldId id="439" r:id="rId43"/>
    <p:sldId id="440" r:id="rId44"/>
    <p:sldId id="452" r:id="rId45"/>
    <p:sldId id="453" r:id="rId46"/>
    <p:sldId id="472" r:id="rId47"/>
    <p:sldId id="427" r:id="rId48"/>
    <p:sldId id="492" r:id="rId49"/>
    <p:sldId id="495" r:id="rId50"/>
    <p:sldId id="496" r:id="rId51"/>
    <p:sldId id="497" r:id="rId52"/>
    <p:sldId id="413" r:id="rId53"/>
    <p:sldId id="414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490C9E1-402B-4614-ABB7-2EF07DB8EF59}">
          <p14:sldIdLst>
            <p14:sldId id="274"/>
            <p14:sldId id="474"/>
            <p14:sldId id="276"/>
          </p14:sldIdLst>
        </p14:section>
        <p14:section name="Цикъл със стъпка" id="{EDFE477D-047A-49E7-9F56-9ABFEFFC0ABE}">
          <p14:sldIdLst>
            <p14:sldId id="420"/>
            <p14:sldId id="475"/>
            <p14:sldId id="428"/>
            <p14:sldId id="476"/>
            <p14:sldId id="429"/>
            <p14:sldId id="477"/>
            <p14:sldId id="432"/>
            <p14:sldId id="478"/>
            <p14:sldId id="433"/>
          </p14:sldIdLst>
        </p14:section>
        <p14:section name="While цикъл" id="{FEC8F12A-AB2F-4DAF-B488-AA8A9A74E064}">
          <p14:sldIdLst>
            <p14:sldId id="434"/>
            <p14:sldId id="479"/>
            <p14:sldId id="480"/>
            <p14:sldId id="430"/>
            <p14:sldId id="481"/>
            <p14:sldId id="431"/>
            <p14:sldId id="470"/>
          </p14:sldIdLst>
        </p14:section>
        <p14:section name="НОД" id="{7315299D-7958-410E-A443-90FA23508195}">
          <p14:sldIdLst>
            <p14:sldId id="494"/>
            <p14:sldId id="482"/>
            <p14:sldId id="483"/>
            <p14:sldId id="448"/>
          </p14:sldIdLst>
        </p14:section>
        <p14:section name="Do-while" id="{85900211-2498-472E-BC1A-54FC3F84D30A}">
          <p14:sldIdLst>
            <p14:sldId id="436"/>
            <p14:sldId id="484"/>
            <p14:sldId id="485"/>
            <p14:sldId id="437"/>
            <p14:sldId id="486"/>
            <p14:sldId id="442"/>
          </p14:sldIdLst>
        </p14:section>
        <p14:section name="Безкрайни цикли и оператори break и continue" id="{9FBADBAD-EBC0-4DF8-8CCA-89CA37576B06}">
          <p14:sldIdLst>
            <p14:sldId id="438"/>
            <p14:sldId id="446"/>
            <p14:sldId id="487"/>
            <p14:sldId id="488"/>
            <p14:sldId id="489"/>
            <p14:sldId id="449"/>
            <p14:sldId id="490"/>
            <p14:sldId id="450"/>
          </p14:sldIdLst>
        </p14:section>
        <p14:section name="Задачи с цикли" id="{A8244501-C53B-499B-B8A5-F2C3E5FCA0C9}">
          <p14:sldIdLst>
            <p14:sldId id="445"/>
            <p14:sldId id="491"/>
            <p14:sldId id="435"/>
            <p14:sldId id="439"/>
            <p14:sldId id="440"/>
            <p14:sldId id="452"/>
            <p14:sldId id="453"/>
            <p14:sldId id="472"/>
          </p14:sldIdLst>
        </p14:section>
        <p14:section name="Какво научихме днес?" id="{FAE95A36-C919-48E1-BCCC-764E3FD4878F}">
          <p14:sldIdLst>
            <p14:sldId id="427"/>
            <p14:sldId id="492"/>
            <p14:sldId id="495"/>
            <p14:sldId id="496"/>
            <p14:sldId id="497"/>
            <p14:sldId id="413"/>
            <p14:sldId id="41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42D"/>
    <a:srgbClr val="F3CD2D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78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0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867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922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4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56804" y="1315015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>
            <a:off x="495977" y="397566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8000" b="1" dirty="0" smtClean="0">
                <a:solidFill>
                  <a:srgbClr val="F3BE60"/>
                </a:solidFill>
              </a:rPr>
              <a:t>Въпроси</a:t>
            </a:r>
            <a:r>
              <a:rPr lang="en-US" sz="8000" b="1" dirty="0" smtClean="0">
                <a:solidFill>
                  <a:srgbClr val="F3BE60"/>
                </a:solidFill>
              </a:rPr>
              <a:t>?</a:t>
            </a:r>
            <a:endParaRPr lang="en-US" sz="8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4" y="149108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051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156#1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/>
              <a:t>Цикли със стъпка, </a:t>
            </a:r>
            <a:r>
              <a:rPr lang="en-US" dirty="0"/>
              <a:t>While, Do…While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94122" y="3261476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275931"/>
            <a:ext cx="2237096" cy="571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57" y="3622954"/>
            <a:ext cx="2565291" cy="27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 –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595442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4191000"/>
            <a:ext cx="5486400" cy="683264"/>
            <a:chOff x="1141412" y="4191000"/>
            <a:chExt cx="8763000" cy="6832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16,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1412" y="5182548"/>
            <a:ext cx="2667000" cy="683264"/>
            <a:chOff x="1141412" y="4191000"/>
            <a:chExt cx="4267200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2133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8007" y="1189333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5812" y="2211361"/>
            <a:ext cx="13716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63141" y="2832348"/>
            <a:ext cx="3276600" cy="533400"/>
          </a:xfrm>
          <a:prstGeom prst="wedgeRoundRectCallout">
            <a:avLst>
              <a:gd name="adj1" fmla="val -58521"/>
              <a:gd name="adj2" fmla="val -49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Тялото на цикъла се изпълнява докато </a:t>
            </a:r>
            <a:r>
              <a:rPr lang="bg-BG" sz="3600" dirty="0">
                <a:solidFill>
                  <a:srgbClr val="F3CD60"/>
                </a:solidFill>
              </a:rPr>
              <a:t>е вярно </a:t>
            </a:r>
            <a:r>
              <a:rPr lang="bg-BG" sz="3600" dirty="0"/>
              <a:t>дадено условие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85302" y="2674672"/>
            <a:ext cx="3480909" cy="611767"/>
          </a:xfrm>
          <a:prstGeom prst="wedgeRoundRectCallout">
            <a:avLst>
              <a:gd name="adj1" fmla="val -56396"/>
              <a:gd name="adj2" fmla="val 392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7613" y="4527175"/>
            <a:ext cx="3707599" cy="909097"/>
          </a:xfrm>
          <a:prstGeom prst="wedgeRoundRectCallout">
            <a:avLst>
              <a:gd name="adj1" fmla="val -53713"/>
              <a:gd name="adj2" fmla="val -43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Отпечатва всички числа </a:t>
            </a:r>
            <a:r>
              <a:rPr lang="en-US" dirty="0"/>
              <a:t>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от редицата: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dirty="0"/>
              <a:t>, …</a:t>
            </a:r>
          </a:p>
          <a:p>
            <a:pPr lvl="1"/>
            <a:r>
              <a:rPr lang="bg-BG" dirty="0"/>
              <a:t>Всяко следващо число </a:t>
            </a:r>
            <a:r>
              <a:rPr lang="en-US" dirty="0"/>
              <a:t>e </a:t>
            </a:r>
            <a:r>
              <a:rPr lang="bg-BG" dirty="0"/>
              <a:t>равно на предишното * 2 + 1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9374188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6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94212" y="1981200"/>
            <a:ext cx="4191000" cy="1171428"/>
          </a:xfrm>
          <a:prstGeom prst="wedgeRoundRectCallout">
            <a:avLst>
              <a:gd name="adj1" fmla="val -53667"/>
              <a:gd name="adj2" fmla="val -1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4188" y="3840597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657600"/>
            <a:ext cx="2743200" cy="24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406398"/>
            <a:ext cx="914558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 smtClean="0"/>
              <a:t>Решаване на задачи в клас(</a:t>
            </a:r>
            <a:r>
              <a:rPr lang="bg-BG" noProof="1" smtClean="0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Цикли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pb-may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Имате въпрос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40825D-7FBA-4B4B-95A1-E94884831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9187" y="1752600"/>
            <a:ext cx="487045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890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3CC6D62-8A2E-4CEB-BE02-214E685F3F97}"/>
              </a:ext>
            </a:extLst>
          </p:cNvPr>
          <p:cNvGrpSpPr/>
          <p:nvPr/>
        </p:nvGrpSpPr>
        <p:grpSpPr>
          <a:xfrm>
            <a:off x="5865812" y="3389063"/>
            <a:ext cx="3733799" cy="2221610"/>
            <a:chOff x="1522413" y="1828800"/>
            <a:chExt cx="3733799" cy="2221610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71EE0F34-6400-4C52-B000-E4B57D4E9B6A}"/>
                </a:ext>
              </a:extLst>
            </p:cNvPr>
            <p:cNvSpPr/>
            <p:nvPr/>
          </p:nvSpPr>
          <p:spPr>
            <a:xfrm>
              <a:off x="1522413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br>
                <a:rPr lang="en-US" sz="2800" dirty="0"/>
              </a:br>
              <a:r>
                <a:rPr lang="en-US" sz="2800" dirty="0"/>
                <a:t>2</a:t>
              </a:r>
              <a:endParaRPr lang="bg-BG" sz="2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E055C26-7046-4615-A8CB-B0708F351AE3}"/>
                </a:ext>
              </a:extLst>
            </p:cNvPr>
            <p:cNvSpPr/>
            <p:nvPr/>
          </p:nvSpPr>
          <p:spPr>
            <a:xfrm>
              <a:off x="3034602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br>
                <a:rPr lang="en-US" sz="2800" dirty="0"/>
              </a:br>
              <a:r>
                <a:rPr lang="en-US" sz="2800" dirty="0"/>
                <a:t>5</a:t>
              </a:r>
              <a:endParaRPr lang="bg-B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27B6DC3-B40C-4D8C-8FA1-5A9D4B9AF196}"/>
                </a:ext>
              </a:extLst>
            </p:cNvPr>
            <p:cNvSpPr txBox="1"/>
            <p:nvPr/>
          </p:nvSpPr>
          <p:spPr>
            <a:xfrm>
              <a:off x="3198812" y="2154775"/>
              <a:ext cx="3994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b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bg-BG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96E6BD3-8318-44A3-AB41-0015E10937B3}"/>
              </a:ext>
            </a:extLst>
          </p:cNvPr>
          <p:cNvSpPr txBox="1">
            <a:spLocks/>
          </p:cNvSpPr>
          <p:nvPr/>
        </p:nvSpPr>
        <p:spPr>
          <a:xfrm>
            <a:off x="8361980" y="3301688"/>
            <a:ext cx="2971800" cy="622084"/>
          </a:xfrm>
          <a:prstGeom prst="rect">
            <a:avLst/>
          </a:prstGeom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Псевдо код: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5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371600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https://judge.softuni.bg/Contests/Practice/Index/156#6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D0C67663-7C3C-46A5-9E4A-A0FFBD0A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2362200"/>
            <a:ext cx="411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600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136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4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НОД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  <a:endParaRPr lang="en-US" sz="3000" dirty="0"/>
          </a:p>
          <a:p>
            <a:pPr lvl="1"/>
            <a:r>
              <a:rPr lang="bg-BG" sz="2800"/>
              <a:t>Изпълнява се минимум един път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3412" y="4724400"/>
            <a:ext cx="3352800" cy="611767"/>
          </a:xfrm>
          <a:prstGeom prst="wedgeRoundRectCallout">
            <a:avLst>
              <a:gd name="adj1" fmla="val -55400"/>
              <a:gd name="adj2" fmla="val -4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7613" y="2819399"/>
            <a:ext cx="3250400" cy="942389"/>
          </a:xfrm>
          <a:prstGeom prst="wedgeRoundRectCallout">
            <a:avLst>
              <a:gd name="adj1" fmla="val -57464"/>
              <a:gd name="adj2" fmla="val 443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46211" y="4648200"/>
            <a:ext cx="66879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r>
              <a:rPr lang="en-US" dirty="0"/>
              <a:t> – </a:t>
            </a:r>
            <a:r>
              <a:rPr lang="bg-BG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240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94018" y="48207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9012" y="48006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85103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67277" y="2322238"/>
            <a:ext cx="4114800" cy="962218"/>
          </a:xfrm>
          <a:prstGeom prst="wedgeRoundRectCallout">
            <a:avLst>
              <a:gd name="adj1" fmla="val -55236"/>
              <a:gd name="adj2" fmla="val 47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89412" y="3886200"/>
            <a:ext cx="6783388" cy="524002"/>
          </a:xfrm>
          <a:prstGeom prst="wedgeRoundRectCallout">
            <a:avLst>
              <a:gd name="adj1" fmla="val -53056"/>
              <a:gd name="adj2" fmla="val -51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/>
              <a:t>Цикъл със стъпка</a:t>
            </a:r>
          </a:p>
          <a:p>
            <a:pPr lvl="1"/>
            <a:r>
              <a:rPr lang="bg-BG" dirty="0"/>
              <a:t>Цикъл с намаляваща стъпка</a:t>
            </a:r>
            <a:endParaRPr lang="en-US" dirty="0"/>
          </a:p>
          <a:p>
            <a:pPr lvl="1"/>
            <a:r>
              <a:rPr lang="bg-BG" dirty="0"/>
              <a:t>Цикъл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/>
              <a:t>Цикъл </a:t>
            </a:r>
            <a:r>
              <a:rPr lang="en-US" dirty="0"/>
              <a:t>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/>
              <a:t>Безкраен цикъл </a:t>
            </a:r>
          </a:p>
          <a:p>
            <a:pPr lvl="2"/>
            <a:r>
              <a:rPr lang="bg-BG" dirty="0"/>
              <a:t>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  <a:p>
            <a:pPr lvl="2"/>
            <a:r>
              <a:rPr lang="bg-BG" dirty="0"/>
              <a:t>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676258" y="1243633"/>
            <a:ext cx="1922161" cy="1678375"/>
            <a:chOff x="7558418" y="2564463"/>
            <a:chExt cx="4019280" cy="3644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A7D166-21A4-4230-960E-BCE39198A3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101044"/>
            <a:ext cx="353816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3308891" y="1903012"/>
            <a:ext cx="5300837" cy="2853091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4756103"/>
            <a:ext cx="10820398" cy="1568497"/>
          </a:xfrm>
        </p:spPr>
        <p:txBody>
          <a:bodyPr/>
          <a:lstStyle/>
          <a:p>
            <a:r>
              <a:rPr lang="bg-BG" dirty="0"/>
              <a:t>Безкрайни цикли и оператори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bg-BG" dirty="0"/>
              <a:t> и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58389" y="1830612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Безкраен цикъл имаме когато:</a:t>
            </a:r>
          </a:p>
          <a:p>
            <a:pPr lvl="1"/>
            <a:r>
              <a:rPr lang="bg-BG" dirty="0"/>
              <a:t>Нямаме условие, което да прекрати цикъла</a:t>
            </a:r>
          </a:p>
          <a:p>
            <a:pPr lvl="1"/>
            <a:r>
              <a:rPr lang="bg-BG" dirty="0"/>
              <a:t>Нямаме команда, която да прекрати цикъла</a:t>
            </a:r>
          </a:p>
          <a:p>
            <a:pPr lvl="1"/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441117"/>
            <a:ext cx="7827871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1447800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Условия за прекратяване на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583227"/>
            <a:ext cx="7730059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792812" y="1311090"/>
            <a:ext cx="4369601" cy="850257"/>
          </a:xfrm>
          <a:prstGeom prst="wedgeRoundRectCallout">
            <a:avLst>
              <a:gd name="adj1" fmla="val -52645"/>
              <a:gd name="adj2" fmla="val -2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Условие за прекратяване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цикъл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05B66EE-1C33-49DE-AA1C-DDF0381A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3589917"/>
            <a:ext cx="11804822" cy="2854960"/>
          </a:xfrm>
        </p:spPr>
        <p:txBody>
          <a:bodyPr>
            <a:normAutofit/>
          </a:bodyPr>
          <a:lstStyle/>
          <a:p>
            <a:r>
              <a:rPr lang="bg-BG" sz="3600" dirty="0"/>
              <a:t>Пример: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3581400"/>
            <a:ext cx="6663259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045D38-DF68-4F4D-9917-7735BF58D1C8}"/>
              </a:ext>
            </a:extLst>
          </p:cNvPr>
          <p:cNvSpPr txBox="1"/>
          <p:nvPr/>
        </p:nvSpPr>
        <p:spPr>
          <a:xfrm>
            <a:off x="6128156" y="60095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10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/>
      <p:bldP spid="8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905000"/>
            <a:ext cx="779281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</a:t>
            </a:r>
            <a:r>
              <a:rPr lang="en-US" dirty="0"/>
              <a:t>a</a:t>
            </a:r>
            <a:r>
              <a:rPr lang="bg-BG" dirty="0"/>
              <a:t> за прекратяване на цикъл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22" y="1075032"/>
            <a:ext cx="1969179" cy="1002677"/>
          </a:xfrm>
          <a:prstGeom prst="rect">
            <a:avLst/>
          </a:prstGeom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046412" y="3454189"/>
            <a:ext cx="5867400" cy="482844"/>
          </a:xfrm>
          <a:prstGeom prst="wedgeRoundRectCallout">
            <a:avLst>
              <a:gd name="adj1" fmla="val -56052"/>
              <a:gd name="adj2" fmla="val -13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Условие за прекратяване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цикъл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4013" y="4825790"/>
            <a:ext cx="3200400" cy="838200"/>
          </a:xfrm>
          <a:prstGeom prst="wedgeRoundRectCallout">
            <a:avLst>
              <a:gd name="adj1" fmla="val -56295"/>
              <a:gd name="adj2" fmla="val -453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Команда за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излизане от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1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000" dirty="0"/>
              <a:t>и е по-голямо от 1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Прости числа</a:t>
            </a:r>
            <a:r>
              <a:rPr lang="en-US" sz="3600"/>
              <a:t> </a:t>
            </a:r>
            <a:r>
              <a:rPr lang="bg-BG" sz="3900"/>
              <a:t>– </a:t>
            </a:r>
            <a:r>
              <a:rPr lang="bg-BG" sz="3900" dirty="0"/>
              <a:t>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909221"/>
            <a:ext cx="10366376" cy="5379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27412" y="4173425"/>
            <a:ext cx="4294496" cy="609600"/>
          </a:xfrm>
          <a:prstGeom prst="wedgeRoundRectCallout">
            <a:avLst>
              <a:gd name="adj1" fmla="val -55254"/>
              <a:gd name="adj2" fmla="val -277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760412" y="4275176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264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404437"/>
            <a:ext cx="9296400" cy="3853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84568" y="4876800"/>
            <a:ext cx="2614844" cy="683264"/>
            <a:chOff x="5637212" y="5635443"/>
            <a:chExt cx="2614844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35443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96666" y="4902052"/>
            <a:ext cx="2603146" cy="672108"/>
            <a:chOff x="5648910" y="5614348"/>
            <a:chExt cx="2603146" cy="67210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614348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/>
              <a:t>Цикли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6811" y="1701594"/>
            <a:ext cx="7391401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r>
              <a:rPr lang="en-US" dirty="0">
                <a:hlinkClick r:id="rId2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96756" y="2031620"/>
            <a:ext cx="1981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Решаване на задачи в клас(</a:t>
            </a:r>
            <a:r>
              <a:rPr lang="bg-BG" noProof="1" smtClean="0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9433" y="1981200"/>
            <a:ext cx="3639979" cy="4192726"/>
            <a:chOff x="8169433" y="1981200"/>
            <a:chExt cx="3258979" cy="3657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18176" y="3106618"/>
              <a:ext cx="2959609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създаваме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безкрайни</a:t>
            </a:r>
            <a:r>
              <a:rPr lang="bg-BG" sz="3200" dirty="0"/>
              <a:t> цикли 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    когато се наложи да излизаме от тях: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737" y="2462949"/>
            <a:ext cx="41148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0000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3" name="Group 1">
            <a:extLst>
              <a:ext uri="{FF2B5EF4-FFF2-40B4-BE49-F238E27FC236}">
                <a16:creationId xmlns="" xmlns:a16="http://schemas.microsoft.com/office/drawing/2014/main" id="{C06F46BA-D055-446F-92A0-46EC6CC4B922}"/>
              </a:ext>
            </a:extLst>
          </p:cNvPr>
          <p:cNvGrpSpPr/>
          <p:nvPr/>
        </p:nvGrpSpPr>
        <p:grpSpPr>
          <a:xfrm>
            <a:off x="8169433" y="1981200"/>
            <a:ext cx="3639979" cy="4192726"/>
            <a:chOff x="8169433" y="1981200"/>
            <a:chExt cx="3258979" cy="3657600"/>
          </a:xfrm>
        </p:grpSpPr>
        <p:pic>
          <p:nvPicPr>
            <p:cNvPr id="14" name="Picture 2">
              <a:extLst>
                <a:ext uri="{FF2B5EF4-FFF2-40B4-BE49-F238E27FC236}">
                  <a16:creationId xmlns="" xmlns:a16="http://schemas.microsoft.com/office/drawing/2014/main" id="{EEBCF000-0D0F-4AE3-96AE-ECE8FFACE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18176" y="3106618"/>
              <a:ext cx="2959609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>
              <a:extLst>
                <a:ext uri="{FF2B5EF4-FFF2-40B4-BE49-F238E27FC236}">
                  <a16:creationId xmlns="" xmlns:a16="http://schemas.microsoft.com/office/drawing/2014/main" id="{9D318EE8-57E6-4868-915E-AFD2BA86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6" name="Picture 11">
              <a:extLst>
                <a:ext uri="{FF2B5EF4-FFF2-40B4-BE49-F238E27FC236}">
                  <a16:creationId xmlns="" xmlns:a16="http://schemas.microsoft.com/office/drawing/2014/main" id="{213AF976-0B66-4FA8-8381-FF834957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96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=""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=""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=""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=""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=""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947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0412" y="4191000"/>
            <a:ext cx="4038600" cy="619337"/>
            <a:chOff x="760412" y="4191000"/>
            <a:chExt cx="4038600" cy="61933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685800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16748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436812" y="4200939"/>
              <a:ext cx="2362200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3" y="5251122"/>
            <a:ext cx="4881560" cy="619337"/>
            <a:chOff x="760413" y="4191000"/>
            <a:chExt cx="4898569" cy="619337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3" y="4191000"/>
              <a:ext cx="688190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1677998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439997" y="4200939"/>
              <a:ext cx="3218985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1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=""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=""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=""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=""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7233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01674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86" y="2525913"/>
            <a:ext cx="2910188" cy="387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80" y="1676400"/>
            <a:ext cx="1324399" cy="1632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9" y="218739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63714"/>
            <a:ext cx="8001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7212" y="2022037"/>
            <a:ext cx="1033816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085012" y="2238633"/>
            <a:ext cx="2073388" cy="1127817"/>
          </a:xfrm>
          <a:prstGeom prst="wedgeRoundRectCallout">
            <a:avLst>
              <a:gd name="adj1" fmla="val -65031"/>
              <a:gd name="adj2" fmla="val -3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55386" y="5421105"/>
            <a:ext cx="3886200" cy="693203"/>
            <a:chOff x="989012" y="4191000"/>
            <a:chExt cx="3886200" cy="69320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989012" y="4191000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27112" y="4343400"/>
            <a:ext cx="7429500" cy="693203"/>
            <a:chOff x="874712" y="4191000"/>
            <a:chExt cx="74295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74712" y="4191000"/>
              <a:ext cx="914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4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1519" y="1608321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5613" y="2286000"/>
            <a:ext cx="14478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8212" y="2286000"/>
            <a:ext cx="14478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68708" y="2171700"/>
            <a:ext cx="4072022" cy="533400"/>
          </a:xfrm>
          <a:prstGeom prst="wedgeRoundRectCallout">
            <a:avLst>
              <a:gd name="adj1" fmla="val -57476"/>
              <a:gd name="adj2" fmla="val -9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963" y="6049617"/>
            <a:ext cx="10972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500" dirty="0"/>
              <a:t>Тестване на решението:</a:t>
            </a:r>
            <a:r>
              <a:rPr lang="en-US" sz="2500" dirty="0"/>
              <a:t> </a:t>
            </a:r>
            <a:r>
              <a:rPr lang="en-US" sz="2500" dirty="0">
                <a:hlinkClick r:id="rId2"/>
              </a:rPr>
              <a:t>https://judge.softuni.bg/Contests/Practice/Index/156#</a:t>
            </a:r>
            <a:r>
              <a:rPr lang="bg-BG" sz="2500" dirty="0">
                <a:hlinkClick r:id="rId2"/>
              </a:rPr>
              <a:t>1</a:t>
            </a:r>
            <a:endParaRPr lang="en-US" sz="25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18211" y="2895600"/>
            <a:ext cx="3315569" cy="949295"/>
          </a:xfrm>
          <a:prstGeom prst="wedgeRoundRectCallout">
            <a:avLst>
              <a:gd name="adj1" fmla="val -55422"/>
              <a:gd name="adj2" fmla="val -40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1114871" y="5474091"/>
            <a:ext cx="6503541" cy="683264"/>
            <a:chOff x="962471" y="4294573"/>
            <a:chExt cx="6503541" cy="68326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62471" y="4294573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004855" y="4447242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1, 2, 4, 8, 16, 32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14871" y="4446973"/>
            <a:ext cx="8560941" cy="683264"/>
            <a:chOff x="962471" y="4294573"/>
            <a:chExt cx="8560941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962471" y="4294573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19796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4, 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217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2546</Words>
  <Application>Microsoft Office PowerPoint</Application>
  <PresentationFormat>По избор</PresentationFormat>
  <Paragraphs>536</Paragraphs>
  <Slides>52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3" baseType="lpstr">
      <vt:lpstr>SoftUni 16x9</vt:lpstr>
      <vt:lpstr>Работа с по-сложни цикли</vt:lpstr>
      <vt:lpstr>Имате въпрос?</vt:lpstr>
      <vt:lpstr>Съдържание</vt:lpstr>
      <vt:lpstr>Цикли със стъпка</vt:lpstr>
      <vt:lpstr>Числата от 1 до N през 3 - условие</vt:lpstr>
      <vt:lpstr>Числата от 1 до N през 3 – решение</vt:lpstr>
      <vt:lpstr>Числата от N до 1 в обратен ред - условие</vt:lpstr>
      <vt:lpstr>Числата от N до 1 в обратен ред – решение </vt:lpstr>
      <vt:lpstr>Числата от 1 до 2n с for-цикъл – условие</vt:lpstr>
      <vt:lpstr>Числата от 1 до 2n с for-цикъл – решение</vt:lpstr>
      <vt:lpstr>Четни степени на 2 - условие</vt:lpstr>
      <vt:lpstr>Четни степени на 2 – решене</vt:lpstr>
      <vt:lpstr>While цикъл</vt:lpstr>
      <vt:lpstr>While цикъл</vt:lpstr>
      <vt:lpstr>Редица числа 2k+1 - условие</vt:lpstr>
      <vt:lpstr>Редица числа 2k+1 – решение</vt:lpstr>
      <vt:lpstr>Число в диапазона [1…100] - условие</vt:lpstr>
      <vt:lpstr>Число в диапазона [1…100] – решение</vt:lpstr>
      <vt:lpstr>Презентация на PowerPoint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Do…While цикъл</vt:lpstr>
      <vt:lpstr>Do-while цикъл</vt:lpstr>
      <vt:lpstr>Изчисляване на факториел - условие</vt:lpstr>
      <vt:lpstr>Изчисляване на факториел – решение</vt:lpstr>
      <vt:lpstr>Сумиране на цифрите на число - условие</vt:lpstr>
      <vt:lpstr>Сумиране на цифрите на число</vt:lpstr>
      <vt:lpstr>Безкрайни цикли и оператори break и continue</vt:lpstr>
      <vt:lpstr>Безкраен цикъл</vt:lpstr>
      <vt:lpstr>Условия за прекратяване на цикъл</vt:lpstr>
      <vt:lpstr>Командa за прекратяване на цикъл</vt:lpstr>
      <vt:lpstr>Прости числа - условие</vt:lpstr>
      <vt:lpstr>Прости числа – решение</vt:lpstr>
      <vt:lpstr>Четно число - условие</vt:lpstr>
      <vt:lpstr>Четно число – решение</vt:lpstr>
      <vt:lpstr>Задачи с цикли</vt:lpstr>
      <vt:lpstr>Числа на Фибоначи - условие</vt:lpstr>
      <vt:lpstr>Числа на Фибоначи</vt:lpstr>
      <vt:lpstr>Пирамида от числа – условие</vt:lpstr>
      <vt:lpstr>Пирамида от числа – решение</vt:lpstr>
      <vt:lpstr>Таблица с числа – условие</vt:lpstr>
      <vt:lpstr>Таблица с числа – решение</vt:lpstr>
      <vt:lpstr>Презентация на PowerPoint</vt:lpstr>
      <vt:lpstr>Какво научихме днес?</vt:lpstr>
      <vt:lpstr>Какво научихме днес? (2)</vt:lpstr>
      <vt:lpstr>Презентация на PowerPoint</vt:lpstr>
      <vt:lpstr>SoftUni Diamond Partners</vt:lpstr>
      <vt:lpstr>SoftUni Diamond Partners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2018-06-25T18:49:16Z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