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402" r:id="rId2"/>
    <p:sldId id="493" r:id="rId3"/>
    <p:sldId id="508" r:id="rId4"/>
    <p:sldId id="467" r:id="rId5"/>
    <p:sldId id="548" r:id="rId6"/>
    <p:sldId id="549" r:id="rId7"/>
    <p:sldId id="573" r:id="rId8"/>
    <p:sldId id="554" r:id="rId9"/>
    <p:sldId id="473" r:id="rId10"/>
    <p:sldId id="550" r:id="rId11"/>
    <p:sldId id="551" r:id="rId12"/>
    <p:sldId id="552" r:id="rId13"/>
    <p:sldId id="553" r:id="rId14"/>
    <p:sldId id="539" r:id="rId15"/>
    <p:sldId id="555" r:id="rId16"/>
    <p:sldId id="556" r:id="rId17"/>
    <p:sldId id="557" r:id="rId18"/>
    <p:sldId id="558" r:id="rId19"/>
    <p:sldId id="561" r:id="rId20"/>
    <p:sldId id="562" r:id="rId21"/>
    <p:sldId id="563" r:id="rId22"/>
    <p:sldId id="564" r:id="rId23"/>
    <p:sldId id="574" r:id="rId24"/>
    <p:sldId id="559" r:id="rId25"/>
    <p:sldId id="565" r:id="rId26"/>
    <p:sldId id="566" r:id="rId27"/>
    <p:sldId id="567" r:id="rId28"/>
    <p:sldId id="560" r:id="rId29"/>
    <p:sldId id="568" r:id="rId30"/>
    <p:sldId id="569" r:id="rId31"/>
    <p:sldId id="570" r:id="rId32"/>
    <p:sldId id="349" r:id="rId33"/>
    <p:sldId id="401" r:id="rId34"/>
    <p:sldId id="494" r:id="rId35"/>
    <p:sldId id="495" r:id="rId36"/>
    <p:sldId id="405" r:id="rId37"/>
    <p:sldId id="5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992864-D9A3-4C4E-8A12-A178210DBF95}">
          <p14:sldIdLst>
            <p14:sldId id="402"/>
            <p14:sldId id="493"/>
            <p14:sldId id="508"/>
          </p14:sldIdLst>
        </p14:section>
        <p14:section name="Executing Native SQL Queries" id="{483AE7F4-3476-4052-9E7B-31C3924B34E2}">
          <p14:sldIdLst>
            <p14:sldId id="467"/>
            <p14:sldId id="548"/>
            <p14:sldId id="549"/>
            <p14:sldId id="573"/>
            <p14:sldId id="554"/>
          </p14:sldIdLst>
        </p14:section>
        <p14:section name="Object State Tracking" id="{F67BFD0F-A911-4B97-A889-BC478281468B}">
          <p14:sldIdLst>
            <p14:sldId id="473"/>
            <p14:sldId id="550"/>
            <p14:sldId id="551"/>
            <p14:sldId id="552"/>
            <p14:sldId id="553"/>
          </p14:sldIdLst>
        </p14:section>
        <p14:section name="Bulk Operations" id="{295FC2D8-EA9F-4D8E-B414-4FADD9400174}">
          <p14:sldIdLst>
            <p14:sldId id="539"/>
            <p14:sldId id="555"/>
            <p14:sldId id="556"/>
            <p14:sldId id="557"/>
          </p14:sldIdLst>
        </p14:section>
        <p14:section name="Types of Loading" id="{D7562C00-8CC8-4FF2-8C34-9D6B47506EFE}">
          <p14:sldIdLst>
            <p14:sldId id="558"/>
            <p14:sldId id="561"/>
            <p14:sldId id="562"/>
            <p14:sldId id="563"/>
            <p14:sldId id="564"/>
            <p14:sldId id="574"/>
          </p14:sldIdLst>
        </p14:section>
        <p14:section name="Concurrency Checks" id="{1B38B8EE-C21B-4051-B83F-56C820C6ADEF}">
          <p14:sldIdLst>
            <p14:sldId id="559"/>
            <p14:sldId id="565"/>
            <p14:sldId id="566"/>
            <p14:sldId id="567"/>
          </p14:sldIdLst>
        </p14:section>
        <p14:section name="Cascade Operations" id="{1809B9DC-FF8E-4ABE-A373-2A4D4C5A5805}">
          <p14:sldIdLst>
            <p14:sldId id="560"/>
            <p14:sldId id="568"/>
            <p14:sldId id="569"/>
            <p14:sldId id="570"/>
          </p14:sldIdLst>
        </p14:section>
        <p14:section name="Conclusion" id="{8A7EA9DB-9DF7-4C12-82E7-4BB94E6D83F6}">
          <p14:sldIdLst>
            <p14:sldId id="349"/>
            <p14:sldId id="401"/>
            <p14:sldId id="494"/>
            <p14:sldId id="495"/>
            <p14:sldId id="405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4" d="100"/>
          <a:sy n="64" d="100"/>
        </p:scale>
        <p:origin x="95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2CCE97-9E0F-4180-899A-B7B5B763AD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05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9CD1D-61B6-4EBE-ADFF-62F8BE58D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77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A59A90-0B62-4BB9-BEA1-7A48144E6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56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99EC5-228B-4282-B932-750A3F678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17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913972-FB59-461B-BD8F-3D6B46F49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2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56C7D4-C9A1-4387-9640-CB4F378E3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345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B68BE6-6E1D-4DAB-B47C-5825F5F5E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5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E21BB-D224-4027-9651-85C530366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44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1D4223-C426-4A72-A3D3-FB4562AB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75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CA06F-B533-435B-AD83-FF3B2112FC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1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A7D2C1-1D6B-4A53-9C68-084DD7729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362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993A8-38DE-4249-A49B-FCEBFFBBA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88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05E2B5-3D3A-4A2C-BF9D-B0AC455F5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4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9.jp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Entity Framework Core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4626647" y="2129833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pPr lvl="1"/>
            <a:r>
              <a:rPr lang="en-US" dirty="0"/>
              <a:t>We can get detached objects using </a:t>
            </a:r>
            <a:r>
              <a:rPr lang="en-US" b="1" dirty="0" err="1">
                <a:solidFill>
                  <a:schemeClr val="bg1"/>
                </a:solidFill>
              </a:rPr>
              <a:t>AsNoTracking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077E31-C571-430D-9366-F9707DC4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2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D8C234-494C-4A9F-8E28-26CC1ACFE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5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7724" y="3352801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5112199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 employee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detached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C2BA99-D0B3-4CEA-B23A-03237CA20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800" y="2574000"/>
            <a:ext cx="9674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AD43A5-C6C8-4EA3-8C44-7020AE1A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A1A4C-E2FC-4532-984F-555B06F56D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077" y="1752601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9C3995-1D87-48B6-87EF-B3243E128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Multiple Update and Delete in Single Query</a:t>
            </a:r>
          </a:p>
        </p:txBody>
      </p:sp>
    </p:spTree>
    <p:extLst>
      <p:ext uri="{BB962C8B-B14F-4D97-AF65-F5344CB8AC3E}">
        <p14:creationId xmlns:p14="http://schemas.microsoft.com/office/powerpoint/2010/main" val="12374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b="1" dirty="0">
                <a:hlinkClick r:id="rId3"/>
              </a:rPr>
              <a:t>https://entityframework-plus.net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1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C5899B-AFDF-46F9-AEC8-EB5E9AE6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9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5464" y="1942408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5108" y="3484200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5464" y="4154121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3E59AC-7992-438D-9D4F-82EECC7F7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"</a:t>
            </a:r>
            <a:r>
              <a:rPr lang="en-US" dirty="0" err="1"/>
              <a:t>Nasko</a:t>
            </a:r>
            <a:r>
              <a:rPr lang="en-US" dirty="0"/>
              <a:t>" to "</a:t>
            </a:r>
            <a:r>
              <a:rPr lang="en-US" dirty="0" err="1"/>
              <a:t>Plamen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"</a:t>
            </a:r>
            <a:r>
              <a:rPr lang="en-US" noProof="1"/>
              <a:t>Plamen"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1867505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"Niki")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 { Name = "Stoyan" 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002784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"Niki");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 { Age = 99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C830ED-58A9-480F-AE9F-B3BEE676B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EFAA2-32C8-40CA-9809-E7EC00244D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16726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0EC507-74A3-4D3D-A01B-B65FC43249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</p:spTree>
    <p:extLst>
      <p:ext uri="{BB962C8B-B14F-4D97-AF65-F5344CB8AC3E}">
        <p14:creationId xmlns:p14="http://schemas.microsoft.com/office/powerpoint/2010/main" val="9176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50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70750-159C-49E2-B35F-5AE29122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4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Native SQL Queries</a:t>
            </a:r>
          </a:p>
          <a:p>
            <a:pPr lvl="1"/>
            <a:r>
              <a:rPr lang="en-US" dirty="0"/>
              <a:t>Execute Stored Procedures</a:t>
            </a:r>
          </a:p>
          <a:p>
            <a:r>
              <a:rPr lang="en-US" dirty="0"/>
              <a:t>Object State Tracking</a:t>
            </a:r>
          </a:p>
          <a:p>
            <a:r>
              <a:rPr lang="en-US" dirty="0"/>
              <a:t>Bulk Operations</a:t>
            </a:r>
          </a:p>
          <a:p>
            <a:r>
              <a:rPr lang="en-US" dirty="0"/>
              <a:t>Types of Loading</a:t>
            </a:r>
          </a:p>
          <a:p>
            <a:r>
              <a:rPr lang="en-US" dirty="0"/>
              <a:t>Concurrency Checks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EC82-6B1C-4460-9B44-95A207A9F9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5311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E409A3-0AA1-4812-B989-0F8E1776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4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  <a:p>
            <a:r>
              <a:rPr lang="en-US" dirty="0"/>
              <a:t>Each loading of navigational property is an addition query (N+1)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A463D-D805-4C0A-8743-038BC7A8A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Lazy Loading Proxies</a:t>
            </a:r>
          </a:p>
          <a:p>
            <a:endParaRPr lang="en-US" dirty="0"/>
          </a:p>
          <a:p>
            <a:r>
              <a:rPr lang="en-US" dirty="0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1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E50B8A-9A09-43B5-ACA2-C2DEB710A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7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Refreshing the article list page, sends 11 queries to </a:t>
            </a:r>
            <a:br>
              <a:rPr lang="en-US" dirty="0"/>
            </a:br>
            <a:r>
              <a:rPr lang="en-US" dirty="0"/>
              <a:t>the database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 query </a:t>
            </a:r>
            <a:r>
              <a:rPr lang="en-US" sz="3200" dirty="0"/>
              <a:t>finds the first 10 articles</a:t>
            </a:r>
          </a:p>
          <a:p>
            <a:pPr lvl="1"/>
            <a:r>
              <a:rPr lang="en-US" sz="3200" dirty="0"/>
              <a:t>The subsequent </a:t>
            </a:r>
            <a:r>
              <a:rPr lang="en-US" sz="3200" b="1" dirty="0">
                <a:solidFill>
                  <a:schemeClr val="bg1"/>
                </a:solidFill>
              </a:rPr>
              <a:t>10 queries</a:t>
            </a:r>
            <a:r>
              <a:rPr lang="en-US" sz="3200" dirty="0"/>
              <a:t>, find each article's comments</a:t>
            </a:r>
          </a:p>
          <a:p>
            <a:pPr lvl="1"/>
            <a:r>
              <a:rPr lang="en-US" sz="3200" dirty="0"/>
              <a:t>Total of 11 queries (N + 1)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494005-E54F-474A-A824-4AAA8EE617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64F17-1C16-403B-A939-4956D29513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default, the conflict resolution 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 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A1955C-A47F-4478-95BE-BD1E14B41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0" y="99000"/>
            <a:ext cx="9715594" cy="882654"/>
          </a:xfrm>
        </p:spPr>
        <p:txBody>
          <a:bodyPr/>
          <a:lstStyle/>
          <a:p>
            <a:r>
              <a:rPr lang="en-US" dirty="0"/>
              <a:t>Last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19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7000" y="5528999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user wins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F96639-0407-4B53-93E5-B4680A73A7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18990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35801" y="5714728"/>
            <a:ext cx="4436376" cy="51077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600" y="4686600"/>
            <a:ext cx="2743200" cy="510778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get saved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DBA3471-26A1-41AD-B987-B940E6F5BF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A5C2374-5958-4015-9B23-B19BABB6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000" y="2918222"/>
            <a:ext cx="2899800" cy="510778"/>
          </a:xfrm>
          <a:prstGeom prst="wedgeRoundRectCallout">
            <a:avLst>
              <a:gd name="adj1" fmla="val -162729"/>
              <a:gd name="adj2" fmla="val -311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[ConcurrencyCheck]</a:t>
            </a:r>
          </a:p>
        </p:txBody>
      </p:sp>
    </p:spTree>
    <p:extLst>
      <p:ext uri="{BB962C8B-B14F-4D97-AF65-F5344CB8AC3E}">
        <p14:creationId xmlns:p14="http://schemas.microsoft.com/office/powerpoint/2010/main" val="11686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1ABA7-EB4E-4B79-AB70-D75C216EB6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E0A82EB-3986-4426-BCFD-50810C99F0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Deleting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4379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/>
              <a:t>, </a:t>
            </a:r>
            <a:r>
              <a:rPr lang="en-US" b="1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855F7A-A988-4C16-B827-38BEB9B2F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BBE7F-3499-47BE-B21F-885B4A121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1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D1D69A-A170-4189-8D12-CA0F181B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6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6952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6952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05A40E-3C64-4F13-9BD9-E6E007D88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7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60293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>
                <a:solidFill>
                  <a:schemeClr val="bg2"/>
                </a:solidFill>
              </a:rPr>
              <a:t>EF supports lazy</a:t>
            </a:r>
            <a:r>
              <a:rPr lang="en-US" sz="3000" dirty="0">
                <a:solidFill>
                  <a:schemeClr val="bg2"/>
                </a:solidFill>
              </a:rPr>
              <a:t>, eager and </a:t>
            </a:r>
            <a:r>
              <a:rPr lang="en-US" sz="3000">
                <a:solidFill>
                  <a:schemeClr val="bg2"/>
                </a:solidFill>
              </a:rPr>
              <a:t>explicit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3000" b="1">
                <a:solidFill>
                  <a:schemeClr val="bg1">
                    <a:lumMod val="60000"/>
                    <a:lumOff val="40000"/>
                  </a:schemeClr>
                </a:solidFill>
              </a:rPr>
              <a:t>oading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A3A8C4-F41E-4322-9BC0-515083511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6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956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D2048A-E813-4A2A-9B58-1179B0FE02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518455-4120-4B1E-9A4E-635CDA991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AC4EA-3578-403F-A3D7-8F4697E1BC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05" y="1219201"/>
            <a:ext cx="2276793" cy="261974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365D183-5113-467E-A546-F71770745D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and Parameterized</a:t>
            </a:r>
          </a:p>
        </p:txBody>
      </p:sp>
    </p:spTree>
    <p:extLst>
      <p:ext uri="{BB962C8B-B14F-4D97-AF65-F5344CB8AC3E}">
        <p14:creationId xmlns:p14="http://schemas.microsoft.com/office/powerpoint/2010/main" val="1091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1736" y="19440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.FromSqlRaw(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97C39-64DF-462E-BF08-384581662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0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Native SQL queries can also be parameterized: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944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context.Employees.FromSqlRaw(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0642" y="2362201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36000" y="4644000"/>
            <a:ext cx="1814029" cy="919401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3C4961-713A-46C4-BCB5-6C10F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FromSqlInterpolated</a:t>
            </a:r>
            <a:r>
              <a:rPr lang="en-US" dirty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in 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905000"/>
            <a:ext cx="1067117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"SELECT FirstName, LastName, JobTitle"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"FROM dbo.Employees WHERE JobTitle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context.Employees.FromSqlInterpolated(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448800" y="2667000"/>
            <a:ext cx="1905000" cy="762000"/>
          </a:xfrm>
          <a:prstGeom prst="wedgeRoundRectCallout">
            <a:avLst>
              <a:gd name="adj1" fmla="val -57928"/>
              <a:gd name="adj2" fmla="val 48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Interpolated parameter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9769A7-17F8-404E-BB05-120BD0F54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1532" y="2259000"/>
            <a:ext cx="798893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600" b="1" noProof="1">
                <a:latin typeface="Consolas" panose="020B0609020204030204" pitchFamily="49" charset="0"/>
              </a:rPr>
              <a:t>UpdateAge @param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 </a:t>
            </a:r>
            <a:r>
              <a:rPr lang="en-US" sz="2600" b="1" noProof="1">
                <a:latin typeface="Consolas" panose="020B0609020204030204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</a:rPr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538" y="4104000"/>
            <a:ext cx="1079092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var ageParameter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sz="2600" b="1" noProof="1">
                <a:latin typeface="Consolas" panose="020B0609020204030204" pitchFamily="49" charset="0"/>
              </a:rPr>
              <a:t>("@age",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var query 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EXEC UpdateAge @age</a:t>
            </a:r>
            <a:r>
              <a:rPr lang="en-US" sz="2600" b="1" noProof="1">
                <a:latin typeface="Consolas" panose="020B0609020204030204" pitchFamily="49" charset="0"/>
              </a:rPr>
              <a:t>";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context.Database.ExecuteSqlCommand(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en-US" sz="2600" b="1" noProof="1">
                <a:latin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ageParameter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EF710B-8689-4DE2-9BC8-47C16A0A2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E14-5900-4CF7-8E84-7B4B5F0004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10048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4264</TotalTime>
  <Words>2139</Words>
  <Application>Microsoft Office PowerPoint</Application>
  <PresentationFormat>Widescreen</PresentationFormat>
  <Paragraphs>340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EF Advanced Querying</vt:lpstr>
      <vt:lpstr>Table of Contents</vt:lpstr>
      <vt:lpstr>Have a Question?</vt:lpstr>
      <vt:lpstr>Executing Native SQL Queries</vt:lpstr>
      <vt:lpstr>Executing Native SQL Queries</vt:lpstr>
      <vt:lpstr>Native SQL Queries with Parameters</vt:lpstr>
      <vt:lpstr>Interpolation in SQL Queries</vt:lpstr>
      <vt:lpstr>Executing a Stored Procedure 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Enable Lazy Loading Proxies</vt:lpstr>
      <vt:lpstr>N+1 Problem</vt:lpstr>
      <vt:lpstr>Concurrency Checks</vt:lpstr>
      <vt:lpstr>Optimistic Concurrency Control in EF</vt:lpstr>
      <vt:lpstr>Last One Wins - Example</vt:lpstr>
      <vt:lpstr>First One Wins - Example</vt:lpstr>
      <vt:lpstr>Cascade Operations</vt:lpstr>
      <vt:lpstr>Cascade Delete Scenarios </vt:lpstr>
      <vt:lpstr>Cascade Delete with Fluent API (1)</vt:lpstr>
      <vt:lpstr>Cascade Delete with Fluent API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DB; Advanced; EF; Core; Advanced; Querying;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52</cp:revision>
  <dcterms:created xsi:type="dcterms:W3CDTF">2018-05-23T13:08:44Z</dcterms:created>
  <dcterms:modified xsi:type="dcterms:W3CDTF">2021-09-30T11:55:34Z</dcterms:modified>
  <cp:category>programming;computer programming;software development;web development</cp:category>
</cp:coreProperties>
</file>