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9" r:id="rId3"/>
    <p:sldId id="258" r:id="rId4"/>
    <p:sldId id="290" r:id="rId5"/>
    <p:sldId id="292" r:id="rId6"/>
    <p:sldId id="296" r:id="rId7"/>
    <p:sldId id="297" r:id="rId8"/>
    <p:sldId id="260" r:id="rId9"/>
    <p:sldId id="261" r:id="rId10"/>
    <p:sldId id="263" r:id="rId11"/>
    <p:sldId id="262" r:id="rId12"/>
    <p:sldId id="298" r:id="rId13"/>
    <p:sldId id="299" r:id="rId14"/>
    <p:sldId id="295" r:id="rId15"/>
    <p:sldId id="266" r:id="rId16"/>
    <p:sldId id="267" r:id="rId17"/>
    <p:sldId id="300" r:id="rId18"/>
    <p:sldId id="301" r:id="rId19"/>
    <p:sldId id="302" r:id="rId20"/>
    <p:sldId id="540" r:id="rId21"/>
    <p:sldId id="541" r:id="rId22"/>
    <p:sldId id="515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349" r:id="rId32"/>
    <p:sldId id="286" r:id="rId33"/>
    <p:sldId id="309" r:id="rId34"/>
    <p:sldId id="316" r:id="rId35"/>
    <p:sldId id="288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CD8B0E-4E23-4A24-B36A-638324FABF2B}">
          <p14:sldIdLst>
            <p14:sldId id="256"/>
            <p14:sldId id="289"/>
            <p14:sldId id="258"/>
          </p14:sldIdLst>
        </p14:section>
        <p14:section name="UI Rendering" id="{C6C67C19-0EC9-4029-AA81-D16BF0AC4DB4}">
          <p14:sldIdLst>
            <p14:sldId id="290"/>
            <p14:sldId id="292"/>
            <p14:sldId id="296"/>
            <p14:sldId id="297"/>
            <p14:sldId id="260"/>
            <p14:sldId id="261"/>
            <p14:sldId id="263"/>
            <p14:sldId id="262"/>
          </p14:sldIdLst>
        </p14:section>
        <p14:section name="Custom Templating Engine" id="{32B94519-30BA-4C35-8F43-E97B29675C64}">
          <p14:sldIdLst>
            <p14:sldId id="298"/>
            <p14:sldId id="299"/>
            <p14:sldId id="295"/>
          </p14:sldIdLst>
        </p14:section>
        <p14:section name="Templating Engines" id="{72A1961F-13EB-4EBE-8AAC-8E59A6964100}">
          <p14:sldIdLst>
            <p14:sldId id="266"/>
            <p14:sldId id="267"/>
          </p14:sldIdLst>
        </p14:section>
        <p14:section name="External Library" id="{062EEB9B-B39F-4F9E-B168-9CADE861B187}">
          <p14:sldIdLst>
            <p14:sldId id="300"/>
            <p14:sldId id="301"/>
            <p14:sldId id="302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nclusion" id="{D9FF5A33-CBA1-4ED7-BD72-9C8BFC2133CE}">
          <p14:sldIdLst>
            <p14:sldId id="349"/>
            <p14:sldId id="286"/>
            <p14:sldId id="309"/>
            <p14:sldId id="316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984E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5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456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82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906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715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288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3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7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489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8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lit-html.polymer-project.org/" TargetMode="External"/><Relationship Id="rId3" Type="http://schemas.openxmlformats.org/officeDocument/2006/relationships/hyperlink" Target="https://vuejs.or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0.png"/><Relationship Id="rId5" Type="http://schemas.openxmlformats.org/officeDocument/2006/relationships/hyperlink" Target="https://angular.io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hyperlink" Target="https://reactjs.org/" TargetMode="External"/><Relationship Id="rId9" Type="http://schemas.openxmlformats.org/officeDocument/2006/relationships/hyperlink" Target="http://handlebarsj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nahocaq/1/edit?html,output" TargetMode="External"/><Relationship Id="rId2" Type="http://schemas.openxmlformats.org/officeDocument/2006/relationships/hyperlink" Target="https://codesandbox.io/s/wq2wm73o2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tackblitz.com/edit/js-pku9ae?file=index.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6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1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45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hyperlink" Target="https://codexio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Templating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Client-Side Rendering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E736F-EB77-473D-A5BD-90927017C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1" y="2214459"/>
            <a:ext cx="2514295" cy="2514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Productivity</a:t>
            </a:r>
            <a:r>
              <a:rPr lang="en-US" sz="3600" dirty="0"/>
              <a:t> – avoid repeating markup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Save bandwidth </a:t>
            </a:r>
            <a:r>
              <a:rPr lang="en-US" sz="3600" dirty="0"/>
              <a:t>– fetch just the dynamic content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Composability</a:t>
            </a:r>
            <a:r>
              <a:rPr lang="en-US" sz="3600" dirty="0"/>
              <a:t> – reuse elements on multiple pages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Separation of concerns </a:t>
            </a:r>
            <a:r>
              <a:rPr lang="en-US" sz="3600" dirty="0"/>
              <a:t>– separate views from logic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Interactivity</a:t>
            </a:r>
            <a:r>
              <a:rPr lang="en-US" sz="3600" dirty="0"/>
              <a:t> – instant feedback to the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Templating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 not </a:t>
            </a:r>
            <a:r>
              <a:rPr lang="en-US" sz="3200" dirty="0"/>
              <a:t>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spcBef>
                <a:spcPts val="2400"/>
              </a:spcBef>
              <a:buClr>
                <a:schemeClr val="tx1"/>
              </a:buClr>
            </a:pPr>
            <a:r>
              <a:rPr lang="en-US" dirty="0"/>
              <a:t>Follow the principles of </a:t>
            </a:r>
            <a:r>
              <a:rPr lang="en-US" b="1" dirty="0">
                <a:solidFill>
                  <a:schemeClr val="bg1"/>
                </a:solidFill>
              </a:rPr>
              <a:t>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A94AE6F-A3AE-4B07-8CDB-2ECDA71664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Simple Templating Engine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43488-F94A-48CE-99B2-EB9FBBE8D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E164E-56C0-4295-A4D5-6D8B34E12D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4E8507-C149-48A2-8C9E-64923C2D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3" y="1852628"/>
            <a:ext cx="2926334" cy="19813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663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templating engine </a:t>
            </a:r>
            <a:r>
              <a:rPr lang="en-US" b="1" dirty="0">
                <a:solidFill>
                  <a:schemeClr val="bg1"/>
                </a:solidFill>
              </a:rPr>
              <a:t>generally</a:t>
            </a:r>
            <a:r>
              <a:rPr lang="en-US" dirty="0"/>
              <a:t> allows: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 in files,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from business logic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markup syntax </a:t>
            </a:r>
            <a:r>
              <a:rPr lang="en-US" dirty="0"/>
              <a:t>close to HTML to be used</a:t>
            </a:r>
          </a:p>
          <a:p>
            <a:pPr lvl="1"/>
            <a:r>
              <a:rPr lang="en-US" dirty="0"/>
              <a:t>Values to be inserted via </a:t>
            </a:r>
            <a:r>
              <a:rPr lang="en-US" b="1" dirty="0">
                <a:solidFill>
                  <a:schemeClr val="bg1"/>
                </a:solidFill>
              </a:rPr>
              <a:t>rendering context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composed</a:t>
            </a:r>
            <a:r>
              <a:rPr lang="en-US" dirty="0"/>
              <a:t> to create </a:t>
            </a:r>
            <a:r>
              <a:rPr lang="en-US" b="1" dirty="0">
                <a:solidFill>
                  <a:schemeClr val="bg1"/>
                </a:solidFill>
              </a:rPr>
              <a:t>layouts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of some libraries: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Caching</a:t>
            </a:r>
            <a:r>
              <a:rPr lang="en-US" dirty="0"/>
              <a:t> of template results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diff-checking and </a:t>
            </a:r>
            <a:r>
              <a:rPr lang="en-US" b="1" dirty="0">
                <a:solidFill>
                  <a:schemeClr val="bg1"/>
                </a:solidFill>
              </a:rPr>
              <a:t>partial updates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F2DDD0-E8EE-4173-9367-489D4F6E62EF}"/>
              </a:ext>
            </a:extLst>
          </p:cNvPr>
          <p:cNvGrpSpPr/>
          <p:nvPr/>
        </p:nvGrpSpPr>
        <p:grpSpPr>
          <a:xfrm>
            <a:off x="10056000" y="3744000"/>
            <a:ext cx="1441046" cy="1116004"/>
            <a:chOff x="6906000" y="3191689"/>
            <a:chExt cx="2025000" cy="1568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62543F-F548-4A89-B124-9AECAC1FF6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A2EEE5-7728-401C-82CF-F1510E10DE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6F4DE9-24CB-4F41-8D6C-C61A7B59BF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937030-7B88-45BA-8B95-453F88EF8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6E733F-7E20-4950-B5DE-82990516025A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83C9B-0911-4149-99DB-FA57A5DE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AB16714-A9EE-4BFD-AEFF-0EBC77B62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16" y="3894272"/>
            <a:ext cx="1386715" cy="14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Custom Templating Engine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E975EE-6459-49ED-B984-479DC1A52D71}"/>
              </a:ext>
            </a:extLst>
          </p:cNvPr>
          <p:cNvGrpSpPr/>
          <p:nvPr/>
        </p:nvGrpSpPr>
        <p:grpSpPr>
          <a:xfrm>
            <a:off x="4849932" y="1569013"/>
            <a:ext cx="2492137" cy="2269185"/>
            <a:chOff x="4988239" y="1599026"/>
            <a:chExt cx="2492137" cy="22691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E7C97A-29AD-4AE6-8F16-88DCED422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35" y="1998870"/>
              <a:ext cx="1869341" cy="18693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1E9EA-7C88-4623-A12C-A79DBCC1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24687">
              <a:off x="4988239" y="1599026"/>
              <a:ext cx="2215521" cy="1489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91DFD8-3F61-4F12-9C50-EFE4BCC68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Frameworks:</a:t>
            </a:r>
          </a:p>
          <a:p>
            <a:pPr>
              <a:spcBef>
                <a:spcPts val="15600"/>
              </a:spcBef>
            </a:pPr>
            <a:r>
              <a:rPr lang="en-US" b="1" dirty="0"/>
              <a:t>Standalone Packages: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Templating Engines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A24E7C-F0A5-4EC8-B8E2-3E75C6EADF54}"/>
              </a:ext>
            </a:extLst>
          </p:cNvPr>
          <p:cNvGrpSpPr/>
          <p:nvPr/>
        </p:nvGrpSpPr>
        <p:grpSpPr>
          <a:xfrm>
            <a:off x="1436102" y="1793060"/>
            <a:ext cx="9319797" cy="1905940"/>
            <a:chOff x="916203" y="1531968"/>
            <a:chExt cx="10300281" cy="2106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266" y="1556308"/>
              <a:ext cx="1676398" cy="167639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991101" y="3053646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3"/>
                </a:rPr>
                <a:t>Vue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053645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4"/>
                </a:rPr>
                <a:t>React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06684" y="3053644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5"/>
                </a:rPr>
                <a:t>Angular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1" y="1531968"/>
              <a:ext cx="1614815" cy="17007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3" y="1531968"/>
              <a:ext cx="3033889" cy="16383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C11-9433-46A5-B1E9-AED8C9B16739}"/>
              </a:ext>
            </a:extLst>
          </p:cNvPr>
          <p:cNvGrpSpPr/>
          <p:nvPr/>
        </p:nvGrpSpPr>
        <p:grpSpPr>
          <a:xfrm>
            <a:off x="1530462" y="4569636"/>
            <a:ext cx="2556372" cy="1867624"/>
            <a:chOff x="1049800" y="4263230"/>
            <a:chExt cx="2895598" cy="21154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35" t="-6176" r="-27503" b="-4686"/>
            <a:stretch/>
          </p:blipFill>
          <p:spPr>
            <a:xfrm>
              <a:off x="1147599" y="4263230"/>
              <a:ext cx="2700000" cy="1451770"/>
            </a:xfrm>
            <a:prstGeom prst="roundRect">
              <a:avLst>
                <a:gd name="adj" fmla="val 6979"/>
              </a:avLst>
            </a:prstGeom>
            <a:solidFill>
              <a:schemeClr val="accent1">
                <a:lumMod val="75000"/>
              </a:schemeClr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1049800" y="5793912"/>
              <a:ext cx="2895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9"/>
                </a:rPr>
                <a:t>Handlebars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74CB89-E734-40BB-B847-0B7A07A5D888}"/>
              </a:ext>
            </a:extLst>
          </p:cNvPr>
          <p:cNvGrpSpPr/>
          <p:nvPr/>
        </p:nvGrpSpPr>
        <p:grpSpPr>
          <a:xfrm>
            <a:off x="8001606" y="4169504"/>
            <a:ext cx="3509136" cy="2340836"/>
            <a:chOff x="7612541" y="3810001"/>
            <a:chExt cx="3974791" cy="2651464"/>
          </a:xfrm>
        </p:grpSpPr>
        <p:sp>
          <p:nvSpPr>
            <p:cNvPr id="19" name="TextBox 18"/>
            <p:cNvSpPr txBox="1"/>
            <p:nvPr/>
          </p:nvSpPr>
          <p:spPr>
            <a:xfrm>
              <a:off x="7612541" y="5799091"/>
              <a:ext cx="3974791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0"/>
                </a:rPr>
                <a:t>Web Components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24" y="3810001"/>
              <a:ext cx="2139341" cy="213934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4E2C7-7764-458A-9ECD-E2B470035C88}"/>
              </a:ext>
            </a:extLst>
          </p:cNvPr>
          <p:cNvGrpSpPr/>
          <p:nvPr/>
        </p:nvGrpSpPr>
        <p:grpSpPr>
          <a:xfrm>
            <a:off x="4469652" y="4424401"/>
            <a:ext cx="3149135" cy="2085939"/>
            <a:chOff x="4339324" y="4098723"/>
            <a:chExt cx="3567019" cy="23627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D01D25-BF8F-404A-A26F-864BA150A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458" y="4098723"/>
              <a:ext cx="2190750" cy="1524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BCDA6A-26C2-4556-8C76-4A5087883C1F}"/>
                </a:ext>
              </a:extLst>
            </p:cNvPr>
            <p:cNvSpPr txBox="1"/>
            <p:nvPr/>
          </p:nvSpPr>
          <p:spPr>
            <a:xfrm>
              <a:off x="4339324" y="5799091"/>
              <a:ext cx="3567019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3"/>
                </a:rPr>
                <a:t>lit-html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11D77C-A4F1-4058-B152-9A5FB8DA81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lit-html</a:t>
            </a:r>
            <a:r>
              <a:rPr lang="en-US" dirty="0"/>
              <a:t> to Generate Content from Templates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76A783-C0E9-4335-9626-6CAF614601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Templating Library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E8DCC28-C3F1-4FA7-AE08-F8071D5B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11017"/>
            <a:ext cx="2910750" cy="202487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12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lit-html</a:t>
            </a:r>
            <a:r>
              <a:rPr lang="en-US" dirty="0"/>
              <a:t> is and efficient, expressive </a:t>
            </a:r>
            <a:r>
              <a:rPr lang="en-US" b="1" dirty="0">
                <a:solidFill>
                  <a:schemeClr val="bg1"/>
                </a:solidFill>
              </a:rPr>
              <a:t>templating library</a:t>
            </a:r>
          </a:p>
          <a:p>
            <a:pPr lvl="1">
              <a:spcBef>
                <a:spcPts val="10800"/>
              </a:spcBef>
            </a:pPr>
            <a:r>
              <a:rPr lang="en-US" dirty="0"/>
              <a:t>Part of the Polymer Project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partial updating </a:t>
            </a:r>
            <a:r>
              <a:rPr lang="en-US" dirty="0"/>
              <a:t>of templates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JavaScript and HTML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customized</a:t>
            </a:r>
            <a:r>
              <a:rPr lang="en-US" dirty="0"/>
              <a:t> and extended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Compatible</a:t>
            </a:r>
            <a:r>
              <a:rPr lang="en-US" dirty="0"/>
              <a:t> with all major browsers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E8BC19FB-BF57-426F-9408-CCE9A360CC18}"/>
              </a:ext>
            </a:extLst>
          </p:cNvPr>
          <p:cNvSpPr txBox="1"/>
          <p:nvPr/>
        </p:nvSpPr>
        <p:spPr>
          <a:xfrm>
            <a:off x="1013659" y="1989000"/>
            <a:ext cx="10164681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 = (name)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`&lt;h1&gt;Hello ${name}&lt;/h1&gt;`;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('World'), </a:t>
            </a:r>
            <a:r>
              <a:rPr lang="en-US" sz="2400" b="1" dirty="0" err="1">
                <a:latin typeface="Consolas" panose="020B0609020204030204" pitchFamily="49" charset="0"/>
              </a:rPr>
              <a:t>document.body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02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DAF1E-EAE1-4F22-816E-29310CEF2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44F2-FEE7-465B-A2FC-AAD0DF084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54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54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bg1"/>
                </a:solidFill>
              </a:rPr>
              <a:t>live editors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linkClick r:id="rId2"/>
              </a:rPr>
              <a:t>CodeSandbox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JSBin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StackBlitz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03132-53B2-430A-97C6-4B7D2CC2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D9B37C5-0BB0-4560-97C5-1465FE80D184}"/>
              </a:ext>
            </a:extLst>
          </p:cNvPr>
          <p:cNvSpPr txBox="1"/>
          <p:nvPr/>
        </p:nvSpPr>
        <p:spPr>
          <a:xfrm>
            <a:off x="438970" y="1872092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lit-html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C9BD3D0-907A-41E4-BCC4-D93A5F156C30}"/>
              </a:ext>
            </a:extLst>
          </p:cNvPr>
          <p:cNvSpPr txBox="1"/>
          <p:nvPr/>
        </p:nvSpPr>
        <p:spPr>
          <a:xfrm>
            <a:off x="438970" y="3159000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} from 'https://unpkg.com/</a:t>
            </a:r>
            <a:r>
              <a:rPr lang="en-US" sz="2400" b="1" dirty="0" err="1">
                <a:latin typeface="Consolas" panose="020B0609020204030204" pitchFamily="49" charset="0"/>
              </a:rPr>
              <a:t>lit-html?module</a:t>
            </a:r>
            <a:r>
              <a:rPr lang="en-US" sz="2400" b="1" dirty="0">
                <a:latin typeface="Consolas" panose="020B0609020204030204" pitchFamily="49" charset="0"/>
              </a:rPr>
              <a:t>';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EB86B88-8676-4C17-BC68-8AE5FBEE7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00" y="4284000"/>
            <a:ext cx="2823359" cy="19640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38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UI Rendering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Custom Templating Engine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Libraries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lit-html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000"/>
              </a:spcBef>
            </a:pPr>
            <a:r>
              <a:rPr lang="en-US" dirty="0"/>
              <a:t>To use lit-html,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it as a module: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2045403"/>
            <a:ext cx="10755000" cy="1899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4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4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3538346"/>
            <a:ext cx="3575270" cy="938298"/>
          </a:xfrm>
          <a:prstGeom prst="wedgeRoundRectCallout">
            <a:avLst>
              <a:gd name="adj1" fmla="val -35505"/>
              <a:gd name="adj2" fmla="val -88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E2B80E-54F8-4261-B97E-B42170D31A98}"/>
              </a:ext>
            </a:extLst>
          </p:cNvPr>
          <p:cNvSpPr txBox="1">
            <a:spLocks/>
          </p:cNvSpPr>
          <p:nvPr/>
        </p:nvSpPr>
        <p:spPr>
          <a:xfrm>
            <a:off x="651000" y="4814738"/>
            <a:ext cx="10755000" cy="8471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sayHello = (name) =&gt;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`&lt;h1&gt;Hello ${name}&lt;/h1&gt;`;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(sayHello('World'), document.body);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Template definition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render(template(state), document.body);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645" y="5627299"/>
            <a:ext cx="3253355" cy="578882"/>
          </a:xfrm>
          <a:prstGeom prst="wedgeRoundRectCallout">
            <a:avLst>
              <a:gd name="adj1" fmla="val 32473"/>
              <a:gd name="adj2" fmla="val -11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 with data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046F3179-0C73-422A-8018-B30C7832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627299"/>
            <a:ext cx="2987173" cy="578882"/>
          </a:xfrm>
          <a:prstGeom prst="wedgeRoundRectCallout">
            <a:avLst>
              <a:gd name="adj1" fmla="val -34871"/>
              <a:gd name="adj2" fmla="val -114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278" y="1606038"/>
            <a:ext cx="8874077" cy="5095891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Client-side rendering is used in most modern applications</a:t>
            </a:r>
          </a:p>
          <a:p>
            <a:pPr lvl="0"/>
            <a:r>
              <a:rPr lang="en-US" dirty="0"/>
              <a:t>Templates speed up and simplify the development process</a:t>
            </a:r>
          </a:p>
          <a:p>
            <a:pPr lvl="0"/>
            <a:r>
              <a:rPr lang="en-US" dirty="0"/>
              <a:t>For easier and more efficient rendering use lit-html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98BFE8-0860-425F-A142-5CF175EBAD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Web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91852-C1EA-4BF3-9423-2FECE96BA9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UI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3D9BC-AA17-4894-950F-022FF6200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130F4-A992-4041-AB43-98A9C18BF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4F91-B5C3-4F78-B35C-E881FE4E8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means to </a:t>
            </a:r>
            <a:r>
              <a:rPr lang="en-US" b="1" dirty="0">
                <a:solidFill>
                  <a:schemeClr val="bg1"/>
                </a:solidFill>
              </a:rPr>
              <a:t>dynamically generate </a:t>
            </a:r>
            <a:r>
              <a:rPr lang="en-US" dirty="0"/>
              <a:t>content</a:t>
            </a:r>
          </a:p>
          <a:p>
            <a:pPr lvl="1"/>
            <a:r>
              <a:rPr lang="en-US" dirty="0"/>
              <a:t>As opposed to having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HTML files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/>
              <a:t> of a web page, or an </a:t>
            </a:r>
            <a:r>
              <a:rPr lang="en-US" b="1" dirty="0">
                <a:solidFill>
                  <a:schemeClr val="bg1"/>
                </a:solidFill>
              </a:rPr>
              <a:t>entire web application</a:t>
            </a:r>
          </a:p>
          <a:p>
            <a:pPr lvl="1"/>
            <a:r>
              <a:rPr lang="en-US" dirty="0"/>
              <a:t>Virtually </a:t>
            </a:r>
            <a:r>
              <a:rPr lang="en-US" b="1" dirty="0">
                <a:solidFill>
                  <a:schemeClr val="bg1"/>
                </a:solidFill>
              </a:rPr>
              <a:t>all contemporary sites </a:t>
            </a:r>
            <a:r>
              <a:rPr lang="en-US" dirty="0"/>
              <a:t>use dynamic generation</a:t>
            </a:r>
          </a:p>
          <a:p>
            <a:r>
              <a:rPr lang="en-US" dirty="0"/>
              <a:t>Can be performed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(browser)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5F607-D008-4175-9CFA-34F30400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Concepts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932E9D-BDEB-4308-8D12-40610733AA85}"/>
              </a:ext>
            </a:extLst>
          </p:cNvPr>
          <p:cNvGrpSpPr/>
          <p:nvPr/>
        </p:nvGrpSpPr>
        <p:grpSpPr>
          <a:xfrm>
            <a:off x="3858315" y="4644000"/>
            <a:ext cx="4475370" cy="1885996"/>
            <a:chOff x="4206000" y="4689000"/>
            <a:chExt cx="4475370" cy="188599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453065-7197-4769-B153-2B5F781AF8E5}"/>
                </a:ext>
              </a:extLst>
            </p:cNvPr>
            <p:cNvGrpSpPr/>
            <p:nvPr/>
          </p:nvGrpSpPr>
          <p:grpSpPr>
            <a:xfrm>
              <a:off x="4206000" y="4689000"/>
              <a:ext cx="4475370" cy="1885996"/>
              <a:chOff x="4206000" y="4718877"/>
              <a:chExt cx="4475370" cy="1885996"/>
            </a:xfrm>
          </p:grpSpPr>
          <p:sp>
            <p:nvSpPr>
              <p:cNvPr id="44" name="Right Triangle 43">
                <a:extLst>
                  <a:ext uri="{FF2B5EF4-FFF2-40B4-BE49-F238E27FC236}">
                    <a16:creationId xmlns:a16="http://schemas.microsoft.com/office/drawing/2014/main" id="{4CE9F80F-EB24-4F93-9440-7FDD0E524ECF}"/>
                  </a:ext>
                </a:extLst>
              </p:cNvPr>
              <p:cNvSpPr/>
              <p:nvPr/>
            </p:nvSpPr>
            <p:spPr bwMode="auto">
              <a:xfrm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tx2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ight Triangle 44">
                <a:extLst>
                  <a:ext uri="{FF2B5EF4-FFF2-40B4-BE49-F238E27FC236}">
                    <a16:creationId xmlns:a16="http://schemas.microsoft.com/office/drawing/2014/main" id="{BD7F7CDE-6A6F-4835-84B3-6989B62DE19F}"/>
                  </a:ext>
                </a:extLst>
              </p:cNvPr>
              <p:cNvSpPr/>
              <p:nvPr/>
            </p:nvSpPr>
            <p:spPr bwMode="auto">
              <a:xfrm rot="10800000"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accent3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1B9F59-6745-4A42-9954-86DAB0D82EDF}"/>
                </a:ext>
              </a:extLst>
            </p:cNvPr>
            <p:cNvGrpSpPr/>
            <p:nvPr/>
          </p:nvGrpSpPr>
          <p:grpSpPr>
            <a:xfrm>
              <a:off x="4587721" y="4797119"/>
              <a:ext cx="1072994" cy="1678247"/>
              <a:chOff x="2271000" y="2484000"/>
              <a:chExt cx="1710000" cy="267457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42DCCC-0D21-4E94-ABEB-70A59C62FA94}"/>
                  </a:ext>
                </a:extLst>
              </p:cNvPr>
              <p:cNvGrpSpPr/>
              <p:nvPr/>
            </p:nvGrpSpPr>
            <p:grpSpPr>
              <a:xfrm>
                <a:off x="2271000" y="2484000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1315B3C-534E-402E-AC1A-B8B7C12055AB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2D56D3E-7B41-4027-92B7-07C9EC5BB49C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C6216BB-46BD-4939-BA6B-28EB9356D969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C54E817-EA56-49C1-A67C-D78DE6B42F5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6CAE348-0CA0-41A5-905B-2B6FD5CA8428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4F00CEC-75B7-49D0-B21F-9BDFB965C325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CC53FE-08FC-4843-8BCD-4621C302F2AB}"/>
                  </a:ext>
                </a:extLst>
              </p:cNvPr>
              <p:cNvGrpSpPr/>
              <p:nvPr/>
            </p:nvGrpSpPr>
            <p:grpSpPr>
              <a:xfrm>
                <a:off x="2271000" y="3152644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83824DD-6DB9-4445-8189-9F969D1E0979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20A72F-9EE3-4E73-A6F0-7435D35ABDED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DBEDB7-F8DA-413A-936B-B9D62B9D0F22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594CB8C-ABE3-4873-96DF-F227497E9763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C9D61C0-482A-411B-8FC2-675CF28B8BA5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406AAAC-BFBB-4918-A4E3-CB6FD66F1B9B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994D19-006C-4B80-892B-CC240F8333DA}"/>
                  </a:ext>
                </a:extLst>
              </p:cNvPr>
              <p:cNvGrpSpPr/>
              <p:nvPr/>
            </p:nvGrpSpPr>
            <p:grpSpPr>
              <a:xfrm>
                <a:off x="2271000" y="3821288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7D4A4F2-8F58-435D-AC2D-55C9B6B89D54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1D05D83-33BE-4863-A5BF-57ED3AC824D6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37BB4B1-C38F-4670-BA41-20B90E480286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8DBC26C-CCAC-44C8-80A4-593E51D89AA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8E2E54A-4F16-416E-B77F-14AFEEC30AE7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BC867A5-A745-4E17-A43A-74D5D10433B4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1C966AF-B82A-431C-A52A-23EBDC3566FD}"/>
                  </a:ext>
                </a:extLst>
              </p:cNvPr>
              <p:cNvGrpSpPr/>
              <p:nvPr/>
            </p:nvGrpSpPr>
            <p:grpSpPr>
              <a:xfrm>
                <a:off x="2271000" y="4489932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ED6D52C-9D0F-4ACB-A0A3-3B6787183542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23B5A62-10E2-4D51-8C6F-2DFF893F87D8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3C2634-28E3-40D6-A76F-56030C0026B5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2F28AE7-A1EF-4555-9F99-9E21335E3D9B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AF1B2-34D3-47D7-A91B-38174C615523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826CFB8-3B80-4950-AAD2-D519F3CEFBA3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015E3-0E7E-4F26-9295-F903FA001AAB}"/>
                </a:ext>
              </a:extLst>
            </p:cNvPr>
            <p:cNvGrpSpPr/>
            <p:nvPr/>
          </p:nvGrpSpPr>
          <p:grpSpPr>
            <a:xfrm>
              <a:off x="6742726" y="5032532"/>
              <a:ext cx="1625283" cy="1258685"/>
              <a:chOff x="6906000" y="3191689"/>
              <a:chExt cx="2025000" cy="156824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7BF8FF-B312-4CD0-BC1E-F18BB4B357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06000" y="3191689"/>
                <a:ext cx="2025000" cy="1189687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5CDF1D-D68C-4B6F-A482-892E365FBF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62888" y="3249000"/>
                <a:ext cx="1911224" cy="10750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C734029-8810-45B4-A08A-47889F6ECD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11000" y="4689001"/>
                <a:ext cx="1215000" cy="70931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43083AB-6139-415E-91FA-28300D09C4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16000" y="4381375"/>
                <a:ext cx="405000" cy="318635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9DC6A8-FE1C-401D-8233-6E8A3AF7F119}"/>
                  </a:ext>
                </a:extLst>
              </p:cNvPr>
              <p:cNvSpPr/>
              <p:nvPr/>
            </p:nvSpPr>
            <p:spPr bwMode="auto">
              <a:xfrm flipV="1">
                <a:off x="8706000" y="4335656"/>
                <a:ext cx="58234" cy="45719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987CB34-ACF3-4BB9-A96B-5760372CC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998" y="3410002"/>
                <a:ext cx="791003" cy="791003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D333FBF-EF9C-465C-BC33-335ED99E92EB}"/>
              </a:ext>
            </a:extLst>
          </p:cNvPr>
          <p:cNvSpPr txBox="1"/>
          <p:nvPr/>
        </p:nvSpPr>
        <p:spPr>
          <a:xfrm>
            <a:off x="149615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Server-Side Rendering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434385-5C34-41D3-BD0C-5F6BDEB98095}"/>
              </a:ext>
            </a:extLst>
          </p:cNvPr>
          <p:cNvSpPr txBox="1"/>
          <p:nvPr/>
        </p:nvSpPr>
        <p:spPr>
          <a:xfrm>
            <a:off x="852467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Client-Side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8164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E026A-77E0-4D1A-9D84-203F06AB7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FDEF69-B890-48F3-9090-7812F969BB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Client-Side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CDN serves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fetches</a:t>
            </a:r>
            <a:r>
              <a:rPr lang="en-US" dirty="0"/>
              <a:t> data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generates</a:t>
            </a:r>
            <a:r>
              <a:rPr lang="en-US" dirty="0"/>
              <a:t> DOM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2F50B4-71F9-47AB-AE00-650D3849B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Server-Side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Server </a:t>
            </a:r>
            <a:r>
              <a:rPr lang="en-US" b="1" dirty="0">
                <a:solidFill>
                  <a:schemeClr val="bg1"/>
                </a:solidFill>
              </a:rPr>
              <a:t>generates HTML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 is sent </a:t>
            </a:r>
            <a:r>
              <a:rPr lang="en-US" dirty="0"/>
              <a:t>to the client</a:t>
            </a:r>
          </a:p>
          <a:p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interprets</a:t>
            </a:r>
            <a:r>
              <a:rPr lang="en-US" dirty="0"/>
              <a:t> HTML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AE6D83-DC52-4BAD-AD08-B2ED5F21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vs Client-Side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C2D184-3757-4634-BC87-1DB902A85BFD}"/>
              </a:ext>
            </a:extLst>
          </p:cNvPr>
          <p:cNvGrpSpPr/>
          <p:nvPr/>
        </p:nvGrpSpPr>
        <p:grpSpPr>
          <a:xfrm>
            <a:off x="3971448" y="4700935"/>
            <a:ext cx="849745" cy="1329069"/>
            <a:chOff x="2271000" y="2484000"/>
            <a:chExt cx="1710000" cy="26745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1AC1C6-E785-4450-9E02-65D199D776BB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63E1DE-F7FF-4727-B17E-E60E6044AC88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993C98-92C0-4BBE-81B9-15F4766124E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45B64F8-A417-4A1F-87D8-F2C9A1486956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7878F5-15C5-40F6-8AEC-DD72E4D0A929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88C8B4-D6CF-4C53-B7C9-27A4F4E9511D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1B4D19-FF7D-4593-8A74-0721B8B207E6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0CDC2B-DCD4-4667-A07B-14C096167819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93CA9F-30F2-4981-B250-EB1F6EFE6D43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857EC45-556B-42E3-A09A-533340066B6F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5542F0-C84B-4A81-AB6B-975ACCD8F4F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06C2CF-FCE7-4B7A-8A6F-050DF520EC0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85BB8B-B2E2-40BC-AD62-47C79910204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E562AC-E03A-436B-8119-B66A82E19FC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CB1D92-F83A-4740-9AE0-B52BC04620F7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2FD8A-70CB-4CF8-BED7-495878E2C61A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069B3B-56FE-4860-A05C-77663F857B51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D9F1A8-A210-45C8-9A47-573CFF0B9ED4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37E59B-BA6E-489D-9653-A4867DE64EA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CB41AA-038A-45BD-9076-6B7DFA46BBC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86423B-EDAD-4CEE-ABDE-162DA6D48EA0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915A1C-BD65-4E4E-977A-6F67E23DE795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F38875-79E4-4EEA-8D93-F4BCEF890E46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67BFFA-3727-478D-9E19-730459BCE46C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9C735C-C292-4FD3-B3A2-5F90504C2A35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2A9A12-72C0-4C6F-BBEA-49FB2AB119C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E656C-C618-4779-9325-59A3D34D17B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616F0C-9E04-4334-9F4E-77BC0AD13D21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85EF1F-F275-48E5-A218-D93A9CBB61DF}"/>
              </a:ext>
            </a:extLst>
          </p:cNvPr>
          <p:cNvGrpSpPr/>
          <p:nvPr/>
        </p:nvGrpSpPr>
        <p:grpSpPr>
          <a:xfrm>
            <a:off x="7266000" y="4710176"/>
            <a:ext cx="1441046" cy="1116004"/>
            <a:chOff x="6906000" y="3191689"/>
            <a:chExt cx="2025000" cy="15682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8C8878-C76E-4E46-901E-C44208F91D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4BEDA6-B9E3-486D-BF15-1C03F64671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57FF5E-9C73-49CC-ABC9-CADBB7CA9F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FBB0E4-F0D7-4EF8-8474-013B0FA689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5471A6-407A-4DC1-87FC-562CFA135625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6580A62-18BD-4692-AB51-D4F9EB16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0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2F4B6-E244-4744-B2EE-441E7B37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29806-F308-43F9-B6F6-B4ACAD387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page is </a:t>
            </a:r>
            <a:r>
              <a:rPr lang="en-US" b="1" dirty="0">
                <a:solidFill>
                  <a:schemeClr val="bg1"/>
                </a:solidFill>
              </a:rPr>
              <a:t>never reloaded</a:t>
            </a:r>
            <a:r>
              <a:rPr lang="en-US" dirty="0"/>
              <a:t>, and interaction is </a:t>
            </a:r>
            <a:r>
              <a:rPr lang="en-US" b="1" dirty="0">
                <a:solidFill>
                  <a:schemeClr val="bg1"/>
                </a:solidFill>
              </a:rPr>
              <a:t>instant</a:t>
            </a:r>
          </a:p>
          <a:p>
            <a:pPr lvl="1"/>
            <a:r>
              <a:rPr lang="en-US" dirty="0"/>
              <a:t>State and data can be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across views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dynamic content needs to be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after start</a:t>
            </a:r>
          </a:p>
          <a:p>
            <a:r>
              <a:rPr lang="en-US" b="1" dirty="0"/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Longer </a:t>
            </a:r>
            <a:r>
              <a:rPr lang="en-US" b="1" dirty="0">
                <a:solidFill>
                  <a:schemeClr val="bg1"/>
                </a:solidFill>
              </a:rPr>
              <a:t>initial load </a:t>
            </a:r>
            <a:r>
              <a:rPr lang="en-US" dirty="0"/>
              <a:t>times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SEO-friendly</a:t>
            </a:r>
          </a:p>
          <a:p>
            <a:pPr lvl="1"/>
            <a:r>
              <a:rPr lang="en-US" dirty="0"/>
              <a:t>Poor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slow client </a:t>
            </a:r>
            <a:r>
              <a:rPr lang="en-US" dirty="0"/>
              <a:t>machines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0B0DA0-9B54-4AB1-81BE-FC3386C3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Client-Side Rendering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AF26E0-86EF-4B36-9720-CE306D0D369D}"/>
              </a:ext>
            </a:extLst>
          </p:cNvPr>
          <p:cNvGrpSpPr/>
          <p:nvPr/>
        </p:nvGrpSpPr>
        <p:grpSpPr>
          <a:xfrm>
            <a:off x="9246000" y="4329000"/>
            <a:ext cx="1922209" cy="1488636"/>
            <a:chOff x="6906000" y="3191689"/>
            <a:chExt cx="2025000" cy="15682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F760FE-066F-4485-8BB1-634A3375BB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709EC4-60F3-4969-B8AE-1C2465706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0A7265-7E03-4B7C-90E3-52B4746C0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2676B6-80E8-4468-A95B-B695F3DE4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74F12D-DCB3-42E5-BA62-641D0F63017B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C14048-047E-4786-8F9C-B038CA8470FC}"/>
              </a:ext>
            </a:extLst>
          </p:cNvPr>
          <p:cNvGrpSpPr/>
          <p:nvPr/>
        </p:nvGrpSpPr>
        <p:grpSpPr>
          <a:xfrm flipH="1">
            <a:off x="8893602" y="4073969"/>
            <a:ext cx="1841808" cy="1244876"/>
            <a:chOff x="6639563" y="4323322"/>
            <a:chExt cx="2272052" cy="1535678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2E42BE-EA1D-43BD-9786-74E14FC989DE}"/>
                </a:ext>
              </a:extLst>
            </p:cNvPr>
            <p:cNvGrpSpPr/>
            <p:nvPr/>
          </p:nvGrpSpPr>
          <p:grpSpPr>
            <a:xfrm>
              <a:off x="7279190" y="4341853"/>
              <a:ext cx="991046" cy="1517147"/>
              <a:chOff x="7087046" y="4341853"/>
              <a:chExt cx="991046" cy="1517147"/>
            </a:xfrm>
            <a:grpFill/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ACE25F8B-C87D-41ED-9D36-6BED1B536F0B}"/>
                  </a:ext>
                </a:extLst>
              </p:cNvPr>
              <p:cNvSpPr/>
              <p:nvPr/>
            </p:nvSpPr>
            <p:spPr bwMode="auto">
              <a:xfrm>
                <a:off x="7087046" y="5736365"/>
                <a:ext cx="991046" cy="122635"/>
              </a:xfrm>
              <a:prstGeom prst="trapezoid">
                <a:avLst>
                  <a:gd name="adj" fmla="val 32861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B8A0DD87-D1F0-4AB6-A12D-F5EA1408C3F5}"/>
                  </a:ext>
                </a:extLst>
              </p:cNvPr>
              <p:cNvSpPr/>
              <p:nvPr/>
            </p:nvSpPr>
            <p:spPr bwMode="auto">
              <a:xfrm>
                <a:off x="7528737" y="4341853"/>
                <a:ext cx="107664" cy="1394512"/>
              </a:xfrm>
              <a:prstGeom prst="trapezoid">
                <a:avLst>
                  <a:gd name="adj" fmla="val 22594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C9673A-808F-444D-B15A-1B3E60ACBE10}"/>
                </a:ext>
              </a:extLst>
            </p:cNvPr>
            <p:cNvGrpSpPr/>
            <p:nvPr/>
          </p:nvGrpSpPr>
          <p:grpSpPr>
            <a:xfrm>
              <a:off x="6639563" y="4777256"/>
              <a:ext cx="991046" cy="840180"/>
              <a:chOff x="6231000" y="4574915"/>
              <a:chExt cx="991046" cy="840180"/>
            </a:xfrm>
            <a:grpFill/>
          </p:grpSpPr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B3470381-484F-4737-A46C-56935018757F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22634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76F3BF45-CD33-4F40-BA78-C79078166668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B816DF78-B03A-40FA-A2B7-C822B5A89CB2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0BA21C-73E0-417B-B923-1C940B78D54A}"/>
                </a:ext>
              </a:extLst>
            </p:cNvPr>
            <p:cNvSpPr/>
            <p:nvPr/>
          </p:nvSpPr>
          <p:spPr bwMode="auto">
            <a:xfrm rot="20424588">
              <a:off x="7068714" y="4526627"/>
              <a:ext cx="1411998" cy="45719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DB0C9D-374E-4124-9A4F-CE3300CA621A}"/>
                </a:ext>
              </a:extLst>
            </p:cNvPr>
            <p:cNvGrpSpPr/>
            <p:nvPr/>
          </p:nvGrpSpPr>
          <p:grpSpPr>
            <a:xfrm>
              <a:off x="7920569" y="4323322"/>
              <a:ext cx="991046" cy="836474"/>
              <a:chOff x="6231000" y="4574915"/>
              <a:chExt cx="991046" cy="836474"/>
            </a:xfrm>
            <a:grpFill/>
          </p:grpSpPr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30C4FED8-E3BA-4918-826E-2557A4FB739D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18928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327EB50E-A057-4409-A30F-A8A3993EC2AD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308C1013-3FB6-42C4-84DD-2088A1B38BED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2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generate HTML</a:t>
            </a:r>
          </a:p>
          <a:p>
            <a:pPr lvl="1"/>
            <a:r>
              <a:rPr lang="en-US" dirty="0"/>
              <a:t>E.g., content from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inserted into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</a:p>
          <a:p>
            <a:pPr>
              <a:spcBef>
                <a:spcPts val="4800"/>
              </a:spcBef>
            </a:pPr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create DOM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defines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a view</a:t>
            </a:r>
          </a:p>
          <a:p>
            <a:pPr lvl="1"/>
            <a:r>
              <a:rPr lang="en-US" dirty="0"/>
              <a:t>Content is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REST service</a:t>
            </a:r>
          </a:p>
          <a:p>
            <a:pPr lvl="1"/>
            <a:r>
              <a:rPr lang="en-US" dirty="0"/>
              <a:t>The structure is </a:t>
            </a:r>
            <a:r>
              <a:rPr lang="en-US" b="1" dirty="0">
                <a:solidFill>
                  <a:schemeClr val="bg1"/>
                </a:solidFill>
              </a:rPr>
              <a:t>recreated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populated</a:t>
            </a:r>
            <a:r>
              <a:rPr lang="en-US" dirty="0"/>
              <a:t> with the data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templating engine </a:t>
            </a:r>
            <a:r>
              <a:rPr lang="en-US" dirty="0"/>
              <a:t>is used to streamline the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4015</TotalTime>
  <Words>1663</Words>
  <Application>Microsoft Office PowerPoint</Application>
  <PresentationFormat>Широк екран</PresentationFormat>
  <Paragraphs>276</Paragraphs>
  <Slides>36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</vt:lpstr>
      <vt:lpstr>Client-Side Rendering</vt:lpstr>
      <vt:lpstr>Table of Contents</vt:lpstr>
      <vt:lpstr>Have a Question?</vt:lpstr>
      <vt:lpstr>UI Rendering</vt:lpstr>
      <vt:lpstr>Rendering Concepts</vt:lpstr>
      <vt:lpstr>Server-Side vs Client-Side</vt:lpstr>
      <vt:lpstr>Pros and Cons of Client-Side Rendering</vt:lpstr>
      <vt:lpstr>What is Templating?</vt:lpstr>
      <vt:lpstr>Templating Concepts</vt:lpstr>
      <vt:lpstr>Templating Benefits</vt:lpstr>
      <vt:lpstr>Templating Best Practices</vt:lpstr>
      <vt:lpstr>Custom Templates</vt:lpstr>
      <vt:lpstr>Project Requirements</vt:lpstr>
      <vt:lpstr>Live Demonstration</vt:lpstr>
      <vt:lpstr>Templating Engines</vt:lpstr>
      <vt:lpstr>Popular Templating Engines</vt:lpstr>
      <vt:lpstr>External Templating Library</vt:lpstr>
      <vt:lpstr>What is lit-html?</vt:lpstr>
      <vt:lpstr>Getting Started</vt:lpstr>
      <vt:lpstr>Usage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Rendering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43</cp:revision>
  <dcterms:created xsi:type="dcterms:W3CDTF">2018-05-23T13:08:44Z</dcterms:created>
  <dcterms:modified xsi:type="dcterms:W3CDTF">2021-05-18T09:18:23Z</dcterms:modified>
  <cp:category>JS; JavaScript; front-end; AJAX; REST; ES6; Web development; computer programming; programming</cp:category>
</cp:coreProperties>
</file>