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0" r:id="rId3"/>
    <p:sldId id="258" r:id="rId4"/>
    <p:sldId id="259" r:id="rId5"/>
    <p:sldId id="260" r:id="rId6"/>
    <p:sldId id="265" r:id="rId7"/>
    <p:sldId id="262" r:id="rId8"/>
    <p:sldId id="266" r:id="rId9"/>
    <p:sldId id="267" r:id="rId10"/>
    <p:sldId id="270" r:id="rId11"/>
    <p:sldId id="271" r:id="rId12"/>
    <p:sldId id="269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92" r:id="rId24"/>
    <p:sldId id="294" r:id="rId25"/>
    <p:sldId id="295" r:id="rId26"/>
    <p:sldId id="296" r:id="rId27"/>
    <p:sldId id="297" r:id="rId28"/>
    <p:sldId id="298" r:id="rId29"/>
    <p:sldId id="299" r:id="rId30"/>
    <p:sldId id="281" r:id="rId31"/>
    <p:sldId id="287" r:id="rId32"/>
    <p:sldId id="309" r:id="rId33"/>
    <p:sldId id="316" r:id="rId34"/>
    <p:sldId id="289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Routing Concepts" id="{5AE84572-0A5F-47BE-BA00-7EA5D3482C92}">
          <p14:sldIdLst>
            <p14:sldId id="259"/>
            <p14:sldId id="260"/>
            <p14:sldId id="265"/>
            <p14:sldId id="262"/>
            <p14:sldId id="266"/>
            <p14:sldId id="267"/>
          </p14:sldIdLst>
        </p14:section>
        <p14:section name="Client-Side Routing" id="{CE2639E2-1629-4CDA-945A-BFFEB9AAE49E}">
          <p14:sldIdLst>
            <p14:sldId id="270"/>
            <p14:sldId id="271"/>
            <p14:sldId id="269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Overview of page.js" id="{F669FEB8-3071-4AE8-AE6D-2C9D40E8DCD8}">
          <p14:sldIdLst>
            <p14:sldId id="292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clusion" id="{501A4BFC-942E-49DF-9576-647C169850BD}">
          <p14:sldIdLst>
            <p14:sldId id="281"/>
            <p14:sldId id="287"/>
            <p14:sldId id="309"/>
            <p14:sldId id="316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81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087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ionmedia/page.j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5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7.png"/><Relationship Id="rId20" Type="http://schemas.openxmlformats.org/officeDocument/2006/relationships/image" Target="../media/image39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codexio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Navigation for Single-Page Applications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13894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Client-Side Routing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250950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loads the appropriate content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manually </a:t>
            </a:r>
            <a:r>
              <a:rPr lang="en-US" sz="3600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change in content 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</a:t>
            </a:r>
            <a:r>
              <a:rPr lang="en-US" sz="3600" b="1" dirty="0">
                <a:solidFill>
                  <a:schemeClr val="bg1"/>
                </a:solidFill>
              </a:rPr>
              <a:t>clicks on a link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19EEAC-B654-4EF5-8992-D2DB38FD26BB}"/>
              </a:ext>
            </a:extLst>
          </p:cNvPr>
          <p:cNvSpPr/>
          <p:nvPr/>
        </p:nvSpPr>
        <p:spPr bwMode="auto">
          <a:xfrm>
            <a:off x="2676000" y="2651760"/>
            <a:ext cx="4040684" cy="507076"/>
          </a:xfrm>
          <a:prstGeom prst="rect">
            <a:avLst/>
          </a:prstGeom>
          <a:solidFill>
            <a:srgbClr val="00B050">
              <a:alpha val="2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F66DC-F441-4FD8-A759-2932EBCE28FA}"/>
              </a:ext>
            </a:extLst>
          </p:cNvPr>
          <p:cNvSpPr/>
          <p:nvPr/>
        </p:nvSpPr>
        <p:spPr bwMode="auto">
          <a:xfrm>
            <a:off x="6948742" y="2651760"/>
            <a:ext cx="3159534" cy="507076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Allow for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URL</a:t>
            </a:r>
          </a:p>
          <a:p>
            <a:pPr latinLnBrk="0"/>
            <a:r>
              <a:rPr lang="en-US" dirty="0"/>
              <a:t>Represented by a series of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, separated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</a:p>
          <a:p>
            <a:pPr lvl="1"/>
            <a:r>
              <a:rPr lang="en-US" dirty="0"/>
              <a:t>Example: </a:t>
            </a:r>
            <a:r>
              <a:rPr lang="en-US" b="1" dirty="0">
                <a:latin typeface="Consolas" panose="020B0609020204030204" pitchFamily="49" charset="0"/>
              </a:rPr>
              <a:t>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js+advanced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b="1" dirty="0" err="1">
                <a:latin typeface="Consolas" panose="020B0609020204030204" pitchFamily="49" charset="0"/>
              </a:rPr>
              <a:t>opCourses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latin typeface="Consolas" panose="020B0609020204030204" pitchFamily="49" charset="0"/>
              </a:rPr>
              <a:t>true</a:t>
            </a:r>
          </a:p>
          <a:p>
            <a:pPr latinLnBrk="0">
              <a:spcBef>
                <a:spcPts val="4800"/>
              </a:spcBef>
            </a:pPr>
            <a:r>
              <a:rPr lang="en-US" dirty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Representing the current page number in a paginated collection</a:t>
            </a:r>
          </a:p>
          <a:p>
            <a:pPr lvl="1" latinLnBrk="0"/>
            <a:r>
              <a:rPr lang="en-US" dirty="0"/>
              <a:t>Filter criteria</a:t>
            </a:r>
          </a:p>
          <a:p>
            <a:pPr lvl="1" latinLnBrk="0"/>
            <a:r>
              <a:rPr lang="en-US" dirty="0"/>
              <a:t>Sorting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24B48-876E-414E-A585-33EC8703C5D8}"/>
              </a:ext>
            </a:extLst>
          </p:cNvPr>
          <p:cNvSpPr txBox="1"/>
          <p:nvPr/>
        </p:nvSpPr>
        <p:spPr>
          <a:xfrm>
            <a:off x="3514164" y="3179878"/>
            <a:ext cx="2364356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First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1D87F-6298-4DBB-90FC-7D6A67A5EAAF}"/>
              </a:ext>
            </a:extLst>
          </p:cNvPr>
          <p:cNvSpPr txBox="1"/>
          <p:nvPr/>
        </p:nvSpPr>
        <p:spPr>
          <a:xfrm>
            <a:off x="7128195" y="3179878"/>
            <a:ext cx="2800630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Second parameter</a:t>
            </a:r>
          </a:p>
        </p:txBody>
      </p:sp>
    </p:spTree>
    <p:extLst>
      <p:ext uri="{BB962C8B-B14F-4D97-AF65-F5344CB8AC3E}">
        <p14:creationId xmlns:p14="http://schemas.microsoft.com/office/powerpoint/2010/main" val="481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/>
              <a:t>Using 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to 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changes 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trigger 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Extracting the hash from the entire URL</a:t>
            </a:r>
          </a:p>
          <a:p>
            <a:pPr marL="0" indent="0"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>
                <a:latin typeface="+mj-lt"/>
              </a:rPr>
              <a:t>Changing the path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1903839"/>
            <a:ext cx="996291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hash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window.location.href.split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('#')[1] || ''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3327010"/>
            <a:ext cx="996291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changePath</a:t>
            </a:r>
            <a:r>
              <a:rPr lang="en-US" sz="2400" b="1" dirty="0">
                <a:latin typeface="Consolas" panose="020B0609020204030204" pitchFamily="49" charset="0"/>
              </a:rPr>
              <a:t> = function (path)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currentPath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b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currentPath.replace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(/#(.*)$/, '') + '#'+ path;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2875"/>
          </a:xfrm>
        </p:spPr>
        <p:txBody>
          <a:bodyPr>
            <a:normAutofit/>
          </a:bodyPr>
          <a:lstStyle/>
          <a:p>
            <a:r>
              <a:rPr lang="en-US" dirty="0"/>
              <a:t>Using an event handler: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Processing </a:t>
            </a:r>
            <a:r>
              <a:rPr lang="en-US" sz="3400" dirty="0" err="1"/>
              <a:t>hashchange</a:t>
            </a:r>
            <a:r>
              <a:rPr lang="en-US" sz="3400" dirty="0"/>
              <a:t> events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92784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1000" y="279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HTML event handler: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358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&lt;body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();"&gt;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1000" y="441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event listener: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520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400" b="1" dirty="0">
                <a:latin typeface="Consolas" panose="020B0609020204030204" pitchFamily="49" charset="0"/>
              </a:rPr>
              <a:t>("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hashchange</a:t>
            </a:r>
            <a:r>
              <a:rPr lang="en-US" sz="2400" b="1" dirty="0">
                <a:latin typeface="Consolas" panose="020B0609020204030204" pitchFamily="49" charset="0"/>
              </a:rPr>
              <a:t>",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, false);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51782" y="1279049"/>
            <a:ext cx="9765000" cy="5227952"/>
          </a:xfrm>
        </p:spPr>
        <p:txBody>
          <a:bodyPr>
            <a:noAutofit/>
          </a:bodyPr>
          <a:lstStyle/>
          <a:p>
            <a:pPr fontAlgn="base" latinLnBrk="0"/>
            <a:r>
              <a:rPr lang="en-US" dirty="0"/>
              <a:t>You can actually surface real </a:t>
            </a: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</a:p>
          <a:p>
            <a:pPr fontAlgn="base" latinLnBrk="0"/>
            <a:r>
              <a:rPr lang="en-US" dirty="0"/>
              <a:t>It helps 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/>
              <a:t>You can actually use hash tag for what is was meant 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779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150" y="1257436"/>
            <a:ext cx="9687700" cy="5546589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Provides access to the browser's 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/>
          </a:p>
          <a:p>
            <a:pPr lvl="1" latinLnBrk="0"/>
            <a:r>
              <a:rPr lang="en-US" sz="3200" dirty="0"/>
              <a:t>They allow 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entries</a:t>
            </a:r>
          </a:p>
          <a:p>
            <a:pPr lvl="1" latinLnBrk="0"/>
            <a:r>
              <a:rPr lang="en-US" sz="3200" dirty="0"/>
              <a:t>These methods work in conjunction with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23621"/>
            <a:ext cx="10129234" cy="5546589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/>
              <a:t>Adds new object to the history of the browser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>
                <a:latin typeface="Consolas" panose="020B0609020204030204" pitchFamily="49" charset="0"/>
              </a:rPr>
              <a:t>T</a:t>
            </a:r>
            <a:r>
              <a:rPr lang="en-US" sz="3400" dirty="0"/>
              <a:t>akes three parameters: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endParaRPr lang="en-US" sz="3200" dirty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Object which is associated with the new history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Browsers currently ignore this parameter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The 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It must be of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origin</a:t>
            </a:r>
            <a:r>
              <a:rPr lang="en-US" sz="3000" dirty="0"/>
              <a:t> as the current URL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PushState()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Client-Side Routing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page.js</a:t>
            </a:r>
            <a:endParaRPr lang="bg-BG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>
                <a:solidFill>
                  <a:schemeClr val="bg1"/>
                </a:solidFill>
              </a:rPr>
              <a:t>odifies the current history entry </a:t>
            </a:r>
            <a:r>
              <a:rPr lang="en-US" sz="3400" dirty="0"/>
              <a:t>instead 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object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ReplaceState() Method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 = { </a:t>
            </a:r>
            <a:r>
              <a:rPr lang="en-US" sz="2400" b="1" dirty="0" err="1">
                <a:latin typeface="Consolas" panose="020B0609020204030204" pitchFamily="49" charset="0"/>
              </a:rPr>
              <a:t>facNum</a:t>
            </a:r>
            <a:r>
              <a:rPr lang="en-US" sz="2400" b="1" dirty="0">
                <a:latin typeface="Consolas" panose="020B0609020204030204" pitchFamily="49" charset="0"/>
              </a:rPr>
              <a:t>: "56789123" };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history.pushState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"student.html");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"newStudent.html");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Dispatched to the window every time the active history entry 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affected 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</a:p>
          <a:p>
            <a:pPr latinLnBrk="0"/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/>
              <a:t>contains 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Popstate Event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E305E08-A30C-4B1B-95BC-61863B733F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Custom History API Router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706DE6D-9DEF-44FE-8C55-62423ADC172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page.js</a:t>
            </a:r>
            <a:r>
              <a:rPr lang="en-US" dirty="0"/>
              <a:t> for Single-Page Routing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21AFD-982E-4AE8-9B70-21607A7345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Routing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7AA35-9E6D-44AA-85AB-E23AA0BD0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134000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8F3EA-AFAA-4EA6-8F97-0F3E1FA34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D57C6-4BEA-4863-9678-AD969BD3D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Compact </a:t>
            </a:r>
            <a:r>
              <a:rPr lang="en-US" b="1" dirty="0">
                <a:solidFill>
                  <a:schemeClr val="bg1"/>
                </a:solidFill>
              </a:rPr>
              <a:t>client-side router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Small size </a:t>
            </a:r>
            <a:r>
              <a:rPr lang="en-US" dirty="0"/>
              <a:t>– 1.2KB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inspired by Express (back-end framework)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link binding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URL glob </a:t>
            </a:r>
            <a:r>
              <a:rPr lang="en-US" b="1" dirty="0">
                <a:solidFill>
                  <a:schemeClr val="bg1"/>
                </a:solidFill>
              </a:rPr>
              <a:t>matching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909969-3ADB-44BA-8FE7-882DDA0D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page.js?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1FEFC-1F8B-4C10-BDF6-0499186F9A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3789000"/>
            <a:ext cx="2385000" cy="23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56BC6-694C-4C40-A5C8-076EB67B9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76B3-CBD4-45AC-A0BF-CC00A5487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48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4800"/>
              </a:spcBef>
            </a:pPr>
            <a:r>
              <a:rPr lang="en-US" dirty="0"/>
              <a:t>Basic Usage:</a:t>
            </a:r>
          </a:p>
          <a:p>
            <a:pPr>
              <a:spcBef>
                <a:spcPts val="10800"/>
              </a:spcBef>
            </a:pPr>
            <a:r>
              <a:rPr lang="en-US" dirty="0"/>
              <a:t>Documentation:  </a:t>
            </a:r>
            <a:r>
              <a:rPr lang="en-US" dirty="0">
                <a:hlinkClick r:id="rId2"/>
              </a:rPr>
              <a:t>https://github.com/visionmedia/page.js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281F9E-82FD-4EA4-B61C-37CEC17E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61B8D40-8A2A-45E4-ACA3-E1A2B1A053A2}"/>
              </a:ext>
            </a:extLst>
          </p:cNvPr>
          <p:cNvSpPr txBox="1"/>
          <p:nvPr/>
        </p:nvSpPr>
        <p:spPr>
          <a:xfrm>
            <a:off x="1416000" y="182581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page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E9076682-42D6-4D56-B653-147B73DAF5A4}"/>
              </a:ext>
            </a:extLst>
          </p:cNvPr>
          <p:cNvSpPr txBox="1"/>
          <p:nvPr/>
        </p:nvSpPr>
        <p:spPr>
          <a:xfrm>
            <a:off x="1416000" y="311880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page from "//unpkg.com/page/</a:t>
            </a:r>
            <a:r>
              <a:rPr lang="en-US" sz="2400" b="1" dirty="0" err="1">
                <a:latin typeface="Consolas" panose="020B0609020204030204" pitchFamily="49" charset="0"/>
              </a:rPr>
              <a:t>page.mjs</a:t>
            </a:r>
            <a:r>
              <a:rPr lang="en-US" sz="2400" b="1" dirty="0"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C63EF61-0C61-43A7-A503-E916FAAEB234}"/>
              </a:ext>
            </a:extLst>
          </p:cNvPr>
          <p:cNvSpPr txBox="1"/>
          <p:nvPr/>
        </p:nvSpPr>
        <p:spPr>
          <a:xfrm>
            <a:off x="1416000" y="4335770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('/', index);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home route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('*', </a:t>
            </a:r>
            <a:r>
              <a:rPr lang="en-US" sz="2400" b="1" dirty="0" err="1">
                <a:latin typeface="Consolas" panose="020B0609020204030204" pitchFamily="49" charset="0"/>
              </a:rPr>
              <a:t>notfound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catch-all (404)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latin typeface="Consolas" panose="020B0609020204030204" pitchFamily="49" charset="0"/>
              </a:rPr>
              <a:t>();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Activate router</a:t>
            </a:r>
          </a:p>
        </p:txBody>
      </p:sp>
    </p:spTree>
    <p:extLst>
      <p:ext uri="{BB962C8B-B14F-4D97-AF65-F5344CB8AC3E}">
        <p14:creationId xmlns:p14="http://schemas.microsoft.com/office/powerpoint/2010/main" val="8768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E34FFE-8382-4826-92AD-8C085A140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EA301-71C2-4E2E-B79C-E10DC1C39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Routes are registered via </a:t>
            </a:r>
            <a:r>
              <a:rPr lang="en-US" b="1" dirty="0">
                <a:solidFill>
                  <a:schemeClr val="bg1"/>
                </a:solidFill>
              </a:rPr>
              <a:t>match pattern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</a:p>
          <a:p>
            <a:pPr>
              <a:spcBef>
                <a:spcPts val="5400"/>
              </a:spcBef>
            </a:pPr>
            <a:r>
              <a:rPr lang="en-US" dirty="0"/>
              <a:t>Match pattern can be string, URL glob or </a:t>
            </a:r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route handler </a:t>
            </a:r>
            <a:r>
              <a:rPr lang="en-US" dirty="0"/>
              <a:t>(callback) will receive two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dirty="0"/>
              <a:t> object with information about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/>
              <a:t> callback, used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route handlers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C9387C-E518-460C-AEFF-DA608BC8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Routing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8E366F3-9552-4169-BCB8-0E8413525E6C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('/catalog',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B5B1A27F-A02D-4201-9EAD-21FA65464DBD}"/>
              </a:ext>
            </a:extLst>
          </p:cNvPr>
          <p:cNvSpPr txBox="1"/>
          <p:nvPr/>
        </p:nvSpPr>
        <p:spPr>
          <a:xfrm>
            <a:off x="651000" y="5180895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fetch data, render template, handle form, etc.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9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E4F18-4B84-424A-9C2E-5AF87D5C0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804F-0232-4A86-9DDC-529917276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b="1" dirty="0">
                <a:solidFill>
                  <a:schemeClr val="bg1"/>
                </a:solidFill>
              </a:rPr>
              <a:t>glob patterns </a:t>
            </a:r>
            <a:r>
              <a:rPr lang="en-US" dirty="0"/>
              <a:t>can match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parts of the URL</a:t>
            </a:r>
          </a:p>
          <a:p>
            <a:pPr lvl="1"/>
            <a:r>
              <a:rPr lang="en-US" dirty="0"/>
              <a:t>E.g., category name, product ID, user page, etc.</a:t>
            </a:r>
          </a:p>
          <a:p>
            <a:pPr>
              <a:spcBef>
                <a:spcPts val="7800"/>
              </a:spcBef>
            </a:pPr>
            <a:r>
              <a:rPr lang="en-US" dirty="0"/>
              <a:t>The URL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can be accessed from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parameters </a:t>
            </a:r>
            <a:r>
              <a:rPr lang="en-US" dirty="0"/>
              <a:t>can be captured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CCAE48-C6B1-4C4B-92B9-54B3AF8E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211E465-12AE-4B00-AB44-57B9C8EAA057}"/>
              </a:ext>
            </a:extLst>
          </p:cNvPr>
          <p:cNvSpPr txBox="1"/>
          <p:nvPr/>
        </p:nvSpPr>
        <p:spPr>
          <a:xfrm>
            <a:off x="651000" y="2521379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match any route, following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3B23BB9-8641-4BAC-B1F7-1B67D85E25FD}"/>
              </a:ext>
            </a:extLst>
          </p:cNvPr>
          <p:cNvSpPr txBox="1"/>
          <p:nvPr/>
        </p:nvSpPr>
        <p:spPr>
          <a:xfrm>
            <a:off x="651000" y="4065002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next)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7022E4B0-954F-4868-A098-FF120080ECCC}"/>
              </a:ext>
            </a:extLst>
          </p:cNvPr>
          <p:cNvSpPr txBox="1"/>
          <p:nvPr/>
        </p:nvSpPr>
        <p:spPr>
          <a:xfrm>
            <a:off x="651000" y="5977957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('/:category/:id',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57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1A8EC-4258-4A4D-922A-FDC840328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FC85-60CF-40D1-B18E-FCBEFFD080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automatic redirect upon visit</a:t>
            </a:r>
          </a:p>
          <a:p>
            <a:pPr>
              <a:spcBef>
                <a:spcPts val="10800"/>
              </a:spcBef>
            </a:pPr>
            <a:r>
              <a:rPr lang="en-US" dirty="0"/>
              <a:t>Navigate to a page </a:t>
            </a:r>
            <a:r>
              <a:rPr lang="en-US" dirty="0" err="1"/>
              <a:t>programatically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85B5F0-2688-4BA3-9D02-645C6971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Redirect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8CAE2B7-05EC-43BC-9A07-D41BA7FBE4F0}"/>
              </a:ext>
            </a:extLst>
          </p:cNvPr>
          <p:cNvSpPr txBox="1"/>
          <p:nvPr/>
        </p:nvSpPr>
        <p:spPr>
          <a:xfrm>
            <a:off x="651000" y="1989000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('/home', '/catalog');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navigating to /home will be redirected to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703331B1-4314-49CC-BF9C-C0657ED497A8}"/>
              </a:ext>
            </a:extLst>
          </p:cNvPr>
          <p:cNvSpPr txBox="1"/>
          <p:nvPr/>
        </p:nvSpPr>
        <p:spPr>
          <a:xfrm>
            <a:off x="651000" y="4059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('/login');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B7591-3897-4C04-8163-700A5DD81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9AE3-A223-43C1-95EC-F313C0D35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 handlers can be </a:t>
            </a:r>
            <a:r>
              <a:rPr lang="en-US" b="1" dirty="0">
                <a:solidFill>
                  <a:schemeClr val="bg1"/>
                </a:solidFill>
              </a:rPr>
              <a:t>chained</a:t>
            </a:r>
          </a:p>
          <a:p>
            <a:pPr>
              <a:spcBef>
                <a:spcPts val="4800"/>
              </a:spcBef>
            </a:pPr>
            <a:r>
              <a:rPr lang="en-US" dirty="0"/>
              <a:t>Practical when </a:t>
            </a:r>
            <a:r>
              <a:rPr lang="en-US" b="1" dirty="0">
                <a:solidFill>
                  <a:schemeClr val="bg1"/>
                </a:solidFill>
              </a:rPr>
              <a:t>separating concerns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remote data in one handler and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in another</a:t>
            </a:r>
          </a:p>
          <a:p>
            <a:r>
              <a:rPr lang="en-US" dirty="0"/>
              <a:t>Add values to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, to share them </a:t>
            </a:r>
            <a:r>
              <a:rPr lang="en-US" b="1" dirty="0">
                <a:solidFill>
                  <a:schemeClr val="bg1"/>
                </a:solidFill>
              </a:rPr>
              <a:t>across handlers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1E45C0-B346-4747-8BDE-B738E2EF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Route Handlers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741A228E-CA33-4FE3-A64B-EAC55CAE7C74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3FFB35-9088-4AF6-9F4C-C58B4E5574F8}"/>
              </a:ext>
            </a:extLst>
          </p:cNvPr>
          <p:cNvSpPr txBox="1"/>
          <p:nvPr/>
        </p:nvSpPr>
        <p:spPr>
          <a:xfrm>
            <a:off x="651000" y="4459031"/>
            <a:ext cx="93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async function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const data = await </a:t>
            </a:r>
            <a:r>
              <a:rPr lang="en-US" sz="2400" b="1" dirty="0" err="1">
                <a:latin typeface="Consolas" panose="020B0609020204030204" pitchFamily="49" charset="0"/>
              </a:rPr>
              <a:t>fetchProduct</a:t>
            </a:r>
            <a:r>
              <a:rPr lang="en-US" sz="2400" b="1" dirty="0">
                <a:latin typeface="Consolas" panose="020B0609020204030204" pitchFamily="49" charset="0"/>
              </a:rPr>
              <a:t>(ctx.params.id);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 err="1">
                <a:latin typeface="Consolas" panose="020B0609020204030204" pitchFamily="49" charset="0"/>
              </a:rPr>
              <a:t>.product</a:t>
            </a:r>
            <a:r>
              <a:rPr lang="en-US" sz="2400" b="1" dirty="0">
                <a:latin typeface="Consolas" panose="020B0609020204030204" pitchFamily="49" charset="0"/>
              </a:rPr>
              <a:t> = data;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65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Multi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Reloads</a:t>
            </a:r>
            <a:r>
              <a:rPr lang="en-US" sz="3200" dirty="0">
                <a:solidFill>
                  <a:schemeClr val="bg2"/>
                </a:solidFill>
              </a:rPr>
              <a:t> the entire page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Single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Re-renders</a:t>
            </a:r>
            <a:r>
              <a:rPr lang="en-US" sz="3200" dirty="0">
                <a:solidFill>
                  <a:schemeClr val="bg2"/>
                </a:solidFill>
              </a:rPr>
              <a:t> its content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History API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Overview of </a:t>
            </a:r>
            <a:r>
              <a:rPr lang="en-US" sz="3200" b="1" dirty="0">
                <a:solidFill>
                  <a:schemeClr val="bg1"/>
                </a:solidFill>
              </a:rPr>
              <a:t>page.js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Types of Navigation in Web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Routing Concepts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8882" y="3781546"/>
            <a:ext cx="18490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Navigation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Types</a:t>
            </a: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Navigation using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- allows navigation,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3987</TotalTime>
  <Words>1562</Words>
  <Application>Microsoft Office PowerPoint</Application>
  <PresentationFormat>Широк екран</PresentationFormat>
  <Paragraphs>264</Paragraphs>
  <Slides>35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Browser Routing</vt:lpstr>
      <vt:lpstr>Table of Contents</vt:lpstr>
      <vt:lpstr>Have a Question?</vt:lpstr>
      <vt:lpstr>Routing Concepts</vt:lpstr>
      <vt:lpstr>Multi Page Applications</vt:lpstr>
      <vt:lpstr>Multi Page Application Lifecycle</vt:lpstr>
      <vt:lpstr>Single Page Applications</vt:lpstr>
      <vt:lpstr>SPA Lifecycle</vt:lpstr>
      <vt:lpstr>Navigation Types</vt:lpstr>
      <vt:lpstr>Client-Side Routing</vt:lpstr>
      <vt:lpstr>How Routers Work</vt:lpstr>
      <vt:lpstr>Location</vt:lpstr>
      <vt:lpstr>Query Parameters</vt:lpstr>
      <vt:lpstr>Hash-based Routing</vt:lpstr>
      <vt:lpstr>Example</vt:lpstr>
      <vt:lpstr>Processing hashchange events</vt:lpstr>
      <vt:lpstr>Push-Based Routing</vt:lpstr>
      <vt:lpstr>History API</vt:lpstr>
      <vt:lpstr>The PushState() Method</vt:lpstr>
      <vt:lpstr>The ReplaceState() Method</vt:lpstr>
      <vt:lpstr>The Popstate Event</vt:lpstr>
      <vt:lpstr>Live Demonstration</vt:lpstr>
      <vt:lpstr>External Routing Library</vt:lpstr>
      <vt:lpstr>What is page.js?</vt:lpstr>
      <vt:lpstr>Getting Started</vt:lpstr>
      <vt:lpstr>Basic Routing</vt:lpstr>
      <vt:lpstr>URL Parameters</vt:lpstr>
      <vt:lpstr>Programmatic Redirect</vt:lpstr>
      <vt:lpstr>Chaining Route Handlers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39</cp:revision>
  <dcterms:created xsi:type="dcterms:W3CDTF">2018-05-23T13:08:44Z</dcterms:created>
  <dcterms:modified xsi:type="dcterms:W3CDTF">2021-05-18T09:19:02Z</dcterms:modified>
  <cp:category>programming;computer programming;software development;web development</cp:category>
</cp:coreProperties>
</file>