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9" r:id="rId3"/>
    <p:sldId id="389" r:id="rId4"/>
    <p:sldId id="381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7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deio/rsvp.js/" TargetMode="External"/><Relationship Id="rId2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jquery.com/promis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Асинхронност и заявки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статуси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1хх -&gt; информациони</a:t>
            </a:r>
          </a:p>
          <a:p>
            <a:r>
              <a:rPr lang="bg-BG" dirty="0" smtClean="0"/>
              <a:t>2хх -&gt; успех</a:t>
            </a:r>
          </a:p>
          <a:p>
            <a:r>
              <a:rPr lang="bg-BG" dirty="0" smtClean="0"/>
              <a:t>3хх -&gt; пренасочване</a:t>
            </a:r>
          </a:p>
          <a:p>
            <a:r>
              <a:rPr lang="bg-BG" dirty="0" smtClean="0"/>
              <a:t>4хх -&gt; грешки на клиента</a:t>
            </a:r>
          </a:p>
          <a:p>
            <a:r>
              <a:rPr lang="bg-BG" dirty="0" smtClean="0"/>
              <a:t>5хх -&gt; грешки на сървъра</a:t>
            </a:r>
          </a:p>
          <a:p>
            <a:r>
              <a:rPr lang="bg-BG" dirty="0" smtClean="0"/>
              <a:t>Повече информация за статусите може да намерите </a:t>
            </a:r>
            <a:r>
              <a:rPr lang="bg-BG" dirty="0" smtClean="0">
                <a:hlinkClick r:id="rId2"/>
              </a:rPr>
              <a:t>тук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методи / </a:t>
            </a:r>
            <a:r>
              <a:rPr lang="en-US" dirty="0" smtClean="0"/>
              <a:t>HTTP verbs/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</a:t>
            </a:r>
            <a:r>
              <a:rPr lang="en-US" dirty="0" smtClean="0"/>
              <a:t>-&gt; </a:t>
            </a:r>
            <a:r>
              <a:rPr lang="bg-BG" dirty="0" smtClean="0"/>
              <a:t>използва се, когато просто искаме да вземем данни от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POST</a:t>
            </a:r>
            <a:r>
              <a:rPr lang="en-US" dirty="0" smtClean="0"/>
              <a:t> -&gt;</a:t>
            </a:r>
            <a:r>
              <a:rPr lang="bg-BG" dirty="0" smtClean="0"/>
              <a:t> използва се, когато искаме да изпратим данни към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en-US" dirty="0" smtClean="0"/>
              <a:t> -&gt;</a:t>
            </a:r>
            <a:r>
              <a:rPr lang="bg-BG" dirty="0" smtClean="0"/>
              <a:t> използва се, когато искаме да променим данни на сървъра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dirty="0" smtClean="0"/>
              <a:t> -</a:t>
            </a:r>
            <a:r>
              <a:rPr lang="bg-BG" dirty="0" smtClean="0"/>
              <a:t>&gt; използва се, когато изкаме да изтрием данни</a:t>
            </a:r>
          </a:p>
          <a:p>
            <a:r>
              <a:rPr lang="bg-BG" dirty="0" smtClean="0"/>
              <a:t>Други методи: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CONNECT</a:t>
            </a:r>
          </a:p>
          <a:p>
            <a:r>
              <a:rPr lang="bg-BG" dirty="0" smtClean="0">
                <a:hlinkClick r:id="rId2"/>
              </a:rPr>
              <a:t>Повече информация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06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Заглавия /</a:t>
            </a:r>
            <a:r>
              <a:rPr lang="en-US" dirty="0" smtClean="0"/>
              <a:t>headers/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bg-BG" dirty="0" smtClean="0"/>
              <a:t>е  в текстово базиран формат</a:t>
            </a:r>
          </a:p>
          <a:p>
            <a:pPr lvl="1"/>
            <a:r>
              <a:rPr lang="bg-BG" dirty="0" smtClean="0"/>
              <a:t>Чрез т.нар. заглавия /</a:t>
            </a:r>
            <a:r>
              <a:rPr lang="en-US" dirty="0" smtClean="0"/>
              <a:t>headers</a:t>
            </a:r>
            <a:r>
              <a:rPr lang="bg-BG" dirty="0" smtClean="0"/>
              <a:t>/ може да внесем допълнителна информация</a:t>
            </a:r>
          </a:p>
          <a:p>
            <a:r>
              <a:rPr lang="bg-BG" dirty="0" smtClean="0"/>
              <a:t>Често използвани</a:t>
            </a:r>
          </a:p>
          <a:p>
            <a:pPr lvl="1"/>
            <a:r>
              <a:rPr lang="en-US" dirty="0" smtClean="0"/>
              <a:t>Content-Type</a:t>
            </a:r>
            <a:endParaRPr lang="bg-BG" dirty="0" smtClean="0"/>
          </a:p>
          <a:p>
            <a:pPr lvl="1"/>
            <a:r>
              <a:rPr lang="en-US" dirty="0" smtClean="0"/>
              <a:t>Content-Disposition</a:t>
            </a:r>
          </a:p>
          <a:p>
            <a:pPr lvl="2"/>
            <a:r>
              <a:rPr lang="bg-BG" dirty="0" smtClean="0"/>
              <a:t>Определят как да бъде върнато съдържанието от сървъра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9344" y="5650468"/>
            <a:ext cx="81926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Content-Type: text/html; charset=utf-8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9345" y="6211669"/>
            <a:ext cx="819265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Content-Type: application/pdf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Content-Disposition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attachment; filename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="Report2010.pdf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6"/>
            <a:ext cx="10018713" cy="4156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synchronous </a:t>
            </a:r>
            <a:r>
              <a:rPr lang="en-US" b="1" dirty="0" smtClean="0"/>
              <a:t>J</a:t>
            </a:r>
            <a:r>
              <a:rPr lang="en-US" dirty="0" smtClean="0"/>
              <a:t>avaScript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 smtClean="0"/>
              <a:t>X</a:t>
            </a:r>
            <a:r>
              <a:rPr lang="en-US" dirty="0" smtClean="0"/>
              <a:t>ML</a:t>
            </a:r>
          </a:p>
          <a:p>
            <a:pPr lvl="1"/>
            <a:r>
              <a:rPr lang="bg-BG" dirty="0" smtClean="0"/>
              <a:t>Техника за асинхронно зареждане на динамично съдържание от сървъра</a:t>
            </a:r>
          </a:p>
          <a:p>
            <a:pPr lvl="1"/>
            <a:r>
              <a:rPr lang="bg-BG" dirty="0" smtClean="0"/>
              <a:t>Позволява динамични промени на </a:t>
            </a:r>
            <a:r>
              <a:rPr lang="en-US" dirty="0" smtClean="0"/>
              <a:t>UI/UX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bg-BG" dirty="0" smtClean="0"/>
              <a:t>Не се презарежда цялата страница</a:t>
            </a:r>
          </a:p>
          <a:p>
            <a:r>
              <a:rPr lang="bg-BG" dirty="0" smtClean="0"/>
              <a:t>Има 2 основни типа </a:t>
            </a:r>
            <a:r>
              <a:rPr lang="en-US" dirty="0" smtClean="0"/>
              <a:t>AJAX</a:t>
            </a:r>
            <a:endParaRPr lang="bg-BG" dirty="0" smtClean="0"/>
          </a:p>
          <a:p>
            <a:pPr lvl="1"/>
            <a:r>
              <a:rPr lang="bg-BG" dirty="0" smtClean="0"/>
              <a:t>Частично зареждане на </a:t>
            </a:r>
            <a:r>
              <a:rPr lang="en-US" dirty="0" smtClean="0"/>
              <a:t>HTML</a:t>
            </a:r>
            <a:r>
              <a:rPr lang="bg-BG" dirty="0" smtClean="0"/>
              <a:t> фрагменти</a:t>
            </a:r>
          </a:p>
          <a:p>
            <a:pPr lvl="1"/>
            <a:r>
              <a:rPr lang="bg-BG" dirty="0" smtClean="0"/>
              <a:t>Получаване и обработка н</a:t>
            </a:r>
            <a:r>
              <a:rPr lang="en-US" dirty="0" smtClean="0"/>
              <a:t>a JSON</a:t>
            </a:r>
            <a:r>
              <a:rPr lang="bg-BG" dirty="0" smtClean="0"/>
              <a:t> обекти посредством </a:t>
            </a:r>
            <a:r>
              <a:rPr lang="en-US" dirty="0" err="1" smtClean="0"/>
              <a:t>JavaScripit</a:t>
            </a:r>
            <a:r>
              <a:rPr lang="en-US" dirty="0" smtClean="0"/>
              <a:t>/jQuery</a:t>
            </a:r>
          </a:p>
          <a:p>
            <a:r>
              <a:rPr lang="en-US" dirty="0" smtClean="0"/>
              <a:t>AJAX </a:t>
            </a:r>
            <a:r>
              <a:rPr lang="bg-BG" dirty="0" smtClean="0"/>
              <a:t>изпозла </a:t>
            </a:r>
            <a:r>
              <a:rPr lang="en-US" dirty="0" smtClean="0"/>
              <a:t>HTTP</a:t>
            </a:r>
          </a:p>
          <a:p>
            <a:pPr lvl="1"/>
            <a:r>
              <a:rPr lang="bg-BG" dirty="0" smtClean="0"/>
              <a:t>Има </a:t>
            </a:r>
            <a:r>
              <a:rPr lang="en-US" dirty="0" smtClean="0"/>
              <a:t>request/response </a:t>
            </a:r>
            <a:r>
              <a:rPr lang="bg-BG" dirty="0" smtClean="0"/>
              <a:t>модел</a:t>
            </a:r>
          </a:p>
          <a:p>
            <a:pPr lvl="1"/>
            <a:r>
              <a:rPr lang="bg-BG" dirty="0" smtClean="0"/>
              <a:t>Има заглавия /</a:t>
            </a:r>
            <a:r>
              <a:rPr lang="en-US" dirty="0" smtClean="0"/>
              <a:t>headers/</a:t>
            </a:r>
            <a:endParaRPr lang="bg-BG" dirty="0" smtClean="0"/>
          </a:p>
          <a:p>
            <a:pPr lvl="1"/>
            <a:r>
              <a:rPr lang="bg-BG" dirty="0" smtClean="0"/>
              <a:t>Трябва да таргетира конкретен </a:t>
            </a:r>
            <a:r>
              <a:rPr lang="en-US" dirty="0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Уеб услуги /</a:t>
            </a:r>
            <a:r>
              <a:rPr lang="en-US" dirty="0" smtClean="0"/>
              <a:t>web services/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услугата /</a:t>
            </a:r>
            <a:r>
              <a:rPr lang="en-US" dirty="0" smtClean="0"/>
              <a:t>web service/</a:t>
            </a:r>
            <a:r>
              <a:rPr lang="bg-BG" dirty="0" smtClean="0"/>
              <a:t> е начин на комуникация м/у 2 устройства в </a:t>
            </a:r>
            <a:r>
              <a:rPr lang="en-US" dirty="0" smtClean="0"/>
              <a:t>WWW /world wide web/</a:t>
            </a:r>
          </a:p>
          <a:p>
            <a:pPr lvl="1"/>
            <a:r>
              <a:rPr lang="bg-BG" dirty="0" smtClean="0"/>
              <a:t>Сървърът показва опеределени сървиси на конкретен </a:t>
            </a:r>
            <a:r>
              <a:rPr lang="en-US" dirty="0" smtClean="0"/>
              <a:t>URL</a:t>
            </a:r>
          </a:p>
          <a:p>
            <a:pPr lvl="1"/>
            <a:r>
              <a:rPr lang="bg-BG" dirty="0" smtClean="0"/>
              <a:t>Клиента изпраща заявки </a:t>
            </a:r>
            <a:r>
              <a:rPr lang="en-US" dirty="0" smtClean="0"/>
              <a:t>/requests/</a:t>
            </a:r>
            <a:r>
              <a:rPr lang="bg-BG" dirty="0" smtClean="0"/>
              <a:t> към тези </a:t>
            </a:r>
            <a:r>
              <a:rPr lang="en-US" dirty="0" smtClean="0"/>
              <a:t>URL</a:t>
            </a:r>
            <a:r>
              <a:rPr lang="bg-BG" dirty="0" smtClean="0"/>
              <a:t>-ли</a:t>
            </a:r>
          </a:p>
          <a:p>
            <a:r>
              <a:rPr lang="bg-BG" dirty="0" smtClean="0"/>
              <a:t>Уеб услугите са част от т.нар </a:t>
            </a:r>
            <a:r>
              <a:rPr lang="en-US" dirty="0" smtClean="0"/>
              <a:t>SOA </a:t>
            </a:r>
            <a:r>
              <a:rPr lang="bg-BG" dirty="0" smtClean="0"/>
              <a:t>архитектура</a:t>
            </a:r>
          </a:p>
          <a:p>
            <a:pPr lvl="1"/>
            <a:r>
              <a:rPr lang="bg-BG" dirty="0" smtClean="0"/>
              <a:t>Сървърът отговаря за бизнес логиката и бизнес обектите</a:t>
            </a:r>
          </a:p>
          <a:p>
            <a:pPr lvl="1"/>
            <a:r>
              <a:rPr lang="bg-BG" dirty="0" smtClean="0"/>
              <a:t>Клиентската част отговаря за презентирането на бизнес логиката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dirty="0" smtClean="0"/>
              <a:t> </a:t>
            </a:r>
            <a:r>
              <a:rPr lang="bg-BG" dirty="0" smtClean="0"/>
              <a:t>обекта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59710"/>
            <a:ext cx="10018713" cy="4276436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dirty="0"/>
              <a:t> </a:t>
            </a:r>
            <a:r>
              <a:rPr lang="bg-BG" dirty="0"/>
              <a:t>обекта </a:t>
            </a:r>
            <a:r>
              <a:rPr lang="bg-BG" dirty="0" smtClean="0"/>
              <a:t>е част от </a:t>
            </a:r>
            <a:r>
              <a:rPr lang="en-US" dirty="0" smtClean="0"/>
              <a:t>JS</a:t>
            </a:r>
            <a:r>
              <a:rPr lang="bg-BG" dirty="0" smtClean="0"/>
              <a:t>, която предоставя възможност да достъпваме ресурси по даден </a:t>
            </a:r>
            <a:r>
              <a:rPr lang="en-US" dirty="0" smtClean="0"/>
              <a:t>URL</a:t>
            </a:r>
          </a:p>
          <a:p>
            <a:pPr lvl="1"/>
            <a:r>
              <a:rPr lang="bg-BG" dirty="0" smtClean="0"/>
              <a:t>Създаден е от </a:t>
            </a:r>
            <a:r>
              <a:rPr lang="en-US" dirty="0" smtClean="0"/>
              <a:t>Microsoft</a:t>
            </a:r>
            <a:r>
              <a:rPr lang="bg-BG" dirty="0" smtClean="0"/>
              <a:t> и се използва от </a:t>
            </a:r>
            <a:r>
              <a:rPr lang="en-US" dirty="0" smtClean="0"/>
              <a:t>Mozilla, Apple </a:t>
            </a:r>
            <a:r>
              <a:rPr lang="bg-BG" dirty="0" smtClean="0"/>
              <a:t>и </a:t>
            </a:r>
            <a:r>
              <a:rPr lang="en-US" dirty="0" smtClean="0"/>
              <a:t>Google</a:t>
            </a:r>
          </a:p>
          <a:p>
            <a:pPr lvl="1"/>
            <a:r>
              <a:rPr lang="bg-BG" dirty="0" smtClean="0"/>
              <a:t>Стандартизиран</a:t>
            </a:r>
          </a:p>
          <a:p>
            <a:pPr lvl="1"/>
            <a:r>
              <a:rPr lang="bg-BG" dirty="0" smtClean="0"/>
              <a:t>Може да се използва както синхронно, така и асинхронно</a:t>
            </a:r>
          </a:p>
          <a:p>
            <a:pPr lvl="1"/>
            <a:r>
              <a:rPr lang="bg-BG" dirty="0" smtClean="0"/>
              <a:t>Данните могат да бъдат в различни формати – </a:t>
            </a:r>
            <a:r>
              <a:rPr lang="en-US" dirty="0" smtClean="0"/>
              <a:t>XML, JSON, HTML, plain text</a:t>
            </a:r>
          </a:p>
          <a:p>
            <a:r>
              <a:rPr lang="bg-BG" dirty="0" smtClean="0"/>
              <a:t>Използва се само, ако има нужда от него</a:t>
            </a:r>
          </a:p>
          <a:p>
            <a:r>
              <a:rPr lang="bg-BG" dirty="0" smtClean="0"/>
              <a:t>Обикновено ползваме </a:t>
            </a:r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bg-BG" dirty="0" smtClean="0"/>
              <a:t> има възможност да създава </a:t>
            </a:r>
            <a:r>
              <a:rPr lang="en-US" dirty="0" smtClean="0"/>
              <a:t>HTTP </a:t>
            </a:r>
            <a:r>
              <a:rPr lang="bg-BG" dirty="0" smtClean="0"/>
              <a:t>заявки</a:t>
            </a:r>
          </a:p>
          <a:p>
            <a:r>
              <a:rPr lang="en-US" dirty="0" smtClean="0"/>
              <a:t>AJAX</a:t>
            </a:r>
            <a:r>
              <a:rPr lang="bg-BG" dirty="0" smtClean="0"/>
              <a:t> методи от </a:t>
            </a:r>
            <a:r>
              <a:rPr lang="en-US" dirty="0" smtClean="0"/>
              <a:t>jQuery:</a:t>
            </a:r>
          </a:p>
          <a:p>
            <a:pPr lvl="1"/>
            <a:r>
              <a:rPr lang="en-US" i="1" dirty="0"/>
              <a:t>$.ajax(options)</a:t>
            </a:r>
          </a:p>
          <a:p>
            <a:pPr lvl="1"/>
            <a:r>
              <a:rPr lang="en-US" i="1" dirty="0"/>
              <a:t>$.</a:t>
            </a:r>
            <a:r>
              <a:rPr lang="en-US" i="1" dirty="0" err="1"/>
              <a:t>getJSON</a:t>
            </a:r>
            <a:r>
              <a:rPr lang="en-US" i="1" dirty="0"/>
              <a:t>(</a:t>
            </a:r>
            <a:r>
              <a:rPr lang="en-US" i="1" dirty="0" err="1"/>
              <a:t>url</a:t>
            </a:r>
            <a:r>
              <a:rPr lang="en-US" i="1" dirty="0"/>
              <a:t>, success).error()</a:t>
            </a:r>
          </a:p>
          <a:p>
            <a:pPr lvl="1"/>
            <a:r>
              <a:rPr lang="en-US" i="1" dirty="0"/>
              <a:t>$.post(</a:t>
            </a:r>
            <a:r>
              <a:rPr lang="en-US" i="1" dirty="0" err="1"/>
              <a:t>url</a:t>
            </a:r>
            <a:r>
              <a:rPr lang="en-US" i="1" dirty="0"/>
              <a:t>, data, success, '</a:t>
            </a:r>
            <a:r>
              <a:rPr lang="en-US" i="1" dirty="0" err="1"/>
              <a:t>json</a:t>
            </a:r>
            <a:r>
              <a:rPr lang="en-US" i="1" dirty="0"/>
              <a:t>').error()</a:t>
            </a:r>
          </a:p>
          <a:p>
            <a:pPr lvl="1"/>
            <a:r>
              <a:rPr lang="en-US" i="1" dirty="0"/>
              <a:t>$(selector).load(</a:t>
            </a:r>
            <a:r>
              <a:rPr lang="en-US" i="1" dirty="0" err="1"/>
              <a:t>urlToPartialHTML</a:t>
            </a:r>
            <a:r>
              <a:rPr lang="en-US" i="1" dirty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$.ajax(options)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$.getJSON(url, success).error()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$.post(url, data, success, 'json').error()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$(selector).load(urlToPartialHTML)</a:t>
            </a:r>
            <a:endParaRPr kumimoji="0" lang="en-US" altLang="en-US" sz="3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$.ajax(options)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$.getJSON(url, success).error()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$.post(url, data, success, 'json').error()</a:t>
            </a:r>
            <a:endParaRPr kumimoji="0" lang="en-US" altLang="en-US" sz="31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AED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$(selector).load(urlToPartialHTML)</a:t>
            </a:r>
            <a:endParaRPr kumimoji="0" lang="en-US" altLang="en-US" sz="3500" b="0" i="0" u="none" strike="noStrike" cap="none" normalizeH="0" baseline="0" smtClean="0">
              <a:ln>
                <a:noFill/>
              </a:ln>
              <a:solidFill>
                <a:srgbClr val="EBFFD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0546"/>
            <a:ext cx="10018713" cy="2429164"/>
          </a:xfrm>
        </p:spPr>
        <p:txBody>
          <a:bodyPr/>
          <a:lstStyle/>
          <a:p>
            <a:r>
              <a:rPr lang="bg-BG" dirty="0" smtClean="0"/>
              <a:t>Основният метод са създаване на </a:t>
            </a:r>
            <a:r>
              <a:rPr lang="en-US" dirty="0" smtClean="0"/>
              <a:t>HTTP</a:t>
            </a:r>
            <a:r>
              <a:rPr lang="bg-BG" dirty="0" smtClean="0"/>
              <a:t> заявки е </a:t>
            </a:r>
            <a:r>
              <a:rPr lang="en-US" dirty="0" smtClean="0">
                <a:hlinkClick r:id="rId2"/>
              </a:rPr>
              <a:t>$.ajax(</a:t>
            </a:r>
            <a:r>
              <a:rPr lang="en-US" dirty="0" err="1" smtClean="0">
                <a:hlinkClick r:id="rId2"/>
              </a:rPr>
              <a:t>url</a:t>
            </a:r>
            <a:r>
              <a:rPr lang="en-US" smtClean="0">
                <a:hlinkClick r:id="rId2"/>
              </a:rPr>
              <a:t> [, </a:t>
            </a:r>
            <a:r>
              <a:rPr lang="en-US" dirty="0" smtClean="0">
                <a:hlinkClick r:id="rId2"/>
              </a:rPr>
              <a:t>options])</a:t>
            </a:r>
            <a:endParaRPr lang="en-US" dirty="0" smtClean="0"/>
          </a:p>
          <a:p>
            <a:pPr lvl="1"/>
            <a:r>
              <a:rPr lang="en-US" dirty="0" smtClean="0"/>
              <a:t>Options </a:t>
            </a:r>
            <a:r>
              <a:rPr lang="bg-BG" dirty="0" smtClean="0"/>
              <a:t>параметъра съдържа вс данни, които са необходими, за да създадем </a:t>
            </a:r>
            <a:r>
              <a:rPr lang="en-US" dirty="0" smtClean="0"/>
              <a:t>HTTP </a:t>
            </a:r>
            <a:r>
              <a:rPr lang="bg-BG" dirty="0" smtClean="0"/>
              <a:t>заявка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0217" y="4269754"/>
            <a:ext cx="7970983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$.ajax(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, {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'GET',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timeout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5000,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contentType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'application/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',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success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(response)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/* handle the success */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error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(err)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/* handle the error */}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по съществуващ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Да намира бутон с </a:t>
            </a:r>
            <a:r>
              <a:rPr lang="en-US" dirty="0" smtClean="0"/>
              <a:t>id=“clickable” </a:t>
            </a:r>
            <a:r>
              <a:rPr lang="bg-BG" dirty="0" smtClean="0"/>
              <a:t>и да се закача за събитието </a:t>
            </a:r>
            <a:r>
              <a:rPr lang="en-US" dirty="0" smtClean="0"/>
              <a:t>‘click’</a:t>
            </a:r>
            <a:endParaRPr lang="bg-BG" dirty="0" smtClean="0"/>
          </a:p>
          <a:p>
            <a:pPr lvl="1"/>
            <a:r>
              <a:rPr lang="bg-BG" dirty="0" smtClean="0"/>
              <a:t>При клик на този бутон да се сменя цвета на фона на 1вия &lt;</a:t>
            </a:r>
            <a:r>
              <a:rPr lang="en-US" dirty="0" smtClean="0"/>
              <a:t>div /&gt;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Да се добавят още 2 бутона + и  -, като при клик на + да се увеличава шрифта на текста, а при клик на – да се намалява шрифта на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Да се напише </a:t>
            </a:r>
            <a:r>
              <a:rPr lang="en-US" dirty="0" smtClean="0"/>
              <a:t>JS</a:t>
            </a:r>
            <a:r>
              <a:rPr lang="en-US" dirty="0"/>
              <a:t> </a:t>
            </a:r>
            <a:r>
              <a:rPr lang="bg-BG" dirty="0" smtClean="0"/>
              <a:t>код, който да прави валидация на дадена </a:t>
            </a:r>
            <a:r>
              <a:rPr lang="en-US" dirty="0" smtClean="0"/>
              <a:t>HTML</a:t>
            </a:r>
            <a:r>
              <a:rPr lang="bg-BG" dirty="0" smtClean="0"/>
              <a:t> форма и да извежда на страницата коректни съобщения. Формата има полета за име и години</a:t>
            </a:r>
          </a:p>
          <a:p>
            <a:pPr lvl="1"/>
            <a:r>
              <a:rPr lang="bg-BG" dirty="0" smtClean="0"/>
              <a:t>Името може да е само малки или главни латински букви, други символи не са допустими</a:t>
            </a:r>
          </a:p>
          <a:p>
            <a:pPr lvl="1"/>
            <a:r>
              <a:rPr lang="bg-BG" dirty="0" smtClean="0"/>
              <a:t>Годините са цяло число в интервала 18-54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Асинхронност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2001"/>
            <a:ext cx="10018713" cy="4287982"/>
          </a:xfrm>
        </p:spPr>
        <p:txBody>
          <a:bodyPr>
            <a:normAutofit/>
          </a:bodyPr>
          <a:lstStyle/>
          <a:p>
            <a:r>
              <a:rPr lang="en-US" dirty="0" smtClean="0"/>
              <a:t>JS</a:t>
            </a:r>
            <a:r>
              <a:rPr lang="bg-BG" dirty="0" smtClean="0"/>
              <a:t> се изпълнява само на 1 процесорна нишка</a:t>
            </a:r>
          </a:p>
          <a:p>
            <a:pPr lvl="1"/>
            <a:r>
              <a:rPr lang="bg-BG" dirty="0" smtClean="0"/>
              <a:t>Операции, които отнемат повече време, могат да блокират процеса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може да се използва асинхронност</a:t>
            </a:r>
          </a:p>
          <a:p>
            <a:pPr lvl="1"/>
            <a:r>
              <a:rPr lang="bg-BG" dirty="0" smtClean="0"/>
              <a:t>Дълги операции се разделят на по-къси</a:t>
            </a:r>
          </a:p>
          <a:p>
            <a:pPr lvl="1"/>
            <a:r>
              <a:rPr lang="bg-BG" dirty="0" smtClean="0"/>
              <a:t>Отлагаме изпъленението на дадени парчета код</a:t>
            </a:r>
          </a:p>
          <a:p>
            <a:r>
              <a:rPr lang="bg-BG" dirty="0" smtClean="0"/>
              <a:t>Използват се т.нар</a:t>
            </a:r>
            <a:r>
              <a:rPr lang="en-US" dirty="0" smtClean="0"/>
              <a:t> callbacks</a:t>
            </a:r>
          </a:p>
          <a:p>
            <a:pPr lvl="1"/>
            <a:r>
              <a:rPr lang="bg-BG" dirty="0" smtClean="0"/>
              <a:t>Функции, които да се изпълнят на даден етап</a:t>
            </a:r>
          </a:p>
          <a:p>
            <a:r>
              <a:rPr lang="bg-BG" dirty="0" smtClean="0"/>
              <a:t>Асинхронност в браузърите – </a:t>
            </a:r>
            <a:r>
              <a:rPr lang="en-US" dirty="0" smtClean="0"/>
              <a:t>AJAX, Geolocation, CSS3 Animations….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Callback-</a:t>
            </a:r>
            <a:r>
              <a:rPr lang="bg-BG" dirty="0" smtClean="0"/>
              <a:t>ориентирано програмиране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997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Callback </a:t>
            </a:r>
            <a:r>
              <a:rPr lang="bg-BG" dirty="0" smtClean="0"/>
              <a:t>функция</a:t>
            </a:r>
          </a:p>
          <a:p>
            <a:pPr lvl="1"/>
            <a:r>
              <a:rPr lang="bg-BG" dirty="0" smtClean="0"/>
              <a:t>Функция, която се подава като параметър на др функция</a:t>
            </a:r>
          </a:p>
          <a:p>
            <a:pPr lvl="2"/>
            <a:r>
              <a:rPr lang="en-US" dirty="0" smtClean="0"/>
              <a:t>Event handler-</a:t>
            </a:r>
            <a:r>
              <a:rPr lang="bg-BG" dirty="0" smtClean="0"/>
              <a:t>ите са вид </a:t>
            </a:r>
            <a:r>
              <a:rPr lang="en-US" dirty="0" smtClean="0"/>
              <a:t>callback</a:t>
            </a:r>
          </a:p>
          <a:p>
            <a:pPr lvl="2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setInterval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, приемат </a:t>
            </a:r>
            <a:r>
              <a:rPr lang="en-US" dirty="0" smtClean="0"/>
              <a:t>callback </a:t>
            </a:r>
            <a:r>
              <a:rPr lang="bg-BG" dirty="0" smtClean="0"/>
              <a:t>функция като параметър</a:t>
            </a:r>
            <a:endParaRPr lang="en-US" dirty="0" smtClean="0"/>
          </a:p>
          <a:p>
            <a:pPr lvl="1"/>
            <a:r>
              <a:rPr lang="bg-BG" dirty="0" smtClean="0"/>
              <a:t>Много харектерно за </a:t>
            </a:r>
            <a:r>
              <a:rPr lang="en-US" dirty="0" err="1" smtClean="0"/>
              <a:t>nodejs</a:t>
            </a:r>
            <a:endParaRPr lang="bg-BG" dirty="0" smtClean="0"/>
          </a:p>
          <a:p>
            <a:pPr lvl="1"/>
            <a:r>
              <a:rPr lang="bg-BG" dirty="0" smtClean="0"/>
              <a:t>В уеб се счита са остарял подход и се използват </a:t>
            </a:r>
            <a:r>
              <a:rPr lang="en-US" dirty="0" smtClean="0">
                <a:hlinkClick r:id="rId2"/>
              </a:rPr>
              <a:t>Promise</a:t>
            </a:r>
            <a:r>
              <a:rPr lang="en-US" dirty="0" smtClean="0"/>
              <a:t>-</a:t>
            </a:r>
            <a:r>
              <a:rPr lang="bg-BG" dirty="0" smtClean="0"/>
              <a:t>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21885" y="4892964"/>
            <a:ext cx="3343562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effectLst/>
              </a:rPr>
              <a:t>setTimeout(function () {</a:t>
            </a:r>
          </a:p>
          <a:p>
            <a:r>
              <a:rPr lang="en-US" sz="1800" dirty="0" smtClean="0">
                <a:effectLst/>
              </a:rPr>
              <a:t>     alert(‘</a:t>
            </a:r>
            <a:r>
              <a:rPr lang="it-IT" sz="1800" dirty="0" smtClean="0">
                <a:effectLst/>
              </a:rPr>
              <a:t>BOOOM’);</a:t>
            </a:r>
            <a:endParaRPr lang="it-IT" sz="1800" dirty="0">
              <a:effectLst/>
            </a:endParaRPr>
          </a:p>
          <a:p>
            <a:r>
              <a:rPr lang="it-IT" sz="1800" dirty="0" smtClean="0">
                <a:effectLst/>
              </a:rPr>
              <a:t>}, </a:t>
            </a:r>
            <a:r>
              <a:rPr lang="it-IT" sz="1800" dirty="0">
                <a:effectLst/>
              </a:rPr>
              <a:t>3000);</a:t>
            </a:r>
            <a:endParaRPr lang="it-IT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32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Callback </a:t>
            </a:r>
            <a:r>
              <a:rPr lang="bg-BG" dirty="0" smtClean="0"/>
              <a:t>фунцкия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– </a:t>
            </a:r>
            <a:r>
              <a:rPr lang="bg-BG" dirty="0" smtClean="0"/>
              <a:t>модерният начин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11927"/>
            <a:ext cx="10018713" cy="4821382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 </a:t>
            </a:r>
            <a:r>
              <a:rPr lang="bg-BG" dirty="0" smtClean="0"/>
              <a:t>е такъв обект, който представя евентуално бъдещо състояние или стойност</a:t>
            </a:r>
          </a:p>
          <a:p>
            <a:pPr lvl="1"/>
            <a:r>
              <a:rPr lang="bg-BG" dirty="0" smtClean="0"/>
              <a:t>Функцията, която връща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bg-BG" dirty="0" smtClean="0"/>
              <a:t>, „обещава“ </a:t>
            </a:r>
            <a:r>
              <a:rPr lang="bg-BG" dirty="0"/>
              <a:t> </a:t>
            </a:r>
            <a:r>
              <a:rPr lang="bg-BG" dirty="0" smtClean="0"/>
              <a:t>да върне стойност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-a</a:t>
            </a:r>
            <a:r>
              <a:rPr lang="bg-BG" dirty="0" smtClean="0"/>
              <a:t> има състояние:</a:t>
            </a:r>
          </a:p>
          <a:p>
            <a:pPr lvl="1"/>
            <a:r>
              <a:rPr lang="bg-BG" dirty="0" smtClean="0"/>
              <a:t>Изпълнен (</a:t>
            </a:r>
            <a:r>
              <a:rPr lang="en-US" dirty="0" smtClean="0"/>
              <a:t>fulfilled, 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Отказан (</a:t>
            </a:r>
            <a:r>
              <a:rPr lang="en-US" dirty="0" smtClean="0"/>
              <a:t>rejected)</a:t>
            </a:r>
          </a:p>
          <a:p>
            <a:pPr lvl="1"/>
            <a:r>
              <a:rPr lang="bg-BG" dirty="0" smtClean="0"/>
              <a:t>Чакащ </a:t>
            </a:r>
            <a:r>
              <a:rPr lang="en-US" dirty="0" smtClean="0"/>
              <a:t>(pending)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bg-BG" dirty="0" smtClean="0"/>
              <a:t>-а се използва като обект, на който все пак му знаем стойността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– </a:t>
            </a:r>
            <a:r>
              <a:rPr lang="bg-BG" dirty="0" smtClean="0"/>
              <a:t>модерният начин в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11927"/>
            <a:ext cx="10018713" cy="2761673"/>
          </a:xfrm>
        </p:spPr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dirty="0" smtClean="0"/>
              <a:t> </a:t>
            </a:r>
            <a:r>
              <a:rPr lang="bg-BG" dirty="0" smtClean="0"/>
              <a:t>е шаблон в програмирането</a:t>
            </a:r>
          </a:p>
          <a:p>
            <a:pPr lvl="1"/>
            <a:r>
              <a:rPr lang="bg-BG" dirty="0" smtClean="0"/>
              <a:t>От </a:t>
            </a:r>
            <a:r>
              <a:rPr lang="en-US" dirty="0" smtClean="0"/>
              <a:t>ES2015 </a:t>
            </a:r>
            <a:r>
              <a:rPr lang="bg-BG" dirty="0" smtClean="0"/>
              <a:t>съществува вграден </a:t>
            </a:r>
            <a:r>
              <a:rPr lang="en-US" dirty="0" smtClean="0"/>
              <a:t>Promise </a:t>
            </a:r>
            <a:r>
              <a:rPr lang="bg-BG" dirty="0" smtClean="0"/>
              <a:t>обект в браузърите</a:t>
            </a:r>
          </a:p>
          <a:p>
            <a:pPr lvl="1"/>
            <a:r>
              <a:rPr lang="bg-BG" dirty="0" smtClean="0"/>
              <a:t>Може да се използва външна библиотека – </a:t>
            </a:r>
            <a:r>
              <a:rPr lang="en-US" dirty="0" smtClean="0">
                <a:hlinkClick r:id="rId2"/>
              </a:rPr>
              <a:t>q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rsvp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r>
              <a:rPr lang="en-US" dirty="0" smtClean="0"/>
              <a:t>Promise-a</a:t>
            </a:r>
            <a:r>
              <a:rPr lang="bg-BG" dirty="0" smtClean="0"/>
              <a:t> обикновено има </a:t>
            </a:r>
            <a:r>
              <a:rPr lang="en-US" dirty="0" smtClean="0"/>
              <a:t>.then() </a:t>
            </a:r>
            <a:r>
              <a:rPr lang="bg-BG" dirty="0" smtClean="0"/>
              <a:t>метод, който може да приеме 3 параметъра – </a:t>
            </a:r>
            <a:r>
              <a:rPr lang="en-US" dirty="0" smtClean="0"/>
              <a:t>success, error</a:t>
            </a:r>
            <a:r>
              <a:rPr lang="bg-BG" dirty="0" smtClean="0"/>
              <a:t> и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1890" y="4673600"/>
            <a:ext cx="6936509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</a:rPr>
              <a:t>promiseMeSomething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then(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(value)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//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handle success here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},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(reason)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{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//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</a:rPr>
              <a:t>handle error here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smtClean="0"/>
              <a:t>Promise</a:t>
            </a:r>
            <a:r>
              <a:rPr lang="bg-BG" dirty="0" smtClean="0"/>
              <a:t> обекта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096655"/>
            <a:ext cx="10018713" cy="4424218"/>
          </a:xfrm>
        </p:spPr>
        <p:txBody>
          <a:bodyPr>
            <a:normAutofit/>
          </a:bodyPr>
          <a:lstStyle/>
          <a:p>
            <a:r>
              <a:rPr lang="en-US" dirty="0" smtClean="0"/>
              <a:t>Hyper Text Transfer Protocol</a:t>
            </a:r>
          </a:p>
          <a:p>
            <a:pPr lvl="1"/>
            <a:r>
              <a:rPr lang="bg-BG" dirty="0" smtClean="0"/>
              <a:t>Клиент-сървър протокол за пренасяне на уеб ресурси (</a:t>
            </a:r>
            <a:r>
              <a:rPr lang="en-US" dirty="0" smtClean="0"/>
              <a:t>HTML, </a:t>
            </a:r>
            <a:r>
              <a:rPr lang="bg-BG" dirty="0" smtClean="0"/>
              <a:t>картинки...)</a:t>
            </a:r>
          </a:p>
          <a:p>
            <a:r>
              <a:rPr lang="bg-BG" dirty="0" smtClean="0"/>
              <a:t>Характеристики на </a:t>
            </a:r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Request-Response</a:t>
            </a:r>
            <a:r>
              <a:rPr lang="bg-BG" dirty="0" smtClean="0"/>
              <a:t> модел</a:t>
            </a:r>
          </a:p>
          <a:p>
            <a:pPr lvl="1"/>
            <a:r>
              <a:rPr lang="bg-BG" dirty="0" smtClean="0"/>
              <a:t>Текстово базиран формат</a:t>
            </a:r>
          </a:p>
          <a:p>
            <a:pPr lvl="1"/>
            <a:r>
              <a:rPr lang="bg-BG" dirty="0" smtClean="0"/>
              <a:t>Разчита на уникални </a:t>
            </a:r>
            <a:r>
              <a:rPr lang="en-US" dirty="0" smtClean="0"/>
              <a:t>URL-</a:t>
            </a:r>
            <a:r>
              <a:rPr lang="bg-BG" dirty="0" smtClean="0"/>
              <a:t>и</a:t>
            </a:r>
          </a:p>
          <a:p>
            <a:pPr lvl="1"/>
            <a:r>
              <a:rPr lang="bg-BG" dirty="0" smtClean="0"/>
              <a:t>Позволява метаданни за дадени ресурси (напр. </a:t>
            </a:r>
            <a:r>
              <a:rPr lang="en-US" dirty="0" smtClean="0"/>
              <a:t>Encoding</a:t>
            </a:r>
            <a:r>
              <a:rPr lang="en-US" b="1" dirty="0" smtClean="0"/>
              <a:t>)</a:t>
            </a:r>
            <a:endParaRPr lang="bg-BG" b="1" dirty="0" smtClean="0"/>
          </a:p>
          <a:p>
            <a:pPr lvl="1"/>
            <a:r>
              <a:rPr lang="bg-BG" b="1" dirty="0" smtClean="0"/>
              <a:t>Няма състояние!!!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8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94" y="2280444"/>
            <a:ext cx="5924550" cy="4057650"/>
          </a:xfrm>
        </p:spPr>
      </p:pic>
    </p:spTree>
    <p:extLst>
      <p:ext uri="{BB962C8B-B14F-4D97-AF65-F5344CB8AC3E}">
        <p14:creationId xmlns:p14="http://schemas.microsoft.com/office/powerpoint/2010/main" val="29203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4943</TotalTime>
  <Words>967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Corbel</vt:lpstr>
      <vt:lpstr>Courier New</vt:lpstr>
      <vt:lpstr>inherit</vt:lpstr>
      <vt:lpstr>Source Sans Pro</vt:lpstr>
      <vt:lpstr>Wingdings 2</vt:lpstr>
      <vt:lpstr>Parallax</vt:lpstr>
      <vt:lpstr>Асинхронност и заявки в JavaScript</vt:lpstr>
      <vt:lpstr>Асинхронност в JS</vt:lpstr>
      <vt:lpstr>Callback-ориентирано програмиране</vt:lpstr>
      <vt:lpstr>Callback фунцкия</vt:lpstr>
      <vt:lpstr>Promise – модерният начин в JS</vt:lpstr>
      <vt:lpstr>Promise – модерният начин в JS</vt:lpstr>
      <vt:lpstr>Promise обекта</vt:lpstr>
      <vt:lpstr>Какво е HTTP</vt:lpstr>
      <vt:lpstr>Какво е HTTP</vt:lpstr>
      <vt:lpstr>HTTP статуси</vt:lpstr>
      <vt:lpstr>HTTP методи / HTTP verbs/</vt:lpstr>
      <vt:lpstr>Заглавия /headers/</vt:lpstr>
      <vt:lpstr>AJAX</vt:lpstr>
      <vt:lpstr>Уеб услуги /web services/</vt:lpstr>
      <vt:lpstr>XMLHttpRequest обекта </vt:lpstr>
      <vt:lpstr>jQuery AJAX</vt:lpstr>
      <vt:lpstr>jQuery AJAX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286</cp:revision>
  <dcterms:created xsi:type="dcterms:W3CDTF">2016-03-23T12:27:37Z</dcterms:created>
  <dcterms:modified xsi:type="dcterms:W3CDTF">2016-07-05T17:54:49Z</dcterms:modified>
</cp:coreProperties>
</file>