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7" r:id="rId1"/>
  </p:sldMasterIdLst>
  <p:sldIdLst>
    <p:sldId id="256" r:id="rId2"/>
    <p:sldId id="267" r:id="rId3"/>
    <p:sldId id="269" r:id="rId4"/>
    <p:sldId id="268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66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04-Apr-16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0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25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04-Apr-16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0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04-Apr-16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32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04-Apr-16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31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04-Apr-16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09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04-Apr-16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21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04-Apr-16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10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04-Apr-16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77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04-Apr-16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1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04-Apr-16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47625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70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04-Apr-16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14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04-Apr-16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47624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05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04-Apr-16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69849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34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04-Apr-16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3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04-Apr-16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3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04-Apr-16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8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04-Apr-16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8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66794D-9D79-4AC5-96DA-597EA4BF2704}" type="datetimeFigureOut">
              <a:rPr lang="en-US" smtClean="0"/>
              <a:t>04-Apr-16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5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8" r:id="rId1"/>
    <p:sldLayoutId id="2147484159" r:id="rId2"/>
    <p:sldLayoutId id="2147484160" r:id="rId3"/>
    <p:sldLayoutId id="2147484161" r:id="rId4"/>
    <p:sldLayoutId id="2147484162" r:id="rId5"/>
    <p:sldLayoutId id="2147484163" r:id="rId6"/>
    <p:sldLayoutId id="2147484164" r:id="rId7"/>
    <p:sldLayoutId id="2147484165" r:id="rId8"/>
    <p:sldLayoutId id="2147484166" r:id="rId9"/>
    <p:sldLayoutId id="2147484167" r:id="rId10"/>
    <p:sldLayoutId id="2147484168" r:id="rId11"/>
    <p:sldLayoutId id="2147484169" r:id="rId12"/>
    <p:sldLayoutId id="2147484170" r:id="rId13"/>
    <p:sldLayoutId id="2147484171" r:id="rId14"/>
    <p:sldLayoutId id="2147484172" r:id="rId15"/>
    <p:sldLayoutId id="2147484173" r:id="rId16"/>
    <p:sldLayoutId id="214748417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tepoint.com/javascript-truthy-falsy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Условни конструкции в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Димитър </a:t>
            </a:r>
            <a:r>
              <a:rPr lang="en-US" dirty="0" smtClean="0"/>
              <a:t>M</a:t>
            </a:r>
            <a:r>
              <a:rPr lang="bg-BG" dirty="0" smtClean="0"/>
              <a:t>итев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8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switch-case</a:t>
            </a:r>
            <a:r>
              <a:rPr lang="en-US" dirty="0" smtClean="0"/>
              <a:t> </a:t>
            </a:r>
            <a:r>
              <a:rPr lang="bg-BG" dirty="0" smtClean="0"/>
              <a:t>конструкция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 smtClean="0"/>
              <a:t>Позволява ни да правим редица сравнения наведнъж</a:t>
            </a:r>
          </a:p>
          <a:p>
            <a:r>
              <a:rPr lang="bg-BG" dirty="0" smtClean="0"/>
              <a:t>Съдържа списък от действия и конкретни условия, при които да се изпълнят</a:t>
            </a:r>
            <a:endParaRPr lang="en-US" dirty="0" smtClean="0"/>
          </a:p>
          <a:p>
            <a:r>
              <a:rPr lang="bg-BG" dirty="0" smtClean="0"/>
              <a:t>Оценява се отгоре надолу, т.е. кодът, който се намира в 1вото вярно твърдение, ще бъде изпълнен пръв</a:t>
            </a:r>
          </a:p>
          <a:p>
            <a:r>
              <a:rPr lang="bg-BG" dirty="0" smtClean="0"/>
              <a:t>Може да има дефолтно поведение</a:t>
            </a:r>
          </a:p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Case</a:t>
            </a:r>
            <a:r>
              <a:rPr lang="bg-BG" dirty="0" smtClean="0"/>
              <a:t>-овете трябва да бъдат константи стойности</a:t>
            </a:r>
          </a:p>
          <a:p>
            <a:r>
              <a:rPr lang="bg-BG" dirty="0" smtClean="0"/>
              <a:t>Всеки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case</a:t>
            </a:r>
            <a:r>
              <a:rPr lang="bg-BG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трябва да бъде прекъснат </a:t>
            </a:r>
            <a:r>
              <a:rPr lang="en-US" dirty="0" smtClean="0"/>
              <a:t>(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break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или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bg-BG" dirty="0" smtClean="0"/>
              <a:t>), в противен случай кода продължава изпълнението си надолу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075" y="4953092"/>
            <a:ext cx="3488925" cy="213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71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switch-case</a:t>
            </a:r>
            <a:r>
              <a:rPr lang="en-US" dirty="0" smtClean="0"/>
              <a:t> </a:t>
            </a:r>
            <a:r>
              <a:rPr lang="bg-BG" dirty="0" smtClean="0"/>
              <a:t>конструкция(1)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bg-BG" dirty="0" smtClean="0"/>
              <a:t>В </a:t>
            </a:r>
            <a:r>
              <a:rPr lang="en-US" dirty="0" smtClean="0"/>
              <a:t>JS</a:t>
            </a:r>
            <a:r>
              <a:rPr lang="bg-BG" dirty="0" smtClean="0"/>
              <a:t> се поддържа т.нар. </a:t>
            </a:r>
            <a:r>
              <a:rPr lang="en-US" dirty="0" smtClean="0"/>
              <a:t>fall-through</a:t>
            </a:r>
            <a:r>
              <a:rPr lang="bg-BG" dirty="0" smtClean="0"/>
              <a:t> поведение, т.е. ако дадено услови</a:t>
            </a:r>
            <a:r>
              <a:rPr lang="en-US" dirty="0" smtClean="0"/>
              <a:t>e</a:t>
            </a:r>
            <a:r>
              <a:rPr lang="bg-BG" dirty="0" smtClean="0"/>
              <a:t> е пропуснато се оценява до най-близкия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break/return</a:t>
            </a:r>
          </a:p>
          <a:p>
            <a:pPr algn="just"/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switch/case</a:t>
            </a:r>
            <a:r>
              <a:rPr lang="en-US" dirty="0" smtClean="0"/>
              <a:t> </a:t>
            </a:r>
            <a:r>
              <a:rPr lang="bg-BG" dirty="0" smtClean="0"/>
              <a:t>конструкцията не се счита за добър подход и се препоръчва да не се използа</a:t>
            </a:r>
          </a:p>
          <a:p>
            <a:pPr algn="just"/>
            <a:r>
              <a:rPr lang="bg-BG" dirty="0" smtClean="0"/>
              <a:t>Води до усложнено четене на кода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50613" y="2666999"/>
            <a:ext cx="4505768" cy="286232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switch (day) </a:t>
            </a:r>
            <a:r>
              <a:rPr lang="en-US" dirty="0" smtClean="0"/>
              <a:t>{</a:t>
            </a:r>
            <a:endParaRPr lang="bg-BG" dirty="0" smtClean="0"/>
          </a:p>
          <a:p>
            <a:r>
              <a:rPr lang="bg-BG" dirty="0"/>
              <a:t> </a:t>
            </a:r>
            <a:r>
              <a:rPr lang="bg-BG" dirty="0" smtClean="0"/>
              <a:t>    </a:t>
            </a:r>
            <a:r>
              <a:rPr lang="en-US" dirty="0" smtClean="0"/>
              <a:t>case </a:t>
            </a:r>
            <a:r>
              <a:rPr lang="en-US" dirty="0"/>
              <a:t>1: console.log('Monday'); break; </a:t>
            </a:r>
            <a:endParaRPr lang="bg-BG" dirty="0" smtClean="0"/>
          </a:p>
          <a:p>
            <a:r>
              <a:rPr lang="bg-BG" dirty="0" smtClean="0"/>
              <a:t>     </a:t>
            </a:r>
            <a:r>
              <a:rPr lang="en-US" dirty="0" smtClean="0"/>
              <a:t>case </a:t>
            </a:r>
            <a:r>
              <a:rPr lang="en-US" dirty="0"/>
              <a:t>2: console.log('Tuesday'); break; </a:t>
            </a:r>
            <a:endParaRPr lang="bg-BG" dirty="0" smtClean="0"/>
          </a:p>
          <a:p>
            <a:r>
              <a:rPr lang="bg-BG" dirty="0" smtClean="0"/>
              <a:t>     </a:t>
            </a:r>
            <a:r>
              <a:rPr lang="en-US" dirty="0" smtClean="0"/>
              <a:t>case </a:t>
            </a:r>
            <a:r>
              <a:rPr lang="en-US" dirty="0"/>
              <a:t>3: console.log('Wednesday'); break</a:t>
            </a:r>
            <a:r>
              <a:rPr lang="en-US" dirty="0" smtClean="0"/>
              <a:t>;</a:t>
            </a:r>
            <a:endParaRPr lang="bg-BG" dirty="0" smtClean="0"/>
          </a:p>
          <a:p>
            <a:r>
              <a:rPr lang="bg-BG" dirty="0" smtClean="0"/>
              <a:t>     </a:t>
            </a:r>
            <a:r>
              <a:rPr lang="en-US" dirty="0" smtClean="0"/>
              <a:t>case </a:t>
            </a:r>
            <a:r>
              <a:rPr lang="en-US" dirty="0"/>
              <a:t>4: console.log('Thursday'); break; </a:t>
            </a:r>
            <a:endParaRPr lang="bg-BG" dirty="0" smtClean="0"/>
          </a:p>
          <a:p>
            <a:r>
              <a:rPr lang="bg-BG" dirty="0" smtClean="0"/>
              <a:t>     </a:t>
            </a:r>
            <a:r>
              <a:rPr lang="en-US" dirty="0" smtClean="0"/>
              <a:t>case </a:t>
            </a:r>
            <a:r>
              <a:rPr lang="en-US" dirty="0"/>
              <a:t>5: console.log('Friday'); </a:t>
            </a:r>
            <a:r>
              <a:rPr lang="en-US" dirty="0" smtClean="0"/>
              <a:t>break;</a:t>
            </a:r>
            <a:r>
              <a:rPr lang="bg-BG" dirty="0" smtClean="0"/>
              <a:t>  </a:t>
            </a:r>
          </a:p>
          <a:p>
            <a:r>
              <a:rPr lang="bg-BG" dirty="0" smtClean="0"/>
              <a:t>     </a:t>
            </a:r>
            <a:r>
              <a:rPr lang="en-US" dirty="0" smtClean="0"/>
              <a:t>case </a:t>
            </a:r>
            <a:r>
              <a:rPr lang="en-US" dirty="0"/>
              <a:t>6: console.log('Saturday'); </a:t>
            </a:r>
            <a:r>
              <a:rPr lang="en-US" dirty="0" smtClean="0"/>
              <a:t>break;</a:t>
            </a:r>
            <a:endParaRPr lang="bg-BG" dirty="0" smtClean="0"/>
          </a:p>
          <a:p>
            <a:r>
              <a:rPr lang="bg-BG" dirty="0" smtClean="0"/>
              <a:t>     </a:t>
            </a:r>
            <a:r>
              <a:rPr lang="en-US" dirty="0" smtClean="0"/>
              <a:t>case </a:t>
            </a:r>
            <a:r>
              <a:rPr lang="en-US" dirty="0"/>
              <a:t>7: console.log('Sunday'); break; </a:t>
            </a:r>
            <a:endParaRPr lang="bg-BG" dirty="0" smtClean="0"/>
          </a:p>
          <a:p>
            <a:r>
              <a:rPr lang="bg-BG" dirty="0" smtClean="0"/>
              <a:t>     </a:t>
            </a:r>
            <a:r>
              <a:rPr lang="en-US" dirty="0" smtClean="0"/>
              <a:t>default</a:t>
            </a:r>
            <a:r>
              <a:rPr lang="en-US" dirty="0"/>
              <a:t>: console.log('Error!'); break; </a:t>
            </a:r>
            <a:endParaRPr lang="bg-BG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223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true-like</a:t>
            </a:r>
            <a:r>
              <a:rPr lang="en-US" dirty="0" smtClean="0"/>
              <a:t> &amp;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false-like</a:t>
            </a:r>
            <a:r>
              <a:rPr lang="en-US" i="1" dirty="0" smtClean="0"/>
              <a:t> </a:t>
            </a:r>
            <a:r>
              <a:rPr lang="bg-BG" dirty="0" smtClean="0"/>
              <a:t>стойности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Всеки тип в </a:t>
            </a:r>
            <a:r>
              <a:rPr lang="en-US" dirty="0" smtClean="0"/>
              <a:t>JS</a:t>
            </a:r>
            <a:r>
              <a:rPr lang="bg-BG" dirty="0" smtClean="0"/>
              <a:t> може да бъде оценяван </a:t>
            </a:r>
            <a:r>
              <a:rPr lang="bg-BG" dirty="0"/>
              <a:t>к</a:t>
            </a:r>
            <a:r>
              <a:rPr lang="bg-BG" dirty="0" smtClean="0"/>
              <a:t>ато булева променлива</a:t>
            </a:r>
          </a:p>
          <a:p>
            <a:r>
              <a:rPr lang="bg-BG" dirty="0" smtClean="0"/>
              <a:t>Някои стойности винаги се считат за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false</a:t>
            </a:r>
            <a:r>
              <a:rPr lang="bg-BG" dirty="0" smtClean="0"/>
              <a:t>: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false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dirty="0" smtClean="0"/>
              <a:t> (</a:t>
            </a:r>
            <a:r>
              <a:rPr lang="bg-BG" dirty="0" smtClean="0"/>
              <a:t>нула),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“”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null</a:t>
            </a:r>
            <a:r>
              <a:rPr lang="en-US" dirty="0" smtClean="0"/>
              <a:t>,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undefined</a:t>
            </a:r>
            <a:r>
              <a:rPr lang="en-US" i="1" dirty="0" err="1" smtClean="0"/>
              <a:t>,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NaN</a:t>
            </a:r>
            <a:endParaRPr lang="en-US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bg-BG" dirty="0" smtClean="0"/>
              <a:t>Всички останали се оценяват до</a:t>
            </a:r>
            <a:r>
              <a:rPr lang="en-US" dirty="0"/>
              <a:t>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true</a:t>
            </a:r>
          </a:p>
          <a:p>
            <a:r>
              <a:rPr lang="bg-BG" dirty="0">
                <a:hlinkClick r:id="rId2"/>
              </a:rPr>
              <a:t>Прочетете повече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36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422" y="506026"/>
            <a:ext cx="4766673" cy="5934509"/>
          </a:xfrm>
        </p:spPr>
      </p:pic>
    </p:spTree>
    <p:extLst>
      <p:ext uri="{BB962C8B-B14F-4D97-AF65-F5344CB8AC3E}">
        <p14:creationId xmlns:p14="http://schemas.microsoft.com/office/powerpoint/2010/main" val="47537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Домашна работа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Напишете </a:t>
            </a:r>
            <a:r>
              <a:rPr lang="en-US" dirty="0" smtClean="0"/>
              <a:t>JS</a:t>
            </a:r>
            <a:r>
              <a:rPr lang="bg-BG" dirty="0"/>
              <a:t> </a:t>
            </a:r>
            <a:r>
              <a:rPr lang="bg-BG" dirty="0" smtClean="0"/>
              <a:t>код, който по зададена цифра, изписва нейното наименование. Например: 1 -&gt; </a:t>
            </a:r>
            <a:r>
              <a:rPr lang="en-US" dirty="0" smtClean="0"/>
              <a:t>one</a:t>
            </a:r>
            <a:endParaRPr lang="bg-BG" dirty="0" smtClean="0"/>
          </a:p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Напишете </a:t>
            </a:r>
            <a:r>
              <a:rPr lang="en-US" dirty="0" smtClean="0"/>
              <a:t>JS </a:t>
            </a:r>
            <a:r>
              <a:rPr lang="bg-BG" dirty="0" smtClean="0"/>
              <a:t>код, който по задедени 3 числа намира най-малкото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Напишете </a:t>
            </a:r>
            <a:r>
              <a:rPr lang="en-US" dirty="0" smtClean="0"/>
              <a:t>JS</a:t>
            </a:r>
            <a:r>
              <a:rPr lang="bg-BG" dirty="0" smtClean="0"/>
              <a:t> код, който сортира 3 числа във възходящ ред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Напишете </a:t>
            </a:r>
            <a:r>
              <a:rPr lang="en-US" dirty="0" smtClean="0"/>
              <a:t>JS</a:t>
            </a:r>
            <a:r>
              <a:rPr lang="bg-BG" dirty="0" smtClean="0"/>
              <a:t> код, който да намира корените на квадратно уварниение</a:t>
            </a:r>
            <a:r>
              <a:rPr lang="en-US" dirty="0" smtClean="0"/>
              <a:t>           ax^2 + </a:t>
            </a:r>
            <a:r>
              <a:rPr lang="en-US" dirty="0" err="1" smtClean="0"/>
              <a:t>bx</a:t>
            </a:r>
            <a:r>
              <a:rPr lang="en-US" dirty="0" smtClean="0"/>
              <a:t> + c = 0 </a:t>
            </a:r>
            <a:r>
              <a:rPr lang="bg-BG" dirty="0" smtClean="0"/>
              <a:t>по зададени</a:t>
            </a:r>
            <a:r>
              <a:rPr lang="en-US" dirty="0" smtClean="0"/>
              <a:t> a, b </a:t>
            </a:r>
            <a:r>
              <a:rPr lang="bg-BG" dirty="0" smtClean="0"/>
              <a:t>и </a:t>
            </a:r>
            <a:r>
              <a:rPr lang="en-US" dirty="0" smtClean="0"/>
              <a:t>c. </a:t>
            </a:r>
            <a:r>
              <a:rPr lang="bg-BG" dirty="0" smtClean="0"/>
              <a:t>*Заб.: Квадратното уравнение може да има 0,1 или 2 реални корена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 smtClean="0"/>
              <a:t>*Напишете програма, която конвертира дадено 3-цифрено число към неговата текстова репрезентация. Напр.: </a:t>
            </a:r>
            <a:r>
              <a:rPr lang="en-US" dirty="0" smtClean="0"/>
              <a:t>312 </a:t>
            </a:r>
            <a:r>
              <a:rPr lang="bg-BG" dirty="0" smtClean="0"/>
              <a:t>-&gt; </a:t>
            </a:r>
            <a:r>
              <a:rPr lang="en-US" dirty="0" smtClean="0"/>
              <a:t>three hundred and twelve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68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Условни конструкции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bg-BG" dirty="0" smtClean="0"/>
              <a:t>Условните конструкции дават възможност да се управлява логиката и начина на изпълнение на кода</a:t>
            </a:r>
          </a:p>
          <a:p>
            <a:pPr algn="just"/>
            <a:r>
              <a:rPr lang="bg-BG" dirty="0" smtClean="0"/>
              <a:t>Условните конструкции оценяват дадено твърдение като булева стойност и на база на резултата извикават/изпълняват различни парчета от кода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646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Условие</a:t>
            </a:r>
            <a:r>
              <a:rPr lang="en-US" dirty="0" smtClean="0"/>
              <a:t> </a:t>
            </a:r>
            <a:r>
              <a:rPr lang="bg-BG" dirty="0" smtClean="0"/>
              <a:t>и тяло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Условните конструкции в </a:t>
            </a:r>
            <a:r>
              <a:rPr lang="en-US" dirty="0" smtClean="0"/>
              <a:t>JS</a:t>
            </a:r>
            <a:r>
              <a:rPr lang="bg-BG" dirty="0" smtClean="0"/>
              <a:t> могат да имат условие от какъвто и да е тип</a:t>
            </a:r>
          </a:p>
          <a:p>
            <a:r>
              <a:rPr lang="bg-BG" dirty="0" smtClean="0"/>
              <a:t>Условията винаги се оценяват до булев тип </a:t>
            </a:r>
            <a:r>
              <a:rPr lang="en-US" dirty="0" smtClean="0"/>
              <a:t>(</a:t>
            </a:r>
            <a:r>
              <a:rPr lang="en-US" i="1" dirty="0" smtClean="0"/>
              <a:t>true-like </a:t>
            </a:r>
            <a:r>
              <a:rPr lang="bg-BG" i="1" dirty="0" smtClean="0"/>
              <a:t>или </a:t>
            </a:r>
            <a:r>
              <a:rPr lang="en-US" i="1" dirty="0" smtClean="0"/>
              <a:t>false-like</a:t>
            </a:r>
            <a:r>
              <a:rPr lang="en-US" dirty="0" smtClean="0"/>
              <a:t>)</a:t>
            </a:r>
            <a:endParaRPr lang="bg-BG" dirty="0" smtClean="0"/>
          </a:p>
          <a:p>
            <a:endParaRPr lang="bg-BG" dirty="0"/>
          </a:p>
          <a:p>
            <a:r>
              <a:rPr lang="bg-BG" dirty="0" smtClean="0"/>
              <a:t>Тялото на условната конструкция може да бъде всякакъв израз завърващ с </a:t>
            </a:r>
            <a:r>
              <a:rPr lang="bg-BG" i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  <a:r>
              <a:rPr lang="bg-BG" i="1" dirty="0" smtClean="0"/>
              <a:t> </a:t>
            </a:r>
            <a:r>
              <a:rPr lang="bg-BG" dirty="0" smtClean="0"/>
              <a:t>или съвкупност от от изрази, завърващи с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  <a:endParaRPr lang="bg-BG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bg-BG" dirty="0" smtClean="0"/>
              <a:t>Добра практика е тялото на конструкцията да бъде заградено в</a:t>
            </a:r>
            <a:r>
              <a:rPr lang="bg-BG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{ }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250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Условна конструкция </a:t>
            </a:r>
            <a:r>
              <a:rPr lang="en-US" dirty="0" smtClean="0"/>
              <a:t>if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484311" y="1562099"/>
            <a:ext cx="10018713" cy="3133818"/>
          </a:xfrm>
        </p:spPr>
        <p:txBody>
          <a:bodyPr/>
          <a:lstStyle/>
          <a:p>
            <a:r>
              <a:rPr lang="bg-BG" dirty="0" smtClean="0"/>
              <a:t>Най-простата условна конструкция</a:t>
            </a:r>
          </a:p>
          <a:p>
            <a:r>
              <a:rPr lang="bg-BG" dirty="0" smtClean="0"/>
              <a:t>Проверява дали е изпълено дадено условие</a:t>
            </a:r>
          </a:p>
          <a:p>
            <a:pPr lvl="1"/>
            <a:r>
              <a:rPr lang="bg-BG" dirty="0" smtClean="0"/>
              <a:t>Ако е изпълнено се изпълнява кода, който се намира в тялото на </a:t>
            </a:r>
            <a:r>
              <a:rPr lang="en-US" dirty="0" smtClean="0"/>
              <a:t>if </a:t>
            </a:r>
            <a:r>
              <a:rPr lang="bg-BG" dirty="0" smtClean="0"/>
              <a:t>конструкцията, преди да продължи изпълнението на кода</a:t>
            </a:r>
          </a:p>
          <a:p>
            <a:pPr lvl="1"/>
            <a:r>
              <a:rPr lang="bg-BG" dirty="0" smtClean="0"/>
              <a:t>Ако не е изпълнено условието, тялото на </a:t>
            </a:r>
            <a:r>
              <a:rPr lang="en-US" dirty="0" smtClean="0"/>
              <a:t>if </a:t>
            </a:r>
            <a:r>
              <a:rPr lang="bg-BG" dirty="0" smtClean="0"/>
              <a:t>конструкцията се пропуска и кода продължава със своето изпълнение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42167" y="4989251"/>
            <a:ext cx="2902998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If (condition) {</a:t>
            </a:r>
          </a:p>
          <a:p>
            <a:r>
              <a:rPr lang="en-US" dirty="0" smtClean="0"/>
              <a:t>    // statement</a:t>
            </a:r>
          </a:p>
          <a:p>
            <a:r>
              <a:rPr lang="en-US" dirty="0"/>
              <a:t> </a:t>
            </a:r>
            <a:r>
              <a:rPr lang="en-US" dirty="0" smtClean="0"/>
              <a:t>  …..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ectangular Callout 2"/>
          <p:cNvSpPr/>
          <p:nvPr/>
        </p:nvSpPr>
        <p:spPr>
          <a:xfrm>
            <a:off x="2654422" y="5681709"/>
            <a:ext cx="1819923" cy="779017"/>
          </a:xfrm>
          <a:prstGeom prst="wedgeRectCallout">
            <a:avLst>
              <a:gd name="adj1" fmla="val 107453"/>
              <a:gd name="adj2" fmla="val -51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Тяло на конструкцията</a:t>
            </a:r>
            <a:endParaRPr lang="en-US" dirty="0"/>
          </a:p>
        </p:txBody>
      </p:sp>
      <p:sp>
        <p:nvSpPr>
          <p:cNvPr id="4" name="Flowchart: Decision 3"/>
          <p:cNvSpPr/>
          <p:nvPr/>
        </p:nvSpPr>
        <p:spPr>
          <a:xfrm>
            <a:off x="8700117" y="4354127"/>
            <a:ext cx="2041864" cy="6835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условие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700117" y="6025719"/>
            <a:ext cx="2041864" cy="497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код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351714" y="5178177"/>
            <a:ext cx="1704513" cy="497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Тяло на конструкцията</a:t>
            </a:r>
            <a:endParaRPr lang="en-US" dirty="0"/>
          </a:p>
        </p:txBody>
      </p:sp>
      <p:cxnSp>
        <p:nvCxnSpPr>
          <p:cNvPr id="15" name="Elbow Connector 14"/>
          <p:cNvCxnSpPr>
            <a:stCxn id="4" idx="3"/>
            <a:endCxn id="9" idx="0"/>
          </p:cNvCxnSpPr>
          <p:nvPr/>
        </p:nvCxnSpPr>
        <p:spPr>
          <a:xfrm>
            <a:off x="10741981" y="4695917"/>
            <a:ext cx="461990" cy="48226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741981" y="4381145"/>
            <a:ext cx="57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ДА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4" idx="2"/>
            <a:endCxn id="5" idx="0"/>
          </p:cNvCxnSpPr>
          <p:nvPr/>
        </p:nvCxnSpPr>
        <p:spPr>
          <a:xfrm>
            <a:off x="9721049" y="5037706"/>
            <a:ext cx="0" cy="9880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303799" y="5255580"/>
            <a:ext cx="54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НЕ</a:t>
            </a:r>
            <a:endParaRPr lang="en-US" dirty="0"/>
          </a:p>
        </p:txBody>
      </p:sp>
      <p:cxnSp>
        <p:nvCxnSpPr>
          <p:cNvPr id="24" name="Elbow Connector 23"/>
          <p:cNvCxnSpPr>
            <a:stCxn id="9" idx="2"/>
            <a:endCxn id="5" idx="3"/>
          </p:cNvCxnSpPr>
          <p:nvPr/>
        </p:nvCxnSpPr>
        <p:spPr>
          <a:xfrm rot="5400000">
            <a:off x="10673492" y="5743815"/>
            <a:ext cx="598968" cy="461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525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dirty="0" smtClean="0"/>
              <a:t> </a:t>
            </a:r>
            <a:r>
              <a:rPr lang="bg-BG" dirty="0" smtClean="0"/>
              <a:t>конструкция. Пример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05321" y="2438399"/>
            <a:ext cx="4376691" cy="20313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sideA</a:t>
            </a:r>
            <a:r>
              <a:rPr lang="en-US" dirty="0" smtClean="0"/>
              <a:t> = 5;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sideB</a:t>
            </a:r>
            <a:r>
              <a:rPr lang="en-US" dirty="0" smtClean="0"/>
              <a:t> = 7;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biggerSide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if (</a:t>
            </a:r>
            <a:r>
              <a:rPr lang="en-US" dirty="0" err="1" smtClean="0"/>
              <a:t>sideB</a:t>
            </a:r>
            <a:r>
              <a:rPr lang="en-US" dirty="0" smtClean="0"/>
              <a:t> &gt; </a:t>
            </a:r>
            <a:r>
              <a:rPr lang="en-US" dirty="0" err="1" smtClean="0"/>
              <a:t>sideA</a:t>
            </a:r>
            <a:r>
              <a:rPr lang="en-US" dirty="0" smtClean="0"/>
              <a:t>) 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biggerSide</a:t>
            </a:r>
            <a:r>
              <a:rPr lang="en-US" dirty="0" smtClean="0"/>
              <a:t> = </a:t>
            </a:r>
            <a:r>
              <a:rPr lang="en-US" dirty="0" err="1" smtClean="0"/>
              <a:t>sideB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700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if-else</a:t>
            </a:r>
            <a:r>
              <a:rPr lang="en-US" dirty="0" smtClean="0"/>
              <a:t> </a:t>
            </a:r>
            <a:r>
              <a:rPr lang="bg-BG" dirty="0" smtClean="0"/>
              <a:t>конструкция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39519"/>
            <a:ext cx="6345793" cy="2352582"/>
          </a:xfrm>
        </p:spPr>
        <p:txBody>
          <a:bodyPr/>
          <a:lstStyle/>
          <a:p>
            <a:pPr algn="just"/>
            <a:r>
              <a:rPr lang="bg-BG" dirty="0" smtClean="0"/>
              <a:t>1 идея по-сложна от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US" dirty="0" smtClean="0"/>
              <a:t>-</a:t>
            </a:r>
            <a:r>
              <a:rPr lang="bg-BG" dirty="0" smtClean="0"/>
              <a:t>конструкцията</a:t>
            </a:r>
          </a:p>
          <a:p>
            <a:pPr algn="just"/>
            <a:r>
              <a:rPr lang="bg-BG" dirty="0" smtClean="0"/>
              <a:t>Оценява се условите и ако то е вярно са изпълнява, тялото на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US" dirty="0" smtClean="0"/>
              <a:t>-</a:t>
            </a:r>
            <a:r>
              <a:rPr lang="bg-BG" dirty="0" smtClean="0"/>
              <a:t>конструкцията, в противен случай се изпълнява тялото на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else-</a:t>
            </a:r>
            <a:r>
              <a:rPr lang="bg-BG" dirty="0" smtClean="0"/>
              <a:t>конструкцията</a:t>
            </a:r>
            <a:endParaRPr lang="en-US" dirty="0"/>
          </a:p>
        </p:txBody>
      </p:sp>
      <p:sp>
        <p:nvSpPr>
          <p:cNvPr id="4" name="Flowchart: Decision 3"/>
          <p:cNvSpPr/>
          <p:nvPr/>
        </p:nvSpPr>
        <p:spPr>
          <a:xfrm>
            <a:off x="8327255" y="2601157"/>
            <a:ext cx="2095130" cy="86113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условие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27255" y="4702944"/>
            <a:ext cx="2095130" cy="612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Тяло на </a:t>
            </a:r>
            <a:r>
              <a:rPr lang="en-US" dirty="0" smtClean="0"/>
              <a:t>else-</a:t>
            </a:r>
            <a:r>
              <a:rPr lang="bg-BG" dirty="0" smtClean="0"/>
              <a:t>конструкцията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871970" y="3785493"/>
            <a:ext cx="2095130" cy="604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Тяло на </a:t>
            </a:r>
            <a:r>
              <a:rPr lang="en-US" dirty="0" smtClean="0"/>
              <a:t>if-</a:t>
            </a:r>
            <a:r>
              <a:rPr lang="bg-BG" dirty="0" smtClean="0"/>
              <a:t>конструкцията</a:t>
            </a:r>
            <a:endParaRPr lang="en-US" dirty="0"/>
          </a:p>
        </p:txBody>
      </p:sp>
      <p:cxnSp>
        <p:nvCxnSpPr>
          <p:cNvPr id="8" name="Elbow Connector 7"/>
          <p:cNvCxnSpPr>
            <a:stCxn id="4" idx="3"/>
            <a:endCxn id="6" idx="0"/>
          </p:cNvCxnSpPr>
          <p:nvPr/>
        </p:nvCxnSpPr>
        <p:spPr>
          <a:xfrm>
            <a:off x="10422385" y="3031724"/>
            <a:ext cx="497150" cy="75376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9374820" y="3462291"/>
            <a:ext cx="0" cy="1240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</p:cNvCxnSpPr>
          <p:nvPr/>
        </p:nvCxnSpPr>
        <p:spPr>
          <a:xfrm>
            <a:off x="9374820" y="5315503"/>
            <a:ext cx="0" cy="7568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</p:cNvCxnSpPr>
          <p:nvPr/>
        </p:nvCxnSpPr>
        <p:spPr>
          <a:xfrm rot="5400000">
            <a:off x="9495086" y="4269465"/>
            <a:ext cx="1304184" cy="154471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919534" y="3042636"/>
            <a:ext cx="550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ДА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904303" y="3932808"/>
            <a:ext cx="4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НЕ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050347" y="4782843"/>
            <a:ext cx="3213717" cy="14773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if (expression) {</a:t>
            </a:r>
          </a:p>
          <a:p>
            <a:r>
              <a:rPr lang="en-US" dirty="0" smtClean="0"/>
              <a:t>     statement1;</a:t>
            </a:r>
          </a:p>
          <a:p>
            <a:r>
              <a:rPr lang="en-US" dirty="0" smtClean="0"/>
              <a:t>} else {</a:t>
            </a:r>
          </a:p>
          <a:p>
            <a:r>
              <a:rPr lang="en-US" dirty="0"/>
              <a:t> </a:t>
            </a:r>
            <a:r>
              <a:rPr lang="en-US" dirty="0" smtClean="0"/>
              <a:t>    statement2;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8750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if-else</a:t>
            </a:r>
            <a:r>
              <a:rPr lang="bg-BG" dirty="0" smtClean="0"/>
              <a:t> конструкция. Пример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85977" y="2704729"/>
            <a:ext cx="5415379" cy="20313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number = 27;</a:t>
            </a:r>
          </a:p>
          <a:p>
            <a:endParaRPr lang="en-US" dirty="0"/>
          </a:p>
          <a:p>
            <a:r>
              <a:rPr lang="en-US" dirty="0" smtClean="0"/>
              <a:t>if (number % 2) {</a:t>
            </a:r>
          </a:p>
          <a:p>
            <a:r>
              <a:rPr lang="en-US" dirty="0"/>
              <a:t> </a:t>
            </a:r>
            <a:r>
              <a:rPr lang="en-US" dirty="0" smtClean="0"/>
              <a:t>   console.log(‘Odd number’);</a:t>
            </a:r>
          </a:p>
          <a:p>
            <a:r>
              <a:rPr lang="en-US" dirty="0" smtClean="0"/>
              <a:t>} else {</a:t>
            </a:r>
          </a:p>
          <a:p>
            <a:r>
              <a:rPr lang="en-US" dirty="0" smtClean="0"/>
              <a:t>    console.log(‘Even number’);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938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Вложени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if-else</a:t>
            </a:r>
            <a:r>
              <a:rPr lang="en-US" dirty="0" smtClean="0"/>
              <a:t> </a:t>
            </a:r>
            <a:r>
              <a:rPr lang="bg-BG" dirty="0" smtClean="0"/>
              <a:t>конструкции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79721"/>
            <a:ext cx="10018713" cy="2370337"/>
          </a:xfrm>
        </p:spPr>
        <p:txBody>
          <a:bodyPr/>
          <a:lstStyle/>
          <a:p>
            <a:r>
              <a:rPr lang="bg-BG" dirty="0" smtClean="0"/>
              <a:t>Във всяка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bg-BG" dirty="0" smtClean="0"/>
              <a:t> или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bg-BG" dirty="0" smtClean="0"/>
              <a:t>-конструкция може да бъде вложена друга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bg-BG" dirty="0" smtClean="0"/>
              <a:t> или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if-else</a:t>
            </a:r>
            <a:r>
              <a:rPr lang="en-US" dirty="0" smtClean="0"/>
              <a:t> </a:t>
            </a:r>
            <a:r>
              <a:rPr lang="bg-BG" dirty="0" smtClean="0"/>
              <a:t>конструкция</a:t>
            </a:r>
          </a:p>
          <a:p>
            <a:r>
              <a:rPr lang="bg-BG" dirty="0" smtClean="0"/>
              <a:t>Всеки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bg-BG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принадлежи към най-близкия, предхождащ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87312" y="4012706"/>
            <a:ext cx="4012707" cy="258532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If (expression1) {</a:t>
            </a:r>
          </a:p>
          <a:p>
            <a:r>
              <a:rPr lang="en-US" dirty="0"/>
              <a:t> </a:t>
            </a:r>
            <a:r>
              <a:rPr lang="en-US" dirty="0" smtClean="0"/>
              <a:t>    if (expression2) {</a:t>
            </a:r>
          </a:p>
          <a:p>
            <a:r>
              <a:rPr lang="en-US" dirty="0"/>
              <a:t> </a:t>
            </a:r>
            <a:r>
              <a:rPr lang="en-US" dirty="0" smtClean="0"/>
              <a:t>        statement1;</a:t>
            </a:r>
          </a:p>
          <a:p>
            <a:r>
              <a:rPr lang="en-US" dirty="0"/>
              <a:t> </a:t>
            </a:r>
            <a:r>
              <a:rPr lang="en-US" dirty="0" smtClean="0"/>
              <a:t>    } else {</a:t>
            </a:r>
          </a:p>
          <a:p>
            <a:r>
              <a:rPr lang="en-US" dirty="0"/>
              <a:t> </a:t>
            </a:r>
            <a:r>
              <a:rPr lang="en-US" dirty="0" smtClean="0"/>
              <a:t>        statement2;</a:t>
            </a:r>
          </a:p>
          <a:p>
            <a:r>
              <a:rPr lang="en-US" dirty="0"/>
              <a:t> </a:t>
            </a:r>
            <a:r>
              <a:rPr lang="en-US" dirty="0" smtClean="0"/>
              <a:t>    }</a:t>
            </a:r>
          </a:p>
          <a:p>
            <a:r>
              <a:rPr lang="en-US" dirty="0" smtClean="0"/>
              <a:t>} else {</a:t>
            </a:r>
          </a:p>
          <a:p>
            <a:r>
              <a:rPr lang="en-US" dirty="0"/>
              <a:t> </a:t>
            </a:r>
            <a:r>
              <a:rPr lang="en-US" dirty="0" smtClean="0"/>
              <a:t>    statement3;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5562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Множество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if-else</a:t>
            </a:r>
            <a:r>
              <a:rPr lang="en-US" dirty="0" smtClean="0"/>
              <a:t> </a:t>
            </a:r>
            <a:r>
              <a:rPr lang="bg-BG" dirty="0" smtClean="0"/>
              <a:t>конструкции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15231"/>
            <a:ext cx="10018713" cy="2352583"/>
          </a:xfrm>
        </p:spPr>
        <p:txBody>
          <a:bodyPr/>
          <a:lstStyle/>
          <a:p>
            <a:r>
              <a:rPr lang="bg-BG" dirty="0" smtClean="0"/>
              <a:t>Често се налага проверка на повече от 1 условие</a:t>
            </a:r>
          </a:p>
          <a:p>
            <a:r>
              <a:rPr lang="bg-BG" dirty="0" smtClean="0"/>
              <a:t>Може да се използва съкратено записване 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} else if { … }</a:t>
            </a:r>
            <a:r>
              <a:rPr lang="bg-BG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което е еквивалентно на влагането на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bg-BG" dirty="0" smtClean="0"/>
              <a:t>-конструкция в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en-US" dirty="0" smtClean="0"/>
              <a:t>-</a:t>
            </a:r>
            <a:r>
              <a:rPr lang="bg-BG" dirty="0" smtClean="0"/>
              <a:t>конструкцията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87312" y="4012706"/>
            <a:ext cx="4012707" cy="20313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If (expression1) </a:t>
            </a:r>
            <a:r>
              <a:rPr lang="en-US" dirty="0" smtClean="0"/>
              <a:t>{</a:t>
            </a:r>
            <a:endParaRPr lang="bg-BG" dirty="0" smtClean="0"/>
          </a:p>
          <a:p>
            <a:r>
              <a:rPr lang="bg-BG" dirty="0"/>
              <a:t> </a:t>
            </a:r>
            <a:r>
              <a:rPr lang="bg-BG" dirty="0" smtClean="0"/>
              <a:t>    </a:t>
            </a:r>
            <a:r>
              <a:rPr lang="en-US" dirty="0" smtClean="0"/>
              <a:t>statement1</a:t>
            </a:r>
            <a:r>
              <a:rPr lang="en-US" dirty="0" smtClean="0"/>
              <a:t>;</a:t>
            </a:r>
          </a:p>
          <a:p>
            <a:r>
              <a:rPr lang="en-US" dirty="0" smtClean="0"/>
              <a:t>} </a:t>
            </a:r>
            <a:r>
              <a:rPr lang="en-US" dirty="0" smtClean="0"/>
              <a:t>else </a:t>
            </a:r>
            <a:r>
              <a:rPr lang="en-US" dirty="0" smtClean="0"/>
              <a:t>if (expression2) </a:t>
            </a:r>
            <a:r>
              <a:rPr lang="en-US" dirty="0" smtClean="0"/>
              <a:t>{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/>
              <a:t>statement2;</a:t>
            </a:r>
            <a:endParaRPr lang="en-US" dirty="0" smtClean="0"/>
          </a:p>
          <a:p>
            <a:r>
              <a:rPr lang="en-US" dirty="0" smtClean="0"/>
              <a:t>} else {</a:t>
            </a:r>
          </a:p>
          <a:p>
            <a:r>
              <a:rPr lang="en-US" dirty="0" smtClean="0"/>
              <a:t>     statement3;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545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425</TotalTime>
  <Words>762</Words>
  <Application>Microsoft Office PowerPoint</Application>
  <PresentationFormat>Widescreen</PresentationFormat>
  <Paragraphs>109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Corbel</vt:lpstr>
      <vt:lpstr>Parallax</vt:lpstr>
      <vt:lpstr>Условни конструкции в JavaScript</vt:lpstr>
      <vt:lpstr>Условни конструкции</vt:lpstr>
      <vt:lpstr>Условие и тяло</vt:lpstr>
      <vt:lpstr>Условна конструкция if</vt:lpstr>
      <vt:lpstr>if конструкция. Пример</vt:lpstr>
      <vt:lpstr>if-else конструкция</vt:lpstr>
      <vt:lpstr>if-else конструкция. Пример</vt:lpstr>
      <vt:lpstr>Вложени if-else конструкции</vt:lpstr>
      <vt:lpstr>Множество if-else конструкции</vt:lpstr>
      <vt:lpstr>switch-case конструкция</vt:lpstr>
      <vt:lpstr>switch-case конструкция(1)</vt:lpstr>
      <vt:lpstr>true-like &amp; false-like стойности</vt:lpstr>
      <vt:lpstr>PowerPoint Presentation</vt:lpstr>
      <vt:lpstr>Домашна работа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Какво предстои</dc:title>
  <dc:creator>Dimitar Mitev</dc:creator>
  <cp:lastModifiedBy>Dimitar Mitev</cp:lastModifiedBy>
  <cp:revision>37</cp:revision>
  <dcterms:created xsi:type="dcterms:W3CDTF">2016-03-23T12:27:37Z</dcterms:created>
  <dcterms:modified xsi:type="dcterms:W3CDTF">2016-04-04T13:06:52Z</dcterms:modified>
</cp:coreProperties>
</file>