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lint.com/" TargetMode="External"/><Relationship Id="rId7" Type="http://schemas.openxmlformats.org/officeDocument/2006/relationships/hyperlink" Target="https://jsperf.com/" TargetMode="External"/><Relationship Id="rId2" Type="http://schemas.openxmlformats.org/officeDocument/2006/relationships/hyperlink" Target="http://jsh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pen.io/" TargetMode="External"/><Relationship Id="rId5" Type="http://schemas.openxmlformats.org/officeDocument/2006/relationships/hyperlink" Target="https://jsfiddle.net/" TargetMode="External"/><Relationship Id="rId4" Type="http://schemas.openxmlformats.org/officeDocument/2006/relationships/hyperlink" Target="https://jsbin.com/?html,outpu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tackoverflow.com/questions/tagged/javascript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kdepository.com/High-Performance-JavaScript-Nicholas-C-Zakas/9780596802790?ref=grid-view" TargetMode="External"/><Relationship Id="rId5" Type="http://schemas.openxmlformats.org/officeDocument/2006/relationships/hyperlink" Target="http://eloquentjavascript.net/" TargetMode="External"/><Relationship Id="rId4" Type="http://schemas.openxmlformats.org/officeDocument/2006/relationships/hyperlink" Target="http://www.bookdepository.com/JavaScript-The-Good-Parts-Douglas-Crockford/9780596517748?ref=grid-view" TargetMode="External"/><Relationship Id="rId9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ulpro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cma_Internation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ylonjs.com/#platfor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tom.io/" TargetMode="External"/><Relationship Id="rId3" Type="http://schemas.openxmlformats.org/officeDocument/2006/relationships/hyperlink" Target="https://www.jetbrains.com/webstorm/" TargetMode="External"/><Relationship Id="rId7" Type="http://schemas.openxmlformats.org/officeDocument/2006/relationships/hyperlink" Target="https://www.sublimetext.com/" TargetMode="External"/><Relationship Id="rId2" Type="http://schemas.openxmlformats.org/officeDocument/2006/relationships/hyperlink" Target="https://www.visualstudio.com/en-us/downloads/download-visual-studio-v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ackets.io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notepad-plus-plus.org/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ckagecontrol.io/installati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postman.com/" TargetMode="External"/><Relationship Id="rId2" Type="http://schemas.openxmlformats.org/officeDocument/2006/relationships/hyperlink" Target="https://www.google.bg/webhp?sourceid=chrome-instant&amp;ion=1&amp;espv=2&amp;ie=UTF-8#q=web%20developer%20add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firebu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Основи на програмирането с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Дебъгване и намиране на грешки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Интернет браузър</a:t>
            </a:r>
          </a:p>
          <a:p>
            <a:pPr lvl="1"/>
            <a:r>
              <a:rPr lang="bg-BG" dirty="0" smtClean="0"/>
              <a:t>Съвременните браузъри предоставят богат набор от инструменти за дебъгване</a:t>
            </a:r>
          </a:p>
          <a:p>
            <a:pPr lvl="1"/>
            <a:r>
              <a:rPr lang="en-US" dirty="0" smtClean="0"/>
              <a:t>F12 </a:t>
            </a:r>
            <a:r>
              <a:rPr lang="bg-BG" dirty="0" smtClean="0"/>
              <a:t>инструменти</a:t>
            </a:r>
          </a:p>
          <a:p>
            <a:pPr lvl="1"/>
            <a:r>
              <a:rPr lang="bg-BG" dirty="0" smtClean="0"/>
              <a:t>*</a:t>
            </a:r>
            <a:r>
              <a:rPr lang="en-US" dirty="0" smtClean="0">
                <a:hlinkClick r:id="rId2"/>
              </a:rPr>
              <a:t>FireBug</a:t>
            </a:r>
            <a:r>
              <a:rPr lang="en-US" dirty="0" smtClean="0"/>
              <a:t> -&gt; </a:t>
            </a:r>
            <a:r>
              <a:rPr lang="bg-BG" dirty="0" smtClean="0"/>
              <a:t>ако използвате </a:t>
            </a:r>
            <a:r>
              <a:rPr lang="en-US" dirty="0" smtClean="0"/>
              <a:t>Mozilla Firefox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WebStorm </a:t>
            </a:r>
            <a:r>
              <a:rPr lang="bg-BG" dirty="0" smtClean="0"/>
              <a:t>предоставя доста добри възможности за дебъгване на  </a:t>
            </a:r>
            <a:r>
              <a:rPr lang="en-US" dirty="0" smtClean="0"/>
              <a:t>JS </a:t>
            </a:r>
            <a:r>
              <a:rPr lang="bg-BG" dirty="0" smtClean="0"/>
              <a:t>код</a:t>
            </a:r>
          </a:p>
          <a:p>
            <a:pPr lvl="1"/>
            <a:r>
              <a:rPr lang="en-US" dirty="0" smtClean="0"/>
              <a:t>Visual Studio</a:t>
            </a:r>
            <a:r>
              <a:rPr lang="bg-BG" dirty="0" smtClean="0"/>
              <a:t> също дава добри възмоности за дебъгване на </a:t>
            </a:r>
            <a:r>
              <a:rPr lang="en-US" dirty="0" smtClean="0"/>
              <a:t>JS </a:t>
            </a:r>
            <a:r>
              <a:rPr lang="bg-BG" dirty="0" smtClean="0"/>
              <a:t>код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07" y="4927106"/>
            <a:ext cx="1930893" cy="1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smtClean="0"/>
              <a:t>JS</a:t>
            </a:r>
            <a:r>
              <a:rPr lang="bg-BG" dirty="0" smtClean="0"/>
              <a:t> инструменти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Качествен код</a:t>
            </a:r>
            <a:r>
              <a:rPr lang="en-US" dirty="0" smtClean="0"/>
              <a:t> -&gt; </a:t>
            </a:r>
            <a:r>
              <a:rPr lang="bg-BG" dirty="0" smtClean="0"/>
              <a:t>проверява кода за несъответсвия с </a:t>
            </a:r>
            <a:r>
              <a:rPr lang="en-US" dirty="0" smtClean="0"/>
              <a:t>JS</a:t>
            </a:r>
            <a:r>
              <a:rPr lang="bg-BG" dirty="0" smtClean="0"/>
              <a:t> конвенциите</a:t>
            </a:r>
          </a:p>
          <a:p>
            <a:pPr lvl="1"/>
            <a:r>
              <a:rPr lang="en-US" dirty="0" smtClean="0">
                <a:hlinkClick r:id="rId2"/>
              </a:rPr>
              <a:t>JS Hint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JS Lint</a:t>
            </a:r>
            <a:endParaRPr lang="en-US" dirty="0" smtClean="0"/>
          </a:p>
          <a:p>
            <a:r>
              <a:rPr lang="en-US" dirty="0" smtClean="0"/>
              <a:t>Online </a:t>
            </a:r>
            <a:r>
              <a:rPr lang="bg-BG" dirty="0" smtClean="0"/>
              <a:t>редактори и едитори </a:t>
            </a:r>
            <a:r>
              <a:rPr lang="en-US" dirty="0" smtClean="0"/>
              <a:t>(playgrounds)</a:t>
            </a:r>
          </a:p>
          <a:p>
            <a:pPr lvl="1"/>
            <a:r>
              <a:rPr lang="en-US" dirty="0" smtClean="0">
                <a:hlinkClick r:id="rId4"/>
              </a:rPr>
              <a:t>JS Bin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JS Fiddle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CodePen</a:t>
            </a:r>
            <a:endParaRPr lang="en-US" dirty="0" smtClean="0"/>
          </a:p>
          <a:p>
            <a:r>
              <a:rPr lang="bg-BG" dirty="0" smtClean="0"/>
              <a:t>Измерване на продуктивността на нашия </a:t>
            </a:r>
            <a:r>
              <a:rPr lang="en-US" dirty="0" smtClean="0"/>
              <a:t>JS</a:t>
            </a:r>
          </a:p>
          <a:p>
            <a:pPr lvl="1"/>
            <a:r>
              <a:rPr lang="en-US" dirty="0" smtClean="0">
                <a:hlinkClick r:id="rId7"/>
              </a:rPr>
              <a:t>JS Perf</a:t>
            </a:r>
            <a:endParaRPr lang="en-US" dirty="0" smtClean="0"/>
          </a:p>
          <a:p>
            <a:pPr lvl="1"/>
            <a:r>
              <a:rPr lang="en-US" dirty="0" smtClean="0"/>
              <a:t>*</a:t>
            </a:r>
            <a:r>
              <a:rPr lang="bg-BG" dirty="0" smtClean="0"/>
              <a:t>Измераната продуктивност завиви от браузъра, интернета и машината, на която се изпълнява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bg-BG" dirty="0" smtClean="0"/>
              <a:t>източници и 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Mozilla Developers Network (MDN)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Stack Overflow</a:t>
            </a:r>
            <a:endParaRPr lang="en-US" dirty="0" smtClean="0"/>
          </a:p>
          <a:p>
            <a:r>
              <a:rPr lang="bg-BG" dirty="0" smtClean="0"/>
              <a:t>Книги</a:t>
            </a:r>
          </a:p>
          <a:p>
            <a:pPr lvl="1"/>
            <a:r>
              <a:rPr lang="en-US" dirty="0" smtClean="0">
                <a:hlinkClick r:id="rId4"/>
              </a:rPr>
              <a:t>JavaScript: The good parts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Eloquent JavaScript 2</a:t>
            </a:r>
            <a:r>
              <a:rPr lang="en-US" baseline="30000" dirty="0" smtClean="0">
                <a:hlinkClick r:id="rId5"/>
              </a:rPr>
              <a:t>nd</a:t>
            </a:r>
            <a:r>
              <a:rPr lang="en-US" dirty="0" smtClean="0">
                <a:hlinkClick r:id="rId5"/>
              </a:rPr>
              <a:t> edition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High Performance JavaScript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235" y="609207"/>
            <a:ext cx="2393765" cy="3121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11" y="3730464"/>
            <a:ext cx="2370551" cy="312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81" y="3730464"/>
            <a:ext cx="2380619" cy="3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Лектор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Димитър Митев</a:t>
            </a:r>
          </a:p>
          <a:p>
            <a:r>
              <a:rPr lang="en-US" dirty="0" smtClean="0"/>
              <a:t>Full-stack developer </a:t>
            </a:r>
            <a:r>
              <a:rPr lang="bg-BG" dirty="0" smtClean="0"/>
              <a:t>в </a:t>
            </a:r>
            <a:r>
              <a:rPr lang="en-US" dirty="0" smtClean="0">
                <a:hlinkClick r:id="rId2"/>
              </a:rPr>
              <a:t>Bulpros</a:t>
            </a:r>
            <a:endParaRPr lang="en-US" dirty="0"/>
          </a:p>
          <a:p>
            <a:r>
              <a:rPr lang="en-US" dirty="0" smtClean="0"/>
              <a:t>Freelancer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75" y="3110561"/>
            <a:ext cx="3303125" cy="37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Първи стъпки в </a:t>
            </a:r>
            <a:r>
              <a:rPr lang="en-US" dirty="0" smtClean="0"/>
              <a:t>JS. </a:t>
            </a:r>
            <a:r>
              <a:rPr lang="bg-BG" dirty="0" smtClean="0"/>
              <a:t>Типове данни. Операции и изрази</a:t>
            </a:r>
          </a:p>
          <a:p>
            <a:r>
              <a:rPr lang="bg-BG" dirty="0" smtClean="0"/>
              <a:t>Логически блокове и цикли</a:t>
            </a:r>
          </a:p>
          <a:p>
            <a:r>
              <a:rPr lang="bg-BG" dirty="0" smtClean="0"/>
              <a:t>Функции</a:t>
            </a:r>
          </a:p>
          <a:p>
            <a:r>
              <a:rPr lang="bg-BG" dirty="0" smtClean="0"/>
              <a:t>Обектно ориентирано програмиране с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DOM</a:t>
            </a:r>
            <a:r>
              <a:rPr lang="bg-BG" dirty="0" smtClean="0"/>
              <a:t> и </a:t>
            </a:r>
            <a:r>
              <a:rPr lang="en-US" dirty="0" smtClean="0"/>
              <a:t>DOM </a:t>
            </a:r>
            <a:r>
              <a:rPr lang="bg-BG" dirty="0" smtClean="0"/>
              <a:t>манипулации</a:t>
            </a:r>
          </a:p>
          <a:p>
            <a:r>
              <a:rPr lang="en-US" dirty="0" smtClean="0"/>
              <a:t>CSS </a:t>
            </a:r>
            <a:r>
              <a:rPr lang="bg-BG" dirty="0" smtClean="0"/>
              <a:t>модификации</a:t>
            </a:r>
          </a:p>
          <a:p>
            <a:r>
              <a:rPr lang="bg-BG" dirty="0" smtClean="0"/>
              <a:t>Събития (</a:t>
            </a:r>
            <a:r>
              <a:rPr lang="en-US" dirty="0" smtClean="0"/>
              <a:t>Events)</a:t>
            </a:r>
          </a:p>
          <a:p>
            <a:r>
              <a:rPr lang="bg-BG" dirty="0" smtClean="0"/>
              <a:t>Заявки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и история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Създаден от </a:t>
            </a:r>
            <a:r>
              <a:rPr lang="en-US" dirty="0" smtClean="0"/>
              <a:t>Netscape </a:t>
            </a:r>
            <a:r>
              <a:rPr lang="bg-BG" dirty="0" smtClean="0"/>
              <a:t>през 1995г.</a:t>
            </a:r>
          </a:p>
          <a:p>
            <a:r>
              <a:rPr lang="bg-BG" dirty="0" smtClean="0"/>
              <a:t>Официално стандартизиран през 1996г. </a:t>
            </a:r>
            <a:r>
              <a:rPr lang="en-US" dirty="0" smtClean="0">
                <a:hlinkClick r:id="rId2"/>
              </a:rPr>
              <a:t>ECMA</a:t>
            </a:r>
            <a:endParaRPr lang="bg-BG" dirty="0" smtClean="0"/>
          </a:p>
          <a:p>
            <a:r>
              <a:rPr lang="en-US" dirty="0" smtClean="0"/>
              <a:t>High-level</a:t>
            </a:r>
            <a:r>
              <a:rPr lang="bg-BG" dirty="0" smtClean="0"/>
              <a:t>, динамичен, </a:t>
            </a:r>
            <a:r>
              <a:rPr lang="bg-BG" b="1" dirty="0" smtClean="0"/>
              <a:t>нетипизиран</a:t>
            </a:r>
            <a:r>
              <a:rPr lang="bg-BG" dirty="0" smtClean="0"/>
              <a:t>, интерпретеран програмен език</a:t>
            </a:r>
            <a:endParaRPr lang="en-US" dirty="0" smtClean="0"/>
          </a:p>
          <a:p>
            <a:r>
              <a:rPr lang="en-US" dirty="0" smtClean="0"/>
              <a:t>End-to-end </a:t>
            </a:r>
            <a:r>
              <a:rPr lang="bg-BG" dirty="0" smtClean="0"/>
              <a:t>език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Уеб приложения</a:t>
            </a:r>
          </a:p>
          <a:p>
            <a:pPr lvl="1"/>
            <a:r>
              <a:rPr lang="en-US" dirty="0" smtClean="0"/>
              <a:t>Front-end </a:t>
            </a:r>
            <a:r>
              <a:rPr lang="bg-BG" dirty="0" smtClean="0"/>
              <a:t>-&gt; динамичен </a:t>
            </a:r>
            <a:r>
              <a:rPr lang="en-US" dirty="0" smtClean="0"/>
              <a:t>UI/UX</a:t>
            </a:r>
            <a:endParaRPr lang="bg-BG" dirty="0" smtClean="0"/>
          </a:p>
          <a:p>
            <a:pPr lvl="1"/>
            <a:r>
              <a:rPr lang="en-US" dirty="0" smtClean="0"/>
              <a:t>Back-end -&gt; </a:t>
            </a:r>
            <a:r>
              <a:rPr lang="en-US" dirty="0" err="1" smtClean="0"/>
              <a:t>nodejs</a:t>
            </a:r>
            <a:r>
              <a:rPr lang="en-US" dirty="0" smtClean="0"/>
              <a:t> -&gt; </a:t>
            </a:r>
            <a:r>
              <a:rPr lang="bg-BG" dirty="0" smtClean="0"/>
              <a:t>сървърна логика с голяма продуктивност</a:t>
            </a:r>
          </a:p>
          <a:p>
            <a:r>
              <a:rPr lang="bg-BG" dirty="0" smtClean="0"/>
              <a:t>Мобилни приложения</a:t>
            </a:r>
          </a:p>
          <a:p>
            <a:pPr lvl="1"/>
            <a:r>
              <a:rPr lang="en-US" dirty="0" smtClean="0"/>
              <a:t>Cross-platform apps </a:t>
            </a:r>
            <a:r>
              <a:rPr lang="bg-BG" dirty="0" smtClean="0"/>
              <a:t>с </a:t>
            </a:r>
            <a:r>
              <a:rPr lang="en-US" dirty="0" smtClean="0"/>
              <a:t>HTML5, CSS3 &amp; JS</a:t>
            </a:r>
            <a:endParaRPr lang="bg-BG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(Internet of the things)</a:t>
            </a:r>
          </a:p>
          <a:p>
            <a:r>
              <a:rPr lang="bg-BG" dirty="0" smtClean="0"/>
              <a:t>Мини-компютри (</a:t>
            </a:r>
            <a:r>
              <a:rPr lang="en-US" dirty="0" smtClean="0"/>
              <a:t>Arduino, </a:t>
            </a:r>
            <a:r>
              <a:rPr lang="en-US" dirty="0" err="1" smtClean="0"/>
              <a:t>Raspeberry</a:t>
            </a:r>
            <a:r>
              <a:rPr lang="en-US" dirty="0" smtClean="0"/>
              <a:t> Pi…)</a:t>
            </a:r>
            <a:r>
              <a:rPr lang="bg-BG" dirty="0" smtClean="0"/>
              <a:t> и </a:t>
            </a:r>
            <a:r>
              <a:rPr lang="bg-BG" dirty="0" smtClean="0">
                <a:hlinkClick r:id="rId2"/>
              </a:rPr>
              <a:t>роботи</a:t>
            </a:r>
            <a:endParaRPr lang="bg-BG" dirty="0" smtClean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90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разработка на </a:t>
            </a:r>
            <a:r>
              <a:rPr lang="en-US" dirty="0" smtClean="0"/>
              <a:t>JS </a:t>
            </a:r>
            <a:r>
              <a:rPr lang="bg-BG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JS </a:t>
            </a:r>
            <a:r>
              <a:rPr lang="bg-BG" dirty="0" smtClean="0"/>
              <a:t>е интерпретиран език, който най-често бива изпълзяван от браузъра, т.е. най-обикновен текстов редакотор ще бъде достатъчен за да пишем код. Но все пак можем да си улесним живота като използваме: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>
                <a:hlinkClick r:id="rId2"/>
              </a:rPr>
              <a:t>Visual Studio Community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WebStorm</a:t>
            </a:r>
            <a:endParaRPr lang="en-US" dirty="0" smtClean="0"/>
          </a:p>
          <a:p>
            <a:r>
              <a:rPr lang="bg-BG" dirty="0" smtClean="0"/>
              <a:t>Текстови редактори</a:t>
            </a:r>
          </a:p>
          <a:p>
            <a:pPr lvl="1"/>
            <a:r>
              <a:rPr lang="en-US" dirty="0" smtClean="0">
                <a:hlinkClick r:id="rId4"/>
              </a:rPr>
              <a:t>Notepad++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Visual Studio Code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Adobe Brackets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Sublime Text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Atom</a:t>
            </a:r>
            <a:r>
              <a:rPr lang="en-US" dirty="0" smtClean="0"/>
              <a:t> -&gt; </a:t>
            </a:r>
            <a:r>
              <a:rPr lang="bg-BG" dirty="0" smtClean="0"/>
              <a:t>все още е </a:t>
            </a:r>
            <a:r>
              <a:rPr lang="en-US" dirty="0" smtClean="0"/>
              <a:t>beta </a:t>
            </a:r>
            <a:r>
              <a:rPr lang="bg-BG" dirty="0" smtClean="0"/>
              <a:t>версия за </a:t>
            </a:r>
            <a:r>
              <a:rPr lang="en-US" dirty="0" smtClean="0"/>
              <a:t>Windows</a:t>
            </a:r>
            <a:r>
              <a:rPr lang="bg-BG" dirty="0" smtClean="0"/>
              <a:t> потребители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73" y="3573941"/>
            <a:ext cx="5838327" cy="32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Безплатен текстов редактор.</a:t>
            </a:r>
          </a:p>
          <a:p>
            <a:r>
              <a:rPr lang="bg-BG" dirty="0" smtClean="0"/>
              <a:t>Работи на всякакви платформи – </a:t>
            </a:r>
            <a:r>
              <a:rPr lang="en-US" dirty="0" smtClean="0"/>
              <a:t>Windows, Linux &amp; Mac OSX</a:t>
            </a:r>
          </a:p>
          <a:p>
            <a:r>
              <a:rPr lang="bg-BG" dirty="0" smtClean="0"/>
              <a:t>Бърз и лек</a:t>
            </a:r>
          </a:p>
          <a:p>
            <a:r>
              <a:rPr lang="bg-BG" dirty="0" smtClean="0"/>
              <a:t>Предоставя много възмоножности за преконфигуриране</a:t>
            </a:r>
            <a:r>
              <a:rPr lang="en-US" dirty="0" smtClean="0"/>
              <a:t> (hackable)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5138" y="897753"/>
            <a:ext cx="1328691" cy="13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Безкраен пробен период</a:t>
            </a:r>
          </a:p>
          <a:p>
            <a:r>
              <a:rPr lang="bg-BG" dirty="0" smtClean="0"/>
              <a:t>Лек и бърз</a:t>
            </a:r>
          </a:p>
          <a:p>
            <a:r>
              <a:rPr lang="bg-BG" dirty="0" smtClean="0"/>
              <a:t>Тонове приставки (</a:t>
            </a:r>
            <a:r>
              <a:rPr lang="en-US" dirty="0" smtClean="0"/>
              <a:t>plugins)</a:t>
            </a:r>
            <a:endParaRPr lang="bg-BG" dirty="0" smtClean="0"/>
          </a:p>
          <a:p>
            <a:r>
              <a:rPr lang="bg-BG" dirty="0" smtClean="0"/>
              <a:t>Възможност за преконфигурация (</a:t>
            </a:r>
            <a:r>
              <a:rPr lang="en-US" dirty="0" smtClean="0"/>
              <a:t>hackable)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07966" y="2667000"/>
            <a:ext cx="5075048" cy="3124200"/>
          </a:xfrm>
        </p:spPr>
        <p:txBody>
          <a:bodyPr/>
          <a:lstStyle/>
          <a:p>
            <a:r>
              <a:rPr lang="bg-BG" dirty="0" smtClean="0"/>
              <a:t>Полезни приставки </a:t>
            </a:r>
            <a:r>
              <a:rPr lang="en-US" dirty="0" smtClean="0"/>
              <a:t>(plugins)</a:t>
            </a:r>
            <a:endParaRPr lang="bg-BG" dirty="0" smtClean="0"/>
          </a:p>
          <a:p>
            <a:pPr lvl="1"/>
            <a:r>
              <a:rPr lang="en-US" dirty="0" err="1" smtClean="0"/>
              <a:t>BracketHighlighter</a:t>
            </a:r>
            <a:r>
              <a:rPr lang="en-US" dirty="0" smtClean="0"/>
              <a:t> –</a:t>
            </a:r>
            <a:r>
              <a:rPr lang="bg-BG" dirty="0" smtClean="0"/>
              <a:t> маркира отворени и затворени скоби</a:t>
            </a:r>
          </a:p>
          <a:p>
            <a:pPr lvl="1"/>
            <a:r>
              <a:rPr lang="en-US" dirty="0" smtClean="0"/>
              <a:t>JavaScript Beautifier – </a:t>
            </a:r>
            <a:r>
              <a:rPr lang="bg-BG" dirty="0" smtClean="0"/>
              <a:t>форматира кода</a:t>
            </a:r>
          </a:p>
          <a:p>
            <a:pPr lvl="1"/>
            <a:r>
              <a:rPr lang="en-US" dirty="0" err="1" smtClean="0"/>
              <a:t>SublimeCodeIntel</a:t>
            </a:r>
            <a:r>
              <a:rPr lang="en-US" dirty="0" smtClean="0"/>
              <a:t> </a:t>
            </a:r>
            <a:r>
              <a:rPr lang="bg-BG" dirty="0" smtClean="0"/>
              <a:t>– добавя</a:t>
            </a:r>
            <a:r>
              <a:rPr lang="en-US" dirty="0" smtClean="0"/>
              <a:t>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bg-BG" dirty="0" smtClean="0"/>
              <a:t>Трябва да имате инсталиран </a:t>
            </a:r>
            <a:r>
              <a:rPr lang="en-US" dirty="0" smtClean="0">
                <a:hlinkClick r:id="rId2"/>
              </a:rPr>
              <a:t>Package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01" y="942142"/>
            <a:ext cx="1239914" cy="1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още ни трябва?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Последна версия на браузър</a:t>
            </a:r>
          </a:p>
          <a:p>
            <a:pPr lvl="1"/>
            <a:r>
              <a:rPr lang="en-US" b="1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Opera</a:t>
            </a:r>
          </a:p>
          <a:p>
            <a:pPr lvl="1"/>
            <a:r>
              <a:rPr lang="en-US" dirty="0" smtClean="0"/>
              <a:t>Safari</a:t>
            </a:r>
          </a:p>
          <a:p>
            <a:r>
              <a:rPr lang="bg-BG" dirty="0" smtClean="0"/>
              <a:t>Приставки (</a:t>
            </a:r>
            <a:r>
              <a:rPr lang="en-US" dirty="0" err="1" smtClean="0"/>
              <a:t>addons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Web Developer</a:t>
            </a:r>
            <a:r>
              <a:rPr lang="en-US" dirty="0" smtClean="0"/>
              <a:t> -&gt; </a:t>
            </a:r>
            <a:r>
              <a:rPr lang="bg-BG" dirty="0" smtClean="0"/>
              <a:t>управление на </a:t>
            </a:r>
            <a:r>
              <a:rPr lang="en-US" dirty="0" smtClean="0"/>
              <a:t>HTML, CSS &amp; JS </a:t>
            </a:r>
            <a:r>
              <a:rPr lang="bg-BG" dirty="0" smtClean="0"/>
              <a:t>съдържание на страницата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Postman</a:t>
            </a:r>
            <a:r>
              <a:rPr lang="bg-BG" dirty="0" smtClean="0"/>
              <a:t> -&gt; създаване и изпращане на заявки</a:t>
            </a:r>
          </a:p>
          <a:p>
            <a:pPr lvl="1"/>
            <a:r>
              <a:rPr lang="en-US" dirty="0" smtClean="0">
                <a:hlinkClick r:id="rId4"/>
              </a:rPr>
              <a:t>FireBu</a:t>
            </a:r>
            <a:r>
              <a:rPr lang="en-US" dirty="0">
                <a:hlinkClick r:id="rId4"/>
              </a:rPr>
              <a:t>g</a:t>
            </a:r>
            <a:r>
              <a:rPr lang="en-US" dirty="0" smtClean="0"/>
              <a:t> -&gt; </a:t>
            </a:r>
            <a:r>
              <a:rPr lang="bg-BG" dirty="0" smtClean="0"/>
              <a:t>добавя доста възможности за управление на </a:t>
            </a:r>
            <a:r>
              <a:rPr lang="en-US" dirty="0" smtClean="0"/>
              <a:t>JS</a:t>
            </a:r>
            <a:r>
              <a:rPr lang="bg-BG" dirty="0" smtClean="0"/>
              <a:t> и съдържанието към </a:t>
            </a:r>
            <a:r>
              <a:rPr lang="en-US" dirty="0" smtClean="0"/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3332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208</TotalTime>
  <Words>443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Основи на програмирането с JavaScript</vt:lpstr>
      <vt:lpstr>Лектор</vt:lpstr>
      <vt:lpstr>Какво ще учим</vt:lpstr>
      <vt:lpstr>Същност и история на JavaScript</vt:lpstr>
      <vt:lpstr>Приложение на JavaScript</vt:lpstr>
      <vt:lpstr>Инструменти за разработка на JS приложения</vt:lpstr>
      <vt:lpstr>Visual Studio Code</vt:lpstr>
      <vt:lpstr>Sublime Text</vt:lpstr>
      <vt:lpstr>Какво още ни трябва?</vt:lpstr>
      <vt:lpstr>Дебъгване и намиране на грешки</vt:lpstr>
      <vt:lpstr>Други JS инструменти</vt:lpstr>
      <vt:lpstr>JS източници и литература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18</cp:revision>
  <dcterms:created xsi:type="dcterms:W3CDTF">2016-03-23T12:27:37Z</dcterms:created>
  <dcterms:modified xsi:type="dcterms:W3CDTF">2016-03-24T09:57:14Z</dcterms:modified>
</cp:coreProperties>
</file>