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7" r:id="rId1"/>
  </p:sldMasterIdLst>
  <p:notesMasterIdLst>
    <p:notesMasterId r:id="rId16"/>
  </p:notesMasterIdLst>
  <p:sldIdLst>
    <p:sldId id="256" r:id="rId2"/>
    <p:sldId id="26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66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49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950C5-F15E-44EA-AF6A-22227443235C}" type="datetimeFigureOut">
              <a:rPr lang="en-US" smtClean="0"/>
              <a:t>11-Apr-16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408E3-6231-4987-ABA7-519437102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1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408E3-6231-4987-ABA7-519437102D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69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0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25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11-Apr-16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3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31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09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21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10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77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1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5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7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14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11-Apr-16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47624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05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11-Apr-16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56" y="69849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3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11-Apr-16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3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11-Apr-16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3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11-Apr-16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6794D-9D79-4AC5-96DA-597EA4BF2704}" type="datetimeFigureOut">
              <a:rPr lang="en-US" smtClean="0"/>
              <a:t>11-Apr-16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66794D-9D79-4AC5-96DA-597EA4BF2704}" type="datetimeFigureOut">
              <a:rPr lang="en-US" smtClean="0"/>
              <a:t>11-Apr-16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640371-8FB7-44AF-870B-F9E86828F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  <p:sldLayoutId id="2147484172" r:id="rId15"/>
    <p:sldLayoutId id="2147484173" r:id="rId16"/>
    <p:sldLayoutId id="214748417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Цикли в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Димитър </a:t>
            </a:r>
            <a:r>
              <a:rPr lang="en-US" dirty="0" smtClean="0"/>
              <a:t>M</a:t>
            </a:r>
            <a:r>
              <a:rPr lang="bg-BG" dirty="0" smtClean="0"/>
              <a:t>итев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8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Вложени цикли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Цикли, които се намират в други цикли</a:t>
            </a:r>
          </a:p>
          <a:p>
            <a:r>
              <a:rPr lang="bg-BG" dirty="0" smtClean="0"/>
              <a:t>Изпълнението им започва от най-външния</a:t>
            </a:r>
          </a:p>
          <a:p>
            <a:r>
              <a:rPr lang="bg-BG" dirty="0" smtClean="0"/>
              <a:t>Най-вътрешния се изпълнява, докато приключи</a:t>
            </a:r>
          </a:p>
          <a:p>
            <a:r>
              <a:rPr lang="bg-BG" dirty="0" smtClean="0"/>
              <a:t>След като най-вътрешния приключи своето изпълнение, се преминва към следващия отвътре навън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11813" y="5103674"/>
            <a:ext cx="4280187" cy="17543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for (initialization; test; update) {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      for (initialization; test; update) {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             // loop body</a:t>
            </a:r>
          </a:p>
          <a:p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     }</a:t>
            </a:r>
          </a:p>
          <a:p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     ……</a:t>
            </a:r>
          </a:p>
          <a:p>
            <a:r>
              <a:rPr lang="en-US" dirty="0">
                <a:latin typeface="Calibri" panose="020F0502020204030204" pitchFamily="34" charset="0"/>
              </a:rPr>
              <a:t>}</a:t>
            </a:r>
            <a:endParaRPr lang="en-US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944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or-in</a:t>
            </a:r>
            <a:r>
              <a:rPr lang="en-US" dirty="0" smtClean="0"/>
              <a:t> </a:t>
            </a:r>
            <a:r>
              <a:rPr lang="bg-BG" dirty="0" smtClean="0"/>
              <a:t>цикъл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Работата му е сходна с тази на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n-US" dirty="0" smtClean="0"/>
              <a:t> </a:t>
            </a:r>
            <a:r>
              <a:rPr lang="bg-BG" dirty="0" smtClean="0"/>
              <a:t>цикъла</a:t>
            </a:r>
          </a:p>
          <a:p>
            <a:r>
              <a:rPr lang="bg-BG" dirty="0" smtClean="0"/>
              <a:t>Използва се за итериране по пропъртита на даден обект</a:t>
            </a:r>
          </a:p>
          <a:p>
            <a:r>
              <a:rPr lang="bg-BG" dirty="0" smtClean="0"/>
              <a:t>Трябва да се внимава дали се итерират собствени пропъртита или вградени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25090" y="5558135"/>
            <a:ext cx="3428915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for (</a:t>
            </a:r>
            <a:r>
              <a:rPr lang="en-US" dirty="0" err="1" smtClean="0">
                <a:latin typeface="Calibri" panose="020F0502020204030204" pitchFamily="34" charset="0"/>
              </a:rPr>
              <a:t>var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key in object) </a:t>
            </a:r>
            <a:r>
              <a:rPr lang="en-US" dirty="0" smtClean="0">
                <a:latin typeface="Calibri" panose="020F0502020204030204" pitchFamily="34" charset="0"/>
              </a:rPr>
              <a:t>{</a:t>
            </a:r>
          </a:p>
          <a:p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     // loop body</a:t>
            </a:r>
          </a:p>
          <a:p>
            <a:r>
              <a:rPr lang="en-US" dirty="0">
                <a:latin typeface="Calibri" panose="020F0502020204030204" pitchFamily="34" charset="0"/>
              </a:rPr>
              <a:t>}</a:t>
            </a:r>
            <a:endParaRPr lang="en-US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792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for-of</a:t>
            </a:r>
            <a:r>
              <a:rPr lang="en-US" dirty="0" smtClean="0"/>
              <a:t> </a:t>
            </a:r>
            <a:r>
              <a:rPr lang="bg-BG" dirty="0" smtClean="0"/>
              <a:t>цикъл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Използва се за итериране на масиви и масивоподобни обекти</a:t>
            </a:r>
          </a:p>
          <a:p>
            <a:r>
              <a:rPr lang="bg-BG" dirty="0" smtClean="0"/>
              <a:t>Дава имплементация на т.нар. </a:t>
            </a:r>
            <a:r>
              <a:rPr lang="en-US" dirty="0" smtClean="0"/>
              <a:t>Iterator</a:t>
            </a:r>
            <a:r>
              <a:rPr lang="bg-BG" dirty="0" smtClean="0"/>
              <a:t> шаблон за дизайн</a:t>
            </a:r>
          </a:p>
          <a:p>
            <a:r>
              <a:rPr lang="bg-BG" dirty="0" smtClean="0"/>
              <a:t>Навлиза с </a:t>
            </a:r>
            <a:r>
              <a:rPr lang="en-US" dirty="0" smtClean="0"/>
              <a:t>EcmaScript 2015</a:t>
            </a:r>
          </a:p>
          <a:p>
            <a:r>
              <a:rPr lang="bg-BG" dirty="0" smtClean="0">
                <a:solidFill>
                  <a:srgbClr val="FF0000"/>
                </a:solidFill>
              </a:rPr>
              <a:t>Поддържа се само от последните версии на браузърите</a:t>
            </a:r>
          </a:p>
          <a:p>
            <a:pPr marL="0" indent="0">
              <a:buNone/>
            </a:pPr>
            <a:endParaRPr lang="bg-BG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25090" y="5558135"/>
            <a:ext cx="3428915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for (</a:t>
            </a:r>
            <a:r>
              <a:rPr lang="en-US" dirty="0" err="1" smtClean="0">
                <a:latin typeface="Calibri" panose="020F0502020204030204" pitchFamily="34" charset="0"/>
              </a:rPr>
              <a:t>var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key of object) </a:t>
            </a:r>
            <a:r>
              <a:rPr lang="en-US" dirty="0" smtClean="0">
                <a:latin typeface="Calibri" panose="020F0502020204030204" pitchFamily="34" charset="0"/>
              </a:rPr>
              <a:t>{</a:t>
            </a:r>
          </a:p>
          <a:p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     // loop body</a:t>
            </a:r>
          </a:p>
          <a:p>
            <a:r>
              <a:rPr lang="en-US" dirty="0">
                <a:latin typeface="Calibri" panose="020F0502020204030204" pitchFamily="34" charset="0"/>
              </a:rPr>
              <a:t>}</a:t>
            </a:r>
            <a:endParaRPr lang="en-US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577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22" y="506026"/>
            <a:ext cx="4766673" cy="5934509"/>
          </a:xfrm>
        </p:spPr>
      </p:pic>
    </p:spTree>
    <p:extLst>
      <p:ext uri="{BB962C8B-B14F-4D97-AF65-F5344CB8AC3E}">
        <p14:creationId xmlns:p14="http://schemas.microsoft.com/office/powerpoint/2010/main" val="4753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Домашна работа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199690" cy="3124201"/>
          </a:xfrm>
        </p:spPr>
        <p:txBody>
          <a:bodyPr anchor="ctr" anchorCtr="0"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Напишете </a:t>
            </a:r>
            <a:r>
              <a:rPr lang="en-US" dirty="0" smtClean="0"/>
              <a:t>JS</a:t>
            </a:r>
            <a:r>
              <a:rPr lang="bg-BG" dirty="0"/>
              <a:t> </a:t>
            </a:r>
            <a:r>
              <a:rPr lang="bg-BG" dirty="0" smtClean="0"/>
              <a:t>код, който по </a:t>
            </a:r>
            <a:r>
              <a:rPr lang="bg-BG" dirty="0" smtClean="0"/>
              <a:t>зададен интервал, да намира всички числа, които се делят на 3.</a:t>
            </a:r>
            <a:endParaRPr lang="bg-BG" dirty="0" smtClean="0"/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Напишете </a:t>
            </a:r>
            <a:r>
              <a:rPr lang="en-US" dirty="0" smtClean="0"/>
              <a:t>JS </a:t>
            </a:r>
            <a:r>
              <a:rPr lang="bg-BG" dirty="0" smtClean="0"/>
              <a:t>код, който </a:t>
            </a:r>
            <a:r>
              <a:rPr lang="bg-BG" dirty="0" smtClean="0"/>
              <a:t>да намира всички „щастливите числа“. Ако </a:t>
            </a:r>
            <a:r>
              <a:rPr lang="en-US" dirty="0" smtClean="0"/>
              <a:t>A+B = C + D</a:t>
            </a:r>
            <a:r>
              <a:rPr lang="bg-BG" dirty="0" smtClean="0"/>
              <a:t>, то числото </a:t>
            </a:r>
            <a:r>
              <a:rPr lang="en-US" dirty="0" smtClean="0"/>
              <a:t>ABCD</a:t>
            </a:r>
            <a:r>
              <a:rPr lang="bg-BG" dirty="0" smtClean="0"/>
              <a:t> е щастливо. Например: 1322</a:t>
            </a:r>
            <a:endParaRPr lang="bg-BG" dirty="0" smtClean="0"/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Напишете </a:t>
            </a:r>
            <a:r>
              <a:rPr lang="en-US" dirty="0" smtClean="0"/>
              <a:t>JS</a:t>
            </a:r>
            <a:r>
              <a:rPr lang="bg-BG" dirty="0" smtClean="0"/>
              <a:t> код, който </a:t>
            </a:r>
            <a:r>
              <a:rPr lang="bg-BG" dirty="0" smtClean="0"/>
              <a:t>намира най-голямото и най-малкото число в даден интервал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Напишете </a:t>
            </a:r>
            <a:r>
              <a:rPr lang="en-US" dirty="0" smtClean="0"/>
              <a:t>JS</a:t>
            </a:r>
            <a:r>
              <a:rPr lang="bg-BG" dirty="0" smtClean="0"/>
              <a:t> код, който обхожда и принтира в конзолата всички пропъртитета на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window</a:t>
            </a:r>
            <a:r>
              <a:rPr lang="en-US" dirty="0" smtClean="0"/>
              <a:t> </a:t>
            </a:r>
            <a:r>
              <a:rPr lang="bg-BG" dirty="0" smtClean="0"/>
              <a:t>обекта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16168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Цикли (</a:t>
            </a:r>
            <a:r>
              <a:rPr lang="en-US" dirty="0" smtClean="0"/>
              <a:t>loops)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dirty="0" smtClean="0"/>
              <a:t>Позволяват </a:t>
            </a:r>
            <a:r>
              <a:rPr lang="bg-BG" i="1" dirty="0" smtClean="0"/>
              <a:t>повторението</a:t>
            </a:r>
            <a:r>
              <a:rPr lang="bg-BG" dirty="0" smtClean="0"/>
              <a:t> на </a:t>
            </a:r>
            <a:r>
              <a:rPr lang="bg-BG" i="1" dirty="0" smtClean="0"/>
              <a:t>дадено</a:t>
            </a:r>
            <a:r>
              <a:rPr lang="bg-BG" dirty="0" smtClean="0"/>
              <a:t> парче код </a:t>
            </a:r>
            <a:r>
              <a:rPr lang="bg-BG" i="1" dirty="0" smtClean="0"/>
              <a:t>определен брой </a:t>
            </a:r>
            <a:r>
              <a:rPr lang="bg-BG" dirty="0" smtClean="0"/>
              <a:t>пъти  или докато дадено </a:t>
            </a:r>
            <a:r>
              <a:rPr lang="bg-BG" i="1" dirty="0" smtClean="0"/>
              <a:t>условие</a:t>
            </a:r>
            <a:r>
              <a:rPr lang="bg-BG" dirty="0" smtClean="0"/>
              <a:t> е </a:t>
            </a:r>
            <a:r>
              <a:rPr lang="bg-BG" i="1" dirty="0" smtClean="0"/>
              <a:t>изпълнено</a:t>
            </a:r>
          </a:p>
          <a:p>
            <a:pPr algn="just"/>
            <a:r>
              <a:rPr lang="bg-BG" dirty="0" smtClean="0"/>
              <a:t>Съществуват цикли, които се изпълзняват постояно. Те се наричат </a:t>
            </a:r>
            <a:r>
              <a:rPr lang="bg-BG" i="1" dirty="0" smtClean="0"/>
              <a:t>безкрайни цикли</a:t>
            </a:r>
            <a:r>
              <a:rPr lang="en-US" i="1" dirty="0" smtClean="0"/>
              <a:t> (infinite loops)</a:t>
            </a:r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016" y="5115016"/>
            <a:ext cx="1742983" cy="17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4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while</a:t>
            </a:r>
            <a:r>
              <a:rPr lang="en-US" dirty="0" smtClean="0"/>
              <a:t> </a:t>
            </a:r>
            <a:r>
              <a:rPr lang="bg-BG" dirty="0" smtClean="0"/>
              <a:t>цикъл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028179"/>
            <a:ext cx="4895055" cy="2401778"/>
          </a:xfrm>
        </p:spPr>
        <p:txBody>
          <a:bodyPr/>
          <a:lstStyle/>
          <a:p>
            <a:pPr algn="just"/>
            <a:r>
              <a:rPr lang="bg-BG" dirty="0" smtClean="0"/>
              <a:t>Най-лесния и може би най-използван цикъл</a:t>
            </a:r>
          </a:p>
          <a:p>
            <a:pPr algn="just"/>
            <a:r>
              <a:rPr lang="bg-BG" dirty="0" smtClean="0"/>
              <a:t>Условието (</a:t>
            </a:r>
            <a:r>
              <a:rPr lang="en-US" i="1" dirty="0" smtClean="0"/>
              <a:t>condition</a:t>
            </a:r>
            <a:r>
              <a:rPr lang="en-US" dirty="0" smtClean="0"/>
              <a:t>) e </a:t>
            </a:r>
            <a:r>
              <a:rPr lang="bg-BG" dirty="0" smtClean="0"/>
              <a:t>стандартен булев израз или променлива, като може да бъде и </a:t>
            </a:r>
            <a:r>
              <a:rPr lang="en-US" i="1" dirty="0" smtClean="0"/>
              <a:t>false-like</a:t>
            </a:r>
            <a:r>
              <a:rPr lang="en-US" dirty="0" smtClean="0"/>
              <a:t> </a:t>
            </a:r>
            <a:r>
              <a:rPr lang="bg-BG" dirty="0" smtClean="0"/>
              <a:t>или </a:t>
            </a:r>
            <a:r>
              <a:rPr lang="en-US" i="1" dirty="0" smtClean="0"/>
              <a:t>true-like</a:t>
            </a:r>
          </a:p>
          <a:p>
            <a:pPr algn="just"/>
            <a:r>
              <a:rPr lang="bg-BG" dirty="0" smtClean="0"/>
              <a:t>Ако условието не е истина, то тялото на цикъла няма да се изпълни нито веднъж</a:t>
            </a:r>
            <a:endParaRPr lang="en-US" dirty="0"/>
          </a:p>
        </p:txBody>
      </p:sp>
      <p:sp>
        <p:nvSpPr>
          <p:cNvPr id="5" name="Flowchart: Decision 4"/>
          <p:cNvSpPr/>
          <p:nvPr/>
        </p:nvSpPr>
        <p:spPr>
          <a:xfrm>
            <a:off x="8194091" y="2937771"/>
            <a:ext cx="2166150" cy="71909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condition</a:t>
            </a:r>
            <a:endParaRPr lang="en-US" dirty="0"/>
          </a:p>
        </p:txBody>
      </p: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9277166" y="2379219"/>
            <a:ext cx="0" cy="558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9277166" y="3656862"/>
            <a:ext cx="0" cy="613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194091" y="4270163"/>
            <a:ext cx="2166150" cy="58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>
            <a:off x="9277166" y="4858308"/>
            <a:ext cx="0" cy="5038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</p:cNvCxnSpPr>
          <p:nvPr/>
        </p:nvCxnSpPr>
        <p:spPr>
          <a:xfrm flipH="1">
            <a:off x="9277166" y="3297317"/>
            <a:ext cx="1083075" cy="1762958"/>
          </a:xfrm>
          <a:prstGeom prst="bentConnector4">
            <a:avLst>
              <a:gd name="adj1" fmla="val -21107"/>
              <a:gd name="adj2" fmla="val 10098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551110" y="3656862"/>
            <a:ext cx="7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780017" y="3698864"/>
            <a:ext cx="61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24" name="Elbow Connector 23"/>
          <p:cNvCxnSpPr>
            <a:stCxn id="12" idx="1"/>
          </p:cNvCxnSpPr>
          <p:nvPr/>
        </p:nvCxnSpPr>
        <p:spPr>
          <a:xfrm rot="10800000" flipH="1">
            <a:off x="8194090" y="2658496"/>
            <a:ext cx="1083075" cy="1905741"/>
          </a:xfrm>
          <a:prstGeom prst="bentConnector4">
            <a:avLst>
              <a:gd name="adj1" fmla="val -21107"/>
              <a:gd name="adj2" fmla="val 10103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16103" y="4396643"/>
            <a:ext cx="3231472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while (condition) </a:t>
            </a:r>
            <a:r>
              <a:rPr lang="en-US" dirty="0" smtClean="0">
                <a:latin typeface="Calibri" panose="020F0502020204030204" pitchFamily="34" charset="0"/>
              </a:rPr>
              <a:t>{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      statements</a:t>
            </a:r>
            <a:r>
              <a:rPr lang="en-US" dirty="0">
                <a:latin typeface="Calibri" panose="020F0502020204030204" pitchFamily="34" charset="0"/>
              </a:rPr>
              <a:t>; 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}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0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break</a:t>
            </a:r>
            <a:r>
              <a:rPr lang="en-US" dirty="0" smtClean="0"/>
              <a:t> </a:t>
            </a:r>
            <a:r>
              <a:rPr lang="bg-BG" dirty="0" smtClean="0"/>
              <a:t>оператор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4310" y="2013527"/>
            <a:ext cx="10018713" cy="1856509"/>
          </a:xfrm>
        </p:spPr>
        <p:txBody>
          <a:bodyPr/>
          <a:lstStyle/>
          <a:p>
            <a:r>
              <a:rPr lang="bg-BG" dirty="0" smtClean="0"/>
              <a:t>Може да се използва, за да се прекрати изпълнението на даден цикъл</a:t>
            </a:r>
          </a:p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break</a:t>
            </a:r>
            <a:r>
              <a:rPr lang="en-US" dirty="0" smtClean="0"/>
              <a:t> </a:t>
            </a:r>
            <a:r>
              <a:rPr lang="bg-BG" dirty="0" smtClean="0"/>
              <a:t>операторът прекратява изпълнението на най-близкия /най-вътрешния/ цикъл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7930" y="3870036"/>
            <a:ext cx="3231472" cy="20313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alibri" panose="020F0502020204030204" pitchFamily="34" charset="0"/>
              </a:rPr>
              <a:t>var</a:t>
            </a:r>
            <a:r>
              <a:rPr lang="en-US" dirty="0" smtClean="0">
                <a:latin typeface="Calibri" panose="020F0502020204030204" pitchFamily="34" charset="0"/>
              </a:rPr>
              <a:t> n = 0;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while (1) {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      n++;</a:t>
            </a:r>
          </a:p>
          <a:p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     if ( n == 10 ) {</a:t>
            </a:r>
          </a:p>
          <a:p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            break; </a:t>
            </a:r>
          </a:p>
          <a:p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    }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}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77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o-while</a:t>
            </a:r>
            <a:r>
              <a:rPr lang="en-US" dirty="0" smtClean="0"/>
              <a:t> </a:t>
            </a:r>
            <a:r>
              <a:rPr lang="bg-BG" dirty="0" smtClean="0"/>
              <a:t>цикъл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028179"/>
            <a:ext cx="4895055" cy="2401778"/>
          </a:xfrm>
        </p:spPr>
        <p:txBody>
          <a:bodyPr/>
          <a:lstStyle/>
          <a:p>
            <a:pPr algn="just"/>
            <a:r>
              <a:rPr lang="bg-BG" dirty="0" smtClean="0"/>
              <a:t>Условието (</a:t>
            </a:r>
            <a:r>
              <a:rPr lang="en-US" i="1" dirty="0" smtClean="0"/>
              <a:t>condition</a:t>
            </a:r>
            <a:r>
              <a:rPr lang="en-US" dirty="0" smtClean="0"/>
              <a:t>) e </a:t>
            </a:r>
            <a:r>
              <a:rPr lang="bg-BG" dirty="0" smtClean="0"/>
              <a:t>стандартен булев израз или променлива, като може да бъде и </a:t>
            </a:r>
            <a:r>
              <a:rPr lang="en-US" i="1" dirty="0" smtClean="0"/>
              <a:t>false-like</a:t>
            </a:r>
            <a:r>
              <a:rPr lang="en-US" dirty="0" smtClean="0"/>
              <a:t> </a:t>
            </a:r>
            <a:r>
              <a:rPr lang="bg-BG" dirty="0" smtClean="0"/>
              <a:t>или </a:t>
            </a:r>
            <a:r>
              <a:rPr lang="en-US" i="1" dirty="0" smtClean="0"/>
              <a:t>true-like</a:t>
            </a:r>
          </a:p>
          <a:p>
            <a:pPr algn="just"/>
            <a:r>
              <a:rPr lang="bg-BG" dirty="0" smtClean="0"/>
              <a:t>Тялото на цикъла ще се изпълни поне веднъж, без значение дали улсловието е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bg-BG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bg-BG" dirty="0" smtClean="0"/>
              <a:t>или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false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Flowchart: Decision 4"/>
          <p:cNvSpPr/>
          <p:nvPr/>
        </p:nvSpPr>
        <p:spPr>
          <a:xfrm>
            <a:off x="8384959" y="4068196"/>
            <a:ext cx="2166150" cy="71909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condition</a:t>
            </a:r>
            <a:endParaRPr lang="en-US" dirty="0"/>
          </a:p>
        </p:txBody>
      </p: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9468034" y="3509644"/>
            <a:ext cx="0" cy="558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9468034" y="4787287"/>
            <a:ext cx="0" cy="613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384960" y="2980867"/>
            <a:ext cx="2166150" cy="58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2" idx="0"/>
          </p:cNvCxnSpPr>
          <p:nvPr/>
        </p:nvCxnSpPr>
        <p:spPr>
          <a:xfrm>
            <a:off x="9459560" y="2438399"/>
            <a:ext cx="8475" cy="542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922258" y="4832221"/>
            <a:ext cx="7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09699" y="2427071"/>
            <a:ext cx="612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cxnSp>
        <p:nvCxnSpPr>
          <p:cNvPr id="24" name="Elbow Connector 23"/>
          <p:cNvCxnSpPr>
            <a:stCxn id="5" idx="1"/>
          </p:cNvCxnSpPr>
          <p:nvPr/>
        </p:nvCxnSpPr>
        <p:spPr>
          <a:xfrm rot="10800000" flipH="1">
            <a:off x="8384958" y="2664784"/>
            <a:ext cx="1074601" cy="1762959"/>
          </a:xfrm>
          <a:prstGeom prst="bentConnector4">
            <a:avLst>
              <a:gd name="adj1" fmla="val -21273"/>
              <a:gd name="adj2" fmla="val 9739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16103" y="4396643"/>
            <a:ext cx="3231472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do {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      statements</a:t>
            </a:r>
            <a:r>
              <a:rPr lang="en-US" dirty="0">
                <a:latin typeface="Calibri" panose="020F0502020204030204" pitchFamily="34" charset="0"/>
              </a:rPr>
              <a:t>; </a:t>
            </a:r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} while(condition);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07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or</a:t>
            </a:r>
            <a:r>
              <a:rPr lang="en-US" dirty="0" smtClean="0"/>
              <a:t>-</a:t>
            </a:r>
            <a:r>
              <a:rPr lang="bg-BG" dirty="0" smtClean="0"/>
              <a:t>цикъл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Най-често използвания цикъл</a:t>
            </a:r>
          </a:p>
          <a:p>
            <a:r>
              <a:rPr lang="bg-BG" dirty="0" smtClean="0"/>
              <a:t>Състои се от</a:t>
            </a:r>
          </a:p>
          <a:p>
            <a:pPr lvl="1"/>
            <a:r>
              <a:rPr lang="bg-BG" dirty="0" smtClean="0"/>
              <a:t>Инициализация </a:t>
            </a:r>
            <a:r>
              <a:rPr lang="en-US" dirty="0" smtClean="0"/>
              <a:t>(initialization)</a:t>
            </a:r>
            <a:endParaRPr lang="bg-BG" dirty="0" smtClean="0"/>
          </a:p>
          <a:p>
            <a:pPr lvl="1"/>
            <a:r>
              <a:rPr lang="bg-BG" dirty="0" smtClean="0"/>
              <a:t>Условие, което се оценява до булев израз</a:t>
            </a:r>
            <a:r>
              <a:rPr lang="en-US" dirty="0" smtClean="0"/>
              <a:t> (test expression)</a:t>
            </a:r>
            <a:endParaRPr lang="bg-BG" dirty="0" smtClean="0"/>
          </a:p>
          <a:p>
            <a:pPr lvl="1"/>
            <a:r>
              <a:rPr lang="bg-BG" dirty="0" smtClean="0"/>
              <a:t>Обновнление</a:t>
            </a:r>
            <a:r>
              <a:rPr lang="en-US" dirty="0" smtClean="0"/>
              <a:t> (update statement)</a:t>
            </a:r>
            <a:endParaRPr lang="bg-BG" dirty="0" smtClean="0"/>
          </a:p>
          <a:p>
            <a:pPr lvl="1"/>
            <a:r>
              <a:rPr lang="bg-BG" dirty="0" smtClean="0"/>
              <a:t>Тяло на цикъла</a:t>
            </a:r>
            <a:r>
              <a:rPr lang="en-US" dirty="0" smtClean="0"/>
              <a:t> (loop body)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83303" y="5558135"/>
            <a:ext cx="3231472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for (initialization; test; update) {</a:t>
            </a:r>
          </a:p>
          <a:p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     // loop body</a:t>
            </a:r>
          </a:p>
          <a:p>
            <a:r>
              <a:rPr lang="en-US" dirty="0">
                <a:latin typeface="Calibri" panose="020F0502020204030204" pitchFamily="34" charset="0"/>
              </a:rPr>
              <a:t>}</a:t>
            </a:r>
            <a:endParaRPr lang="en-US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39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or</a:t>
            </a:r>
            <a:r>
              <a:rPr lang="en-US" dirty="0" smtClean="0"/>
              <a:t>-</a:t>
            </a:r>
            <a:r>
              <a:rPr lang="bg-BG" dirty="0" smtClean="0"/>
              <a:t>цикъл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bg-BG" dirty="0" smtClean="0"/>
              <a:t>Инициализация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Инициализацията се извършва преди да стартира изпълнението на цикъла</a:t>
            </a:r>
          </a:p>
          <a:p>
            <a:r>
              <a:rPr lang="bg-BG" dirty="0" smtClean="0"/>
              <a:t>Използва се за деклариране на променливи преди да е започнало изпълнението на цикъла</a:t>
            </a:r>
          </a:p>
          <a:p>
            <a:r>
              <a:rPr lang="bg-BG" dirty="0" smtClean="0"/>
              <a:t>Подходящо място за инициализацията на броячи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51199" y="5558135"/>
            <a:ext cx="3428915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for (</a:t>
            </a:r>
            <a:r>
              <a:rPr lang="en-US" b="1" dirty="0" err="1" smtClean="0">
                <a:latin typeface="Calibri" panose="020F0502020204030204" pitchFamily="34" charset="0"/>
              </a:rPr>
              <a:t>var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r>
              <a:rPr lang="en-US" b="1" dirty="0" err="1" smtClean="0">
                <a:latin typeface="Calibri" panose="020F0502020204030204" pitchFamily="34" charset="0"/>
              </a:rPr>
              <a:t>i</a:t>
            </a:r>
            <a:r>
              <a:rPr lang="en-US" b="1" dirty="0" smtClean="0">
                <a:latin typeface="Calibri" panose="020F0502020204030204" pitchFamily="34" charset="0"/>
              </a:rPr>
              <a:t> = 0</a:t>
            </a:r>
            <a:r>
              <a:rPr lang="en-US" dirty="0" smtClean="0">
                <a:latin typeface="Calibri" panose="020F0502020204030204" pitchFamily="34" charset="0"/>
              </a:rPr>
              <a:t>; </a:t>
            </a:r>
            <a:r>
              <a:rPr lang="en-US" dirty="0" err="1" smtClean="0">
                <a:latin typeface="Calibri" panose="020F0502020204030204" pitchFamily="34" charset="0"/>
              </a:rPr>
              <a:t>i</a:t>
            </a:r>
            <a:r>
              <a:rPr lang="en-US" dirty="0" smtClean="0">
                <a:latin typeface="Calibri" panose="020F0502020204030204" pitchFamily="34" charset="0"/>
              </a:rPr>
              <a:t> &lt; 10; </a:t>
            </a:r>
            <a:r>
              <a:rPr lang="en-US" dirty="0" err="1" smtClean="0">
                <a:latin typeface="Calibri" panose="020F0502020204030204" pitchFamily="34" charset="0"/>
              </a:rPr>
              <a:t>i</a:t>
            </a:r>
            <a:r>
              <a:rPr lang="en-US" dirty="0" smtClean="0">
                <a:latin typeface="Calibri" panose="020F0502020204030204" pitchFamily="34" charset="0"/>
              </a:rPr>
              <a:t>++</a:t>
            </a:r>
            <a:r>
              <a:rPr lang="en-US" dirty="0" smtClean="0">
                <a:latin typeface="Calibri" panose="020F0502020204030204" pitchFamily="34" charset="0"/>
              </a:rPr>
              <a:t>) {</a:t>
            </a:r>
          </a:p>
          <a:p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     // loop body</a:t>
            </a:r>
          </a:p>
          <a:p>
            <a:r>
              <a:rPr lang="en-US" dirty="0">
                <a:latin typeface="Calibri" panose="020F0502020204030204" pitchFamily="34" charset="0"/>
              </a:rPr>
              <a:t>}</a:t>
            </a:r>
            <a:endParaRPr lang="en-US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4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or</a:t>
            </a:r>
            <a:r>
              <a:rPr lang="en-US" dirty="0" smtClean="0"/>
              <a:t>-</a:t>
            </a:r>
            <a:r>
              <a:rPr lang="bg-BG" dirty="0" smtClean="0"/>
              <a:t>цикъл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bg-BG" dirty="0" smtClean="0"/>
              <a:t>Проверка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Оценява се преди всяка итерация на цикъла</a:t>
            </a:r>
          </a:p>
          <a:p>
            <a:pPr lvl="1"/>
            <a:r>
              <a:rPr lang="bg-BG" dirty="0" smtClean="0"/>
              <a:t>Ако условието е изпълнено, изпълнява се тялото на цикъла</a:t>
            </a:r>
          </a:p>
          <a:p>
            <a:pPr lvl="1"/>
            <a:r>
              <a:rPr lang="bg-BG" dirty="0" smtClean="0"/>
              <a:t>Ако условието </a:t>
            </a:r>
            <a:r>
              <a:rPr lang="bg-BG" b="1" dirty="0" smtClean="0"/>
              <a:t>не е </a:t>
            </a:r>
            <a:r>
              <a:rPr lang="bg-BG" dirty="0" smtClean="0"/>
              <a:t> изпълнено, </a:t>
            </a:r>
            <a:r>
              <a:rPr lang="bg-BG" b="1" dirty="0" smtClean="0"/>
              <a:t>не се </a:t>
            </a:r>
            <a:r>
              <a:rPr lang="bg-BG" dirty="0" smtClean="0"/>
              <a:t>изпълнява тялото на цикъла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51199" y="5558135"/>
            <a:ext cx="3428915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for (</a:t>
            </a:r>
            <a:r>
              <a:rPr lang="en-US" dirty="0" err="1" smtClean="0">
                <a:latin typeface="Calibri" panose="020F0502020204030204" pitchFamily="34" charset="0"/>
              </a:rPr>
              <a:t>var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i</a:t>
            </a:r>
            <a:r>
              <a:rPr lang="en-US" dirty="0" smtClean="0">
                <a:latin typeface="Calibri" panose="020F0502020204030204" pitchFamily="34" charset="0"/>
              </a:rPr>
              <a:t> = 0; </a:t>
            </a:r>
            <a:r>
              <a:rPr lang="en-US" b="1" dirty="0" err="1" smtClean="0">
                <a:latin typeface="Calibri" panose="020F0502020204030204" pitchFamily="34" charset="0"/>
              </a:rPr>
              <a:t>i</a:t>
            </a:r>
            <a:r>
              <a:rPr lang="en-US" b="1" dirty="0" smtClean="0">
                <a:latin typeface="Calibri" panose="020F0502020204030204" pitchFamily="34" charset="0"/>
              </a:rPr>
              <a:t> &lt; 10</a:t>
            </a:r>
            <a:r>
              <a:rPr lang="en-US" dirty="0" smtClean="0">
                <a:latin typeface="Calibri" panose="020F0502020204030204" pitchFamily="34" charset="0"/>
              </a:rPr>
              <a:t>; </a:t>
            </a:r>
            <a:r>
              <a:rPr lang="en-US" dirty="0" err="1" smtClean="0">
                <a:latin typeface="Calibri" panose="020F0502020204030204" pitchFamily="34" charset="0"/>
              </a:rPr>
              <a:t>i</a:t>
            </a:r>
            <a:r>
              <a:rPr lang="en-US" dirty="0" smtClean="0">
                <a:latin typeface="Calibri" panose="020F0502020204030204" pitchFamily="34" charset="0"/>
              </a:rPr>
              <a:t>++</a:t>
            </a:r>
            <a:r>
              <a:rPr lang="en-US" dirty="0" smtClean="0">
                <a:latin typeface="Calibri" panose="020F0502020204030204" pitchFamily="34" charset="0"/>
              </a:rPr>
              <a:t>) {</a:t>
            </a:r>
          </a:p>
          <a:p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     // loop body</a:t>
            </a:r>
          </a:p>
          <a:p>
            <a:r>
              <a:rPr lang="en-US" dirty="0">
                <a:latin typeface="Calibri" panose="020F0502020204030204" pitchFamily="34" charset="0"/>
              </a:rPr>
              <a:t>}</a:t>
            </a:r>
            <a:endParaRPr lang="en-US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37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or</a:t>
            </a:r>
            <a:r>
              <a:rPr lang="en-US" dirty="0" smtClean="0"/>
              <a:t>-</a:t>
            </a:r>
            <a:r>
              <a:rPr lang="bg-BG" dirty="0" smtClean="0"/>
              <a:t>цикъл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bg-BG" dirty="0" smtClean="0"/>
              <a:t>Обновление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Изпълнява се всеки път след като се е изпълнило тялото на цикъла</a:t>
            </a:r>
          </a:p>
          <a:p>
            <a:r>
              <a:rPr lang="bg-BG" dirty="0" smtClean="0"/>
              <a:t>Изпълнява се преди да се направи оценка на условието</a:t>
            </a:r>
          </a:p>
          <a:p>
            <a:r>
              <a:rPr lang="bg-BG" dirty="0" smtClean="0"/>
              <a:t>Подходящо е да се обновява стойноста на брояча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51199" y="5558135"/>
            <a:ext cx="3428915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for (</a:t>
            </a:r>
            <a:r>
              <a:rPr lang="en-US" dirty="0" err="1" smtClean="0">
                <a:latin typeface="Calibri" panose="020F0502020204030204" pitchFamily="34" charset="0"/>
              </a:rPr>
              <a:t>var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i</a:t>
            </a:r>
            <a:r>
              <a:rPr lang="en-US" dirty="0" smtClean="0">
                <a:latin typeface="Calibri" panose="020F0502020204030204" pitchFamily="34" charset="0"/>
              </a:rPr>
              <a:t> = 0; </a:t>
            </a:r>
            <a:r>
              <a:rPr lang="en-US" dirty="0" err="1" smtClean="0">
                <a:latin typeface="Calibri" panose="020F0502020204030204" pitchFamily="34" charset="0"/>
              </a:rPr>
              <a:t>i</a:t>
            </a:r>
            <a:r>
              <a:rPr lang="en-US" dirty="0" smtClean="0">
                <a:latin typeface="Calibri" panose="020F0502020204030204" pitchFamily="34" charset="0"/>
              </a:rPr>
              <a:t> &lt; 10; </a:t>
            </a:r>
            <a:r>
              <a:rPr lang="en-US" b="1" dirty="0" err="1" smtClean="0">
                <a:latin typeface="Calibri" panose="020F0502020204030204" pitchFamily="34" charset="0"/>
              </a:rPr>
              <a:t>i</a:t>
            </a:r>
            <a:r>
              <a:rPr lang="en-US" b="1" dirty="0" smtClean="0">
                <a:latin typeface="Calibri" panose="020F0502020204030204" pitchFamily="34" charset="0"/>
              </a:rPr>
              <a:t>++</a:t>
            </a:r>
            <a:r>
              <a:rPr lang="en-US" dirty="0" smtClean="0">
                <a:latin typeface="Calibri" panose="020F0502020204030204" pitchFamily="34" charset="0"/>
              </a:rPr>
              <a:t>) {</a:t>
            </a:r>
          </a:p>
          <a:p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     // loop body</a:t>
            </a:r>
          </a:p>
          <a:p>
            <a:r>
              <a:rPr lang="en-US" dirty="0">
                <a:latin typeface="Calibri" panose="020F0502020204030204" pitchFamily="34" charset="0"/>
              </a:rPr>
              <a:t>}</a:t>
            </a:r>
            <a:endParaRPr lang="en-US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818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743</TotalTime>
  <Words>632</Words>
  <Application>Microsoft Office PowerPoint</Application>
  <PresentationFormat>Widescreen</PresentationFormat>
  <Paragraphs>99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Parallax</vt:lpstr>
      <vt:lpstr>Цикли в JavaScript</vt:lpstr>
      <vt:lpstr>Цикли (loops)</vt:lpstr>
      <vt:lpstr>while цикъл</vt:lpstr>
      <vt:lpstr>break оператор</vt:lpstr>
      <vt:lpstr>do-while цикъл</vt:lpstr>
      <vt:lpstr>for-цикъл</vt:lpstr>
      <vt:lpstr>for-цикъл. Инициализация</vt:lpstr>
      <vt:lpstr>for-цикъл. Проверка</vt:lpstr>
      <vt:lpstr>for-цикъл. Обновление</vt:lpstr>
      <vt:lpstr>Вложени цикли</vt:lpstr>
      <vt:lpstr>for-in цикъл</vt:lpstr>
      <vt:lpstr>for-of цикъл</vt:lpstr>
      <vt:lpstr>PowerPoint Presentation</vt:lpstr>
      <vt:lpstr>Домашна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Какво предстои</dc:title>
  <dc:creator>Dimitar Mitev</dc:creator>
  <cp:lastModifiedBy>Dimitar Mitev</cp:lastModifiedBy>
  <cp:revision>52</cp:revision>
  <dcterms:created xsi:type="dcterms:W3CDTF">2016-03-23T12:27:37Z</dcterms:created>
  <dcterms:modified xsi:type="dcterms:W3CDTF">2016-04-11T15:02:17Z</dcterms:modified>
</cp:coreProperties>
</file>