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7" r:id="rId1"/>
  </p:sldMasterIdLst>
  <p:notesMasterIdLst>
    <p:notesMasterId r:id="rId22"/>
  </p:notesMasterIdLst>
  <p:sldIdLst>
    <p:sldId id="256" r:id="rId2"/>
    <p:sldId id="267" r:id="rId3"/>
    <p:sldId id="283" r:id="rId4"/>
    <p:sldId id="282" r:id="rId5"/>
    <p:sldId id="280" r:id="rId6"/>
    <p:sldId id="279" r:id="rId7"/>
    <p:sldId id="281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66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49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950C5-F15E-44EA-AF6A-22227443235C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408E3-6231-4987-ABA7-51943710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1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0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25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0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3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31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9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21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10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77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1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5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7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14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4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5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69849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3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3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3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8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66794D-9D79-4AC5-96DA-597EA4BF2704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  <p:sldLayoutId id="2147484170" r:id="rId13"/>
    <p:sldLayoutId id="2147484171" r:id="rId14"/>
    <p:sldLayoutId id="2147484172" r:id="rId15"/>
    <p:sldLayoutId id="2147484173" r:id="rId16"/>
    <p:sldLayoutId id="214748417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%D0%94%D0%B2%D0%BE%D0%B8%D1%87%D0%BD%D0%BE_%D1%82%D1%8A%D1%80%D1%81%D0%B5%D0%BD%D0%B5" TargetMode="External"/><Relationship Id="rId2" Type="http://schemas.openxmlformats.org/officeDocument/2006/relationships/hyperlink" Target="https://bg.wikipedia.org/wiki/%D0%9C%D0%B5%D1%82%D0%BE%D0%B4_%D0%BD%D0%B0_%D0%BC%D0%B5%D1%85%D1%83%D1%80%D1%87%D0%B5%D1%82%D0%B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Масиви в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Димитър </a:t>
            </a:r>
            <a:r>
              <a:rPr lang="en-US" dirty="0" smtClean="0"/>
              <a:t>M</a:t>
            </a:r>
            <a:r>
              <a:rPr lang="bg-BG" dirty="0" smtClean="0"/>
              <a:t>итев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8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Динамични масиви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2050473"/>
            <a:ext cx="10018713" cy="4488872"/>
          </a:xfrm>
        </p:spPr>
        <p:txBody>
          <a:bodyPr>
            <a:normAutofit/>
          </a:bodyPr>
          <a:lstStyle/>
          <a:p>
            <a:r>
              <a:rPr lang="bg-BG" dirty="0" smtClean="0"/>
              <a:t>Всички масиви в </a:t>
            </a:r>
            <a:r>
              <a:rPr lang="en-US" dirty="0" smtClean="0"/>
              <a:t>JS</a:t>
            </a:r>
            <a:r>
              <a:rPr lang="bg-BG" dirty="0" smtClean="0"/>
              <a:t> са динамични по дизайн</a:t>
            </a:r>
          </a:p>
          <a:p>
            <a:pPr lvl="1"/>
            <a:r>
              <a:rPr lang="bg-BG" dirty="0" smtClean="0"/>
              <a:t>Големината им може да бъде променяна по време на изпълнение </a:t>
            </a:r>
          </a:p>
          <a:p>
            <a:pPr lvl="1"/>
            <a:r>
              <a:rPr lang="bg-BG" dirty="0" smtClean="0"/>
              <a:t>Нови елементи могат да бъдат вкарвани в масива</a:t>
            </a:r>
          </a:p>
          <a:p>
            <a:pPr lvl="1"/>
            <a:r>
              <a:rPr lang="bg-BG" dirty="0" smtClean="0"/>
              <a:t>Елементи могат да бъдат премахвани</a:t>
            </a:r>
          </a:p>
          <a:p>
            <a:r>
              <a:rPr lang="bg-BG" dirty="0" smtClean="0"/>
              <a:t>Методи за манипулация на масиви</a:t>
            </a:r>
          </a:p>
          <a:p>
            <a:pPr lvl="1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[ ].push(element) </a:t>
            </a:r>
            <a:r>
              <a:rPr lang="en-US" dirty="0" smtClean="0"/>
              <a:t>-&gt; </a:t>
            </a:r>
            <a:r>
              <a:rPr lang="bg-BG" dirty="0" smtClean="0"/>
              <a:t>добавя нов елемент на края на масива, т.е. след последния</a:t>
            </a:r>
          </a:p>
          <a:p>
            <a:pPr lvl="1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[ ].pop() </a:t>
            </a:r>
            <a:r>
              <a:rPr lang="en-US" dirty="0" smtClean="0"/>
              <a:t>-&gt; </a:t>
            </a:r>
            <a:r>
              <a:rPr lang="bg-BG" dirty="0" smtClean="0"/>
              <a:t>премахва посление елемент от масива, като самата функция връща елемента като резултат</a:t>
            </a:r>
          </a:p>
          <a:p>
            <a:pPr lvl="1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[ ].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unshift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(element) </a:t>
            </a:r>
            <a:r>
              <a:rPr lang="en-US" dirty="0" smtClean="0"/>
              <a:t>-&gt;</a:t>
            </a:r>
            <a:r>
              <a:rPr lang="bg-BG" dirty="0" smtClean="0"/>
              <a:t> добавя нов елемент в началото на масива</a:t>
            </a:r>
          </a:p>
          <a:p>
            <a:pPr lvl="1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[ ].shift()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-&gt; премахва 1вия елемент от масива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6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Динамични масиви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99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Вградени функции върху масиви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[ ].reverse() </a:t>
            </a:r>
            <a:r>
              <a:rPr lang="en-US" dirty="0" smtClean="0"/>
              <a:t>-&gt; </a:t>
            </a:r>
            <a:r>
              <a:rPr lang="bg-BG" dirty="0" smtClean="0"/>
              <a:t>връща нов масив, който съдържа елементите на масива, върху който е извикана фунцкията, в обратен ред</a:t>
            </a:r>
          </a:p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[ ].join(separator)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-&gt; връща символен низ от елементите на масива, разделени чрез подадения сепаратор</a:t>
            </a:r>
          </a:p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arr1.concat(arr2) </a:t>
            </a:r>
            <a:r>
              <a:rPr lang="en-US" dirty="0" smtClean="0"/>
              <a:t>-&gt; </a:t>
            </a:r>
            <a:r>
              <a:rPr lang="bg-BG" dirty="0" smtClean="0"/>
              <a:t>долепя елементите на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arr2</a:t>
            </a:r>
            <a:r>
              <a:rPr lang="bg-BG" dirty="0" smtClean="0"/>
              <a:t> към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arr1</a:t>
            </a:r>
            <a:r>
              <a:rPr lang="en-US" dirty="0" smtClean="0"/>
              <a:t> </a:t>
            </a:r>
            <a:r>
              <a:rPr lang="bg-BG" dirty="0" smtClean="0"/>
              <a:t>и връща нов масив като оставя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arr1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arr2</a:t>
            </a:r>
            <a:r>
              <a:rPr lang="bg-BG" dirty="0" smtClean="0"/>
              <a:t> непроменени</a:t>
            </a:r>
          </a:p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[ ].slice(from[, to]) </a:t>
            </a:r>
            <a:r>
              <a:rPr lang="en-US" dirty="0" smtClean="0"/>
              <a:t>-&gt; </a:t>
            </a:r>
            <a:r>
              <a:rPr lang="bg-BG" dirty="0" smtClean="0"/>
              <a:t>връща част от масива като „</a:t>
            </a:r>
            <a:r>
              <a:rPr lang="bg-BG" i="1" dirty="0" smtClean="0"/>
              <a:t>плитко копие</a:t>
            </a:r>
            <a:r>
              <a:rPr lang="bg-BG" dirty="0" smtClean="0"/>
              <a:t>“ (</a:t>
            </a:r>
            <a:r>
              <a:rPr lang="en-US" i="1" dirty="0" smtClean="0"/>
              <a:t>shallow copy</a:t>
            </a:r>
            <a:r>
              <a:rPr lang="en-US" dirty="0" smtClean="0"/>
              <a:t>) </a:t>
            </a:r>
            <a:r>
              <a:rPr lang="bg-BG" dirty="0" smtClean="0"/>
              <a:t>на масива; може да се използва за клониране на масиви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104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Вградени функции върху масиви(1)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[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].splice(start,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deleteCount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[, item1[, item2[, ...]]]) </a:t>
            </a:r>
            <a:r>
              <a:rPr lang="en-US" dirty="0" smtClean="0"/>
              <a:t>-&gt; </a:t>
            </a:r>
            <a:r>
              <a:rPr lang="bg-BG" dirty="0" smtClean="0"/>
              <a:t>добавя, премахва нови елементи на дадена позиция -&gt; противоречи на привилата за качествен код</a:t>
            </a:r>
          </a:p>
          <a:p>
            <a:pPr lvl="1" algn="just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tart</a:t>
            </a:r>
            <a:r>
              <a:rPr lang="en-US" dirty="0" smtClean="0"/>
              <a:t> -&gt;</a:t>
            </a:r>
            <a:r>
              <a:rPr lang="bg-BG" dirty="0" smtClean="0"/>
              <a:t> индекса, от който да започне промяната на масива; ако е по-голям от дължината на масива, то промяната ще започне от края на масива; ако е отрицателен, то промяната ще започне от индекса който е разликата между дължината и дадения индекс ( напр. Масив с дължина 5 и </a:t>
            </a:r>
            <a:r>
              <a:rPr lang="en-US" dirty="0" smtClean="0"/>
              <a:t>start = -2 -&gt; </a:t>
            </a:r>
            <a:r>
              <a:rPr lang="bg-BG" dirty="0" smtClean="0"/>
              <a:t>промяна от индекс 1)</a:t>
            </a:r>
          </a:p>
          <a:p>
            <a:pPr lvl="1" algn="just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deleteCount</a:t>
            </a:r>
            <a:r>
              <a:rPr lang="bg-BG" dirty="0" smtClean="0"/>
              <a:t> -&gt; броя на премахнатите елементи</a:t>
            </a:r>
          </a:p>
          <a:p>
            <a:pPr lvl="1" algn="just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Item1,item2…</a:t>
            </a:r>
            <a:r>
              <a:rPr lang="en-US" dirty="0" smtClean="0"/>
              <a:t> -&gt; </a:t>
            </a:r>
            <a:r>
              <a:rPr lang="bg-BG" dirty="0" smtClean="0"/>
              <a:t>елементи, които да бъдат добавени</a:t>
            </a:r>
          </a:p>
        </p:txBody>
      </p:sp>
    </p:spTree>
    <p:extLst>
      <p:ext uri="{BB962C8B-B14F-4D97-AF65-F5344CB8AC3E}">
        <p14:creationId xmlns:p14="http://schemas.microsoft.com/office/powerpoint/2010/main" val="1738677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Вградени функции върху масиви(</a:t>
            </a:r>
            <a:r>
              <a:rPr lang="en-US" dirty="0" smtClean="0"/>
              <a:t>2</a:t>
            </a:r>
            <a:r>
              <a:rPr lang="bg-BG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[ ].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indexOf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searchedElement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[,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fromIndex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]) </a:t>
            </a:r>
            <a:r>
              <a:rPr lang="en-US" dirty="0" smtClean="0"/>
              <a:t>-&gt; </a:t>
            </a:r>
            <a:r>
              <a:rPr lang="bg-BG" dirty="0" smtClean="0"/>
              <a:t>връща индекса на първия съвпадащ елемент на дадения масив или -1 ако не е намерено съвпадение</a:t>
            </a:r>
            <a:endParaRPr lang="en-US" dirty="0" smtClean="0"/>
          </a:p>
          <a:p>
            <a:pPr algn="just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[ ].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indexOf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searchedElement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[,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fromIndex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]) </a:t>
            </a:r>
            <a:r>
              <a:rPr lang="en-US" dirty="0"/>
              <a:t>-&gt; </a:t>
            </a:r>
            <a:r>
              <a:rPr lang="bg-BG" dirty="0"/>
              <a:t>връща индекса на </a:t>
            </a:r>
            <a:r>
              <a:rPr lang="bg-BG" dirty="0" smtClean="0"/>
              <a:t>последния </a:t>
            </a:r>
            <a:r>
              <a:rPr lang="bg-BG" dirty="0"/>
              <a:t>съвпадащ елемент на дадения масив или -1 ако не е намерено </a:t>
            </a:r>
            <a:r>
              <a:rPr lang="bg-BG" dirty="0" smtClean="0"/>
              <a:t>съвпадение</a:t>
            </a:r>
          </a:p>
          <a:p>
            <a:pPr algn="just"/>
            <a:r>
              <a:rPr lang="bg-BG" dirty="0" smtClean="0"/>
              <a:t>За сравнение се използва стриктен подход (екв. на ===)</a:t>
            </a:r>
            <a:endParaRPr lang="en-US" dirty="0"/>
          </a:p>
          <a:p>
            <a:pPr algn="just"/>
            <a:endParaRPr lang="bg-BG" dirty="0" smtClean="0"/>
          </a:p>
          <a:p>
            <a:pPr algn="just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464095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Вградени функции върху масиви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03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Проверка за масив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ypeof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([1,2,3])</a:t>
            </a:r>
            <a:r>
              <a:rPr lang="en-US" dirty="0" smtClean="0"/>
              <a:t> -&gt;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“object” </a:t>
            </a:r>
            <a:r>
              <a:rPr lang="en-US" dirty="0" smtClean="0"/>
              <a:t>, </a:t>
            </a:r>
            <a:r>
              <a:rPr lang="bg-BG" dirty="0" smtClean="0"/>
              <a:t>защото в </a:t>
            </a:r>
            <a:r>
              <a:rPr lang="en-US" dirty="0" smtClean="0"/>
              <a:t>JS</a:t>
            </a:r>
            <a:r>
              <a:rPr lang="bg-BG" dirty="0" smtClean="0"/>
              <a:t> всичко е обект</a:t>
            </a:r>
          </a:p>
          <a:p>
            <a:r>
              <a:rPr lang="bg-BG" dirty="0" smtClean="0"/>
              <a:t>Проверката дали дадена променлива е от тип масив се прави чрез статичния метод</a:t>
            </a:r>
          </a:p>
          <a:p>
            <a:pPr lvl="1"/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Array.isArray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([1,2,3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])</a:t>
            </a:r>
            <a:r>
              <a:rPr lang="en-US" dirty="0" smtClean="0"/>
              <a:t> -&gt;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true</a:t>
            </a:r>
          </a:p>
          <a:p>
            <a:pPr lvl="1"/>
            <a:r>
              <a:rPr lang="bg-BG" dirty="0"/>
              <a:t>Метода се поддържа от всички модерни браузъри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0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Асоциативен масив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Асоциативният масив е масив с именувани индекси, т.е индексите не са поредни числа, ами зададени от потребителя имена</a:t>
            </a:r>
          </a:p>
          <a:p>
            <a:r>
              <a:rPr lang="bg-BG" dirty="0" smtClean="0"/>
              <a:t>В действителност асоциативния масив не е от тип масив, ами е от тип обект</a:t>
            </a:r>
          </a:p>
          <a:p>
            <a:pPr lvl="1"/>
            <a:r>
              <a:rPr lang="bg-BG" dirty="0" smtClean="0"/>
              <a:t>Повечето от предефинираните методи за масиви не работят върху него</a:t>
            </a:r>
          </a:p>
          <a:p>
            <a:r>
              <a:rPr lang="bg-BG" dirty="0" smtClean="0"/>
              <a:t>Обхожда се чрез </a:t>
            </a:r>
            <a:r>
              <a:rPr lang="en-US" dirty="0" smtClean="0"/>
              <a:t>for-in</a:t>
            </a:r>
            <a:r>
              <a:rPr lang="bg-BG" dirty="0" smtClean="0"/>
              <a:t> цикъл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55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Асоциативни масиви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44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22" y="506026"/>
            <a:ext cx="4766673" cy="5934509"/>
          </a:xfrm>
        </p:spPr>
      </p:pic>
    </p:spTree>
    <p:extLst>
      <p:ext uri="{BB962C8B-B14F-4D97-AF65-F5344CB8AC3E}">
        <p14:creationId xmlns:p14="http://schemas.microsoft.com/office/powerpoint/2010/main" val="4753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Масиви (</a:t>
            </a:r>
            <a:r>
              <a:rPr lang="en-US" dirty="0" smtClean="0"/>
              <a:t>arrays)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4310" y="2133601"/>
            <a:ext cx="10018713" cy="3352799"/>
          </a:xfrm>
        </p:spPr>
        <p:txBody>
          <a:bodyPr/>
          <a:lstStyle/>
          <a:p>
            <a:pPr algn="just"/>
            <a:r>
              <a:rPr lang="bg-BG" dirty="0" smtClean="0"/>
              <a:t>Масивите представляват поредица  от елементи</a:t>
            </a:r>
          </a:p>
          <a:p>
            <a:pPr algn="just"/>
            <a:r>
              <a:rPr lang="bg-BG" dirty="0" smtClean="0"/>
              <a:t>В предварително заделена част от паметта, съществува масива</a:t>
            </a:r>
          </a:p>
          <a:p>
            <a:pPr algn="just"/>
            <a:r>
              <a:rPr lang="bg-BG" dirty="0" smtClean="0"/>
              <a:t>Поредността на елемените е фиксирина, т.е. ясно е кой елемент къде се намира</a:t>
            </a:r>
          </a:p>
          <a:p>
            <a:pPr algn="just"/>
            <a:r>
              <a:rPr lang="bg-BG" dirty="0" smtClean="0"/>
              <a:t>Масивите в </a:t>
            </a:r>
            <a:r>
              <a:rPr lang="en-US" dirty="0" smtClean="0"/>
              <a:t>JS</a:t>
            </a:r>
            <a:r>
              <a:rPr lang="bg-BG" dirty="0" smtClean="0"/>
              <a:t> нямат фиксирана дължина</a:t>
            </a:r>
          </a:p>
          <a:p>
            <a:pPr algn="just"/>
            <a:r>
              <a:rPr lang="bg-BG" dirty="0" smtClean="0"/>
              <a:t>Текущата дължина на масива може да бъде достъпена чрез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Array.length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4749223" y="5209020"/>
            <a:ext cx="3960813" cy="15843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5385858" y="5363008"/>
            <a:ext cx="2747867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2034523" y="5393381"/>
            <a:ext cx="2164487" cy="953453"/>
          </a:xfrm>
          <a:prstGeom prst="wedgeRoundRectCallout">
            <a:avLst>
              <a:gd name="adj1" fmla="val 103258"/>
              <a:gd name="adj2" fmla="val 40986"/>
              <a:gd name="adj3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Масив от 5 елемента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9070398" y="5288395"/>
            <a:ext cx="1584325" cy="527804"/>
          </a:xfrm>
          <a:prstGeom prst="wedgeRoundRectCallout">
            <a:avLst>
              <a:gd name="adj1" fmla="val -114219"/>
              <a:gd name="adj2" fmla="val -2286"/>
              <a:gd name="adj3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индекс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9361776" y="6130917"/>
            <a:ext cx="1916113" cy="527804"/>
          </a:xfrm>
          <a:prstGeom prst="wedgeRoundRectCallout">
            <a:avLst>
              <a:gd name="adj1" fmla="val -125935"/>
              <a:gd name="adj2" fmla="val -63017"/>
              <a:gd name="adj3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елемент</a:t>
            </a:r>
          </a:p>
        </p:txBody>
      </p:sp>
      <p:graphicFrame>
        <p:nvGraphicFramePr>
          <p:cNvPr id="11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7530363"/>
              </p:ext>
            </p:extLst>
          </p:nvPr>
        </p:nvGraphicFramePr>
        <p:xfrm>
          <a:off x="5327073" y="5897995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64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Домашна работа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62909"/>
            <a:ext cx="10199690" cy="3999347"/>
          </a:xfrm>
        </p:spPr>
        <p:txBody>
          <a:bodyPr anchor="ctr" anchorCtr="0"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Напишете </a:t>
            </a:r>
            <a:r>
              <a:rPr lang="en-US" dirty="0" smtClean="0"/>
              <a:t>JS</a:t>
            </a:r>
            <a:r>
              <a:rPr lang="bg-BG" dirty="0"/>
              <a:t> </a:t>
            </a:r>
            <a:r>
              <a:rPr lang="bg-BG" dirty="0" smtClean="0"/>
              <a:t>код, който създава масив от 20 числа и го инициализира като всяко число има стойност съответния индекс, умножен по 3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Напишете </a:t>
            </a:r>
            <a:r>
              <a:rPr lang="en-US" dirty="0" smtClean="0"/>
              <a:t>JS</a:t>
            </a:r>
            <a:r>
              <a:rPr lang="bg-BG" dirty="0"/>
              <a:t> </a:t>
            </a:r>
            <a:r>
              <a:rPr lang="bg-BG" dirty="0" smtClean="0"/>
              <a:t>код, който по зададен масив да намира най-дългата поредица от еднакви числа. Напр</a:t>
            </a:r>
            <a:r>
              <a:rPr lang="bg-BG" dirty="0"/>
              <a:t>. 2, 1, 1, 2, 3, 3, </a:t>
            </a:r>
            <a:r>
              <a:rPr lang="bg-BG" b="1" dirty="0"/>
              <a:t>2, 2, 2</a:t>
            </a:r>
            <a:r>
              <a:rPr lang="bg-BG" dirty="0"/>
              <a:t>, </a:t>
            </a:r>
            <a:r>
              <a:rPr lang="bg-BG" dirty="0" smtClean="0"/>
              <a:t>1  -&gt; 2</a:t>
            </a:r>
            <a:r>
              <a:rPr lang="bg-BG" dirty="0"/>
              <a:t>, 2, </a:t>
            </a:r>
            <a:r>
              <a:rPr lang="bg-BG" dirty="0" smtClean="0"/>
              <a:t>2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Напишете </a:t>
            </a:r>
            <a:r>
              <a:rPr lang="en-US" dirty="0" smtClean="0"/>
              <a:t>JS</a:t>
            </a:r>
            <a:r>
              <a:rPr lang="bg-BG" dirty="0" smtClean="0"/>
              <a:t> код, който намира кое е най-често срещаното число в даден масив. </a:t>
            </a:r>
            <a:r>
              <a:rPr lang="bg-BG" dirty="0"/>
              <a:t>Напр. 4, 1, 1, </a:t>
            </a:r>
            <a:r>
              <a:rPr lang="bg-BG" b="1" dirty="0"/>
              <a:t>4</a:t>
            </a:r>
            <a:r>
              <a:rPr lang="bg-BG" dirty="0"/>
              <a:t>, 2, 3, </a:t>
            </a:r>
            <a:r>
              <a:rPr lang="bg-BG" b="1" dirty="0"/>
              <a:t>4</a:t>
            </a:r>
            <a:r>
              <a:rPr lang="bg-BG" dirty="0"/>
              <a:t>, </a:t>
            </a:r>
            <a:r>
              <a:rPr lang="bg-BG" b="1" dirty="0"/>
              <a:t>4</a:t>
            </a:r>
            <a:r>
              <a:rPr lang="bg-BG" dirty="0"/>
              <a:t>, 1, 2, </a:t>
            </a:r>
            <a:r>
              <a:rPr lang="bg-BG" b="1" dirty="0"/>
              <a:t>4</a:t>
            </a:r>
            <a:r>
              <a:rPr lang="bg-BG" dirty="0"/>
              <a:t>, 9, </a:t>
            </a:r>
            <a:r>
              <a:rPr lang="bg-BG" dirty="0" smtClean="0"/>
              <a:t>3 -&gt; </a:t>
            </a:r>
            <a:r>
              <a:rPr lang="bg-BG" b="1" dirty="0" smtClean="0"/>
              <a:t>4</a:t>
            </a:r>
            <a:endParaRPr lang="bg-BG" b="1" dirty="0"/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Напишете </a:t>
            </a:r>
            <a:r>
              <a:rPr lang="en-US" dirty="0" smtClean="0"/>
              <a:t>JS</a:t>
            </a:r>
            <a:r>
              <a:rPr lang="bg-BG" dirty="0" smtClean="0"/>
              <a:t> код, който да сортира даден масив. *Има и хитър начин на решение... Помислете и потърсете </a:t>
            </a:r>
            <a:r>
              <a:rPr lang="bg-BG" dirty="0" smtClean="0">
                <a:sym typeface="Wingdings" panose="05000000000000000000" pitchFamily="2" charset="2"/>
              </a:rPr>
              <a:t>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>
                <a:sym typeface="Wingdings" panose="05000000000000000000" pitchFamily="2" charset="2"/>
              </a:rPr>
              <a:t>Напишете </a:t>
            </a:r>
            <a:r>
              <a:rPr lang="en-US" dirty="0" smtClean="0">
                <a:sym typeface="Wingdings" panose="05000000000000000000" pitchFamily="2" charset="2"/>
              </a:rPr>
              <a:t>JS </a:t>
            </a:r>
            <a:r>
              <a:rPr lang="bg-BG" dirty="0" smtClean="0">
                <a:sym typeface="Wingdings" panose="05000000000000000000" pitchFamily="2" charset="2"/>
              </a:rPr>
              <a:t>код, който да сортира масив по „</a:t>
            </a:r>
            <a:r>
              <a:rPr lang="bg-BG" dirty="0" smtClean="0">
                <a:sym typeface="Wingdings" panose="05000000000000000000" pitchFamily="2" charset="2"/>
                <a:hlinkClick r:id="rId2"/>
              </a:rPr>
              <a:t>метода на мехурчето</a:t>
            </a:r>
            <a:r>
              <a:rPr lang="bg-BG" dirty="0" smtClean="0">
                <a:sym typeface="Wingdings" panose="05000000000000000000" pitchFamily="2" charset="2"/>
              </a:rPr>
              <a:t>“</a:t>
            </a:r>
            <a:r>
              <a:rPr lang="en-US" dirty="0" smtClean="0">
                <a:sym typeface="Wingdings" panose="05000000000000000000" pitchFamily="2" charset="2"/>
              </a:rPr>
              <a:t> (bubble sort)</a:t>
            </a:r>
            <a:r>
              <a:rPr lang="bg-BG" dirty="0" smtClean="0">
                <a:sym typeface="Wingdings" panose="05000000000000000000" pitchFamily="2" charset="2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>
                <a:sym typeface="Wingdings" panose="05000000000000000000" pitchFamily="2" charset="2"/>
              </a:rPr>
              <a:t>Напишете </a:t>
            </a:r>
            <a:r>
              <a:rPr lang="en-US" dirty="0" smtClean="0">
                <a:sym typeface="Wingdings" panose="05000000000000000000" pitchFamily="2" charset="2"/>
              </a:rPr>
              <a:t>JS</a:t>
            </a:r>
            <a:r>
              <a:rPr lang="bg-BG" dirty="0" smtClean="0">
                <a:sym typeface="Wingdings" panose="05000000000000000000" pitchFamily="2" charset="2"/>
              </a:rPr>
              <a:t> код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bg-BG" dirty="0" smtClean="0">
                <a:sym typeface="Wingdings" panose="05000000000000000000" pitchFamily="2" charset="2"/>
              </a:rPr>
              <a:t>който намира индекса на даден елемент в сортиран масив като се използва </a:t>
            </a:r>
            <a:r>
              <a:rPr lang="bg-BG" dirty="0" smtClean="0">
                <a:sym typeface="Wingdings" panose="05000000000000000000" pitchFamily="2" charset="2"/>
                <a:hlinkClick r:id="rId3"/>
              </a:rPr>
              <a:t>двоично търсене </a:t>
            </a:r>
            <a:r>
              <a:rPr lang="bg-BG" dirty="0" smtClean="0">
                <a:sym typeface="Wingdings" panose="05000000000000000000" pitchFamily="2" charset="2"/>
              </a:rPr>
              <a:t>(</a:t>
            </a:r>
            <a:r>
              <a:rPr lang="en-US" dirty="0" smtClean="0">
                <a:sym typeface="Wingdings" panose="05000000000000000000" pitchFamily="2" charset="2"/>
              </a:rPr>
              <a:t>binary search)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16168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Деклариране на масив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</a:t>
            </a:r>
            <a:r>
              <a:rPr lang="en-US" dirty="0" smtClean="0"/>
              <a:t>JS</a:t>
            </a:r>
            <a:r>
              <a:rPr lang="bg-BG" dirty="0" smtClean="0"/>
              <a:t> няма строга типизация и масивите могат да съдържат различни по вид елементи</a:t>
            </a:r>
          </a:p>
          <a:p>
            <a:r>
              <a:rPr lang="bg-BG" dirty="0" smtClean="0"/>
              <a:t>Масив по може се декларира чрез</a:t>
            </a:r>
          </a:p>
          <a:p>
            <a:pPr lvl="1"/>
            <a:r>
              <a:rPr lang="bg-BG" dirty="0" smtClean="0"/>
              <a:t>Конструктора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new Array(elements) </a:t>
            </a:r>
            <a:r>
              <a:rPr lang="en-US" dirty="0" smtClean="0"/>
              <a:t>-&gt;</a:t>
            </a:r>
            <a:r>
              <a:rPr lang="bg-BG" dirty="0" smtClean="0"/>
              <a:t>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numbers = new Array(1, 2, 3, 4, 5);</a:t>
            </a:r>
          </a:p>
          <a:p>
            <a:pPr lvl="1"/>
            <a:r>
              <a:rPr lang="bg-BG" dirty="0" smtClean="0"/>
              <a:t>Конструктора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new Array(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initialLength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dirty="0" smtClean="0"/>
              <a:t>-&gt;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numbers = new Array(5);</a:t>
            </a:r>
          </a:p>
          <a:p>
            <a:pPr lvl="1"/>
            <a:r>
              <a:rPr lang="bg-BG" dirty="0" smtClean="0"/>
              <a:t>Литерал </a:t>
            </a:r>
            <a:r>
              <a:rPr lang="en-US" dirty="0" smtClean="0"/>
              <a:t>[ ] </a:t>
            </a:r>
            <a:r>
              <a:rPr lang="bg-BG" dirty="0" smtClean="0"/>
              <a:t>-&gt;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numbers = [ ];</a:t>
            </a:r>
            <a:r>
              <a:rPr lang="en-US" dirty="0" smtClean="0"/>
              <a:t> </a:t>
            </a:r>
            <a:r>
              <a:rPr lang="bg-BG" dirty="0" smtClean="0"/>
              <a:t> </a:t>
            </a:r>
            <a:r>
              <a:rPr lang="en-US" dirty="0" smtClean="0"/>
              <a:t>-&gt; </a:t>
            </a:r>
            <a:r>
              <a:rPr lang="bg-BG" b="1" dirty="0" smtClean="0"/>
              <a:t>препоръчителен метод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538999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Деклариране на масив(1)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91667" y="1905613"/>
            <a:ext cx="6604000" cy="480131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// Array holding integers</a:t>
            </a:r>
          </a:p>
          <a:p>
            <a:r>
              <a:rPr lang="da-DK" b="1" dirty="0">
                <a:solidFill>
                  <a:srgbClr val="8CF4F2"/>
                </a:solidFill>
                <a:latin typeface="Consolas" panose="020B0609020204030204" pitchFamily="49" charset="0"/>
              </a:rPr>
              <a:t>var numbers = [1, 2, 3, 4, 5</a:t>
            </a:r>
            <a:r>
              <a:rPr lang="da-DK" b="1" dirty="0" smtClean="0">
                <a:solidFill>
                  <a:srgbClr val="8CF4F2"/>
                </a:solidFill>
                <a:latin typeface="Consolas" panose="020B0609020204030204" pitchFamily="49" charset="0"/>
              </a:rPr>
              <a:t>]</a:t>
            </a:r>
            <a:endParaRPr lang="bg-BG" b="1" dirty="0" smtClean="0">
              <a:solidFill>
                <a:srgbClr val="8CF4F2"/>
              </a:solidFill>
              <a:latin typeface="Consolas" panose="020B0609020204030204" pitchFamily="49" charset="0"/>
            </a:endParaRPr>
          </a:p>
          <a:p>
            <a:r>
              <a:rPr lang="da-DK" b="1" dirty="0" smtClean="0">
                <a:solidFill>
                  <a:srgbClr val="8CF4F2"/>
                </a:solidFill>
                <a:latin typeface="Consolas" panose="020B0609020204030204" pitchFamily="49" charset="0"/>
              </a:rPr>
              <a:t>; </a:t>
            </a:r>
            <a:endParaRPr lang="da-DK" b="1" dirty="0">
              <a:solidFill>
                <a:srgbClr val="8CF4F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// Array holding strings</a:t>
            </a:r>
          </a:p>
          <a:p>
            <a:r>
              <a:rPr lang="en-US" b="1" dirty="0" err="1">
                <a:solidFill>
                  <a:srgbClr val="8CF4F2"/>
                </a:solidFill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8CF4F2"/>
                </a:solidFill>
                <a:latin typeface="Consolas" panose="020B0609020204030204" pitchFamily="49" charset="0"/>
              </a:rPr>
              <a:t>weekDays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= ['Monday', 'Tuesday', 'Wednesday',</a:t>
            </a:r>
          </a:p>
          <a:p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 'Thursday', 'Friday', 'Saturday', </a:t>
            </a:r>
            <a:r>
              <a:rPr lang="en-US" b="1" dirty="0" smtClean="0">
                <a:solidFill>
                  <a:srgbClr val="8CF4F2"/>
                </a:solidFill>
                <a:latin typeface="Consolas" panose="020B0609020204030204" pitchFamily="49" charset="0"/>
              </a:rPr>
              <a:t>'Sunday‚</a:t>
            </a:r>
            <a:endParaRPr lang="bg-BG" b="1" dirty="0" smtClean="0">
              <a:solidFill>
                <a:srgbClr val="8CF4F2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8CF4F2"/>
                </a:solidFill>
                <a:latin typeface="Consolas" panose="020B0609020204030204" pitchFamily="49" charset="0"/>
              </a:rPr>
              <a:t>]</a:t>
            </a:r>
            <a:r>
              <a:rPr lang="bg-BG" b="1" dirty="0" smtClean="0">
                <a:solidFill>
                  <a:srgbClr val="8CF4F2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b="1" dirty="0">
              <a:solidFill>
                <a:srgbClr val="8CF4F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// Array of different </a:t>
            </a:r>
            <a:r>
              <a:rPr lang="en-US" b="1" dirty="0" smtClean="0">
                <a:solidFill>
                  <a:srgbClr val="8CF4F2"/>
                </a:solidFill>
                <a:latin typeface="Consolas" panose="020B0609020204030204" pitchFamily="49" charset="0"/>
              </a:rPr>
              <a:t>types</a:t>
            </a:r>
            <a:endParaRPr lang="en-US" b="1" dirty="0">
              <a:solidFill>
                <a:srgbClr val="8CF4F2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8CF4F2"/>
                </a:solidFill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8CF4F2"/>
                </a:solidFill>
                <a:latin typeface="Consolas" panose="020B0609020204030204" pitchFamily="49" charset="0"/>
              </a:rPr>
              <a:t>mixedArr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= [1, new Date(), 'hello</a:t>
            </a:r>
            <a:r>
              <a:rPr lang="en-US" b="1" dirty="0" smtClean="0">
                <a:solidFill>
                  <a:srgbClr val="8CF4F2"/>
                </a:solidFill>
                <a:latin typeface="Consolas" panose="020B0609020204030204" pitchFamily="49" charset="0"/>
              </a:rPr>
              <a:t>'];</a:t>
            </a:r>
            <a:endParaRPr lang="bg-BG" b="1" dirty="0" smtClean="0">
              <a:solidFill>
                <a:srgbClr val="8CF4F2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8CF4F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// Array of arrays (matrix)</a:t>
            </a:r>
          </a:p>
          <a:p>
            <a:r>
              <a:rPr lang="en-US" b="1" dirty="0" err="1">
                <a:solidFill>
                  <a:srgbClr val="8CF4F2"/>
                </a:solidFill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matrix = [</a:t>
            </a:r>
          </a:p>
          <a:p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 ['0,0', '0,1', '0,2'],</a:t>
            </a:r>
          </a:p>
          <a:p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 ['1,0', '1,1', '1,2'],</a:t>
            </a:r>
          </a:p>
          <a:p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 ['2,0', '2,1', '2,2</a:t>
            </a:r>
            <a:r>
              <a:rPr lang="en-US" b="1" dirty="0" smtClean="0">
                <a:solidFill>
                  <a:srgbClr val="8CF4F2"/>
                </a:solidFill>
                <a:latin typeface="Consolas" panose="020B0609020204030204" pitchFamily="49" charset="0"/>
              </a:rPr>
              <a:t>']</a:t>
            </a:r>
            <a:endParaRPr lang="bg-BG" b="1" dirty="0" smtClean="0">
              <a:solidFill>
                <a:srgbClr val="8CF4F2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8CF4F2"/>
                </a:solidFill>
                <a:latin typeface="Consolas" panose="020B0609020204030204" pitchFamily="49" charset="0"/>
              </a:rPr>
              <a:t>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Достъпване елементите на масива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Елементите на масива могат да бъдат достъпвани посредством техния индекс чрез оператора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[ ] </a:t>
            </a:r>
            <a:endParaRPr lang="bg-BG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Диапазона на индекса е от 0 /нула/ до дължината на масива -1 ( </a:t>
            </a:r>
            <a:r>
              <a:rPr lang="bg-BG" i="1" dirty="0" smtClean="0"/>
              <a:t>0 .... </a:t>
            </a:r>
            <a:r>
              <a:rPr lang="en-US" i="1" dirty="0"/>
              <a:t>l</a:t>
            </a:r>
            <a:r>
              <a:rPr lang="en-US" i="1" dirty="0" smtClean="0"/>
              <a:t>ength – 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1</a:t>
            </a:r>
            <a:r>
              <a:rPr lang="bg-BG" dirty="0" smtClean="0"/>
              <a:t>вият елемент има индекс 0 /нула/</a:t>
            </a:r>
          </a:p>
          <a:p>
            <a:pPr lvl="1"/>
            <a:r>
              <a:rPr lang="bg-BG" dirty="0" smtClean="0"/>
              <a:t>Посленият елемент има индекс </a:t>
            </a:r>
            <a:r>
              <a:rPr lang="en-US" i="1" dirty="0" smtClean="0"/>
              <a:t>length-1</a:t>
            </a:r>
          </a:p>
          <a:p>
            <a:r>
              <a:rPr lang="bg-BG" dirty="0" smtClean="0"/>
              <a:t>Елементите на масива могат да бъдат достъпвани и променяни чрез оператора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[ ]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46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Създаване</a:t>
            </a:r>
            <a:r>
              <a:rPr lang="en-US" dirty="0" smtClean="0"/>
              <a:t> </a:t>
            </a:r>
            <a:r>
              <a:rPr lang="bg-BG" dirty="0" smtClean="0"/>
              <a:t>и достъп до елементите на масив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8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Обработка и обходане на масиви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g-BG" dirty="0" smtClean="0"/>
              <a:t>Тъй като масивите представляват поредица от елементи е много удобно за тяхната обработка и обхождане да се използват масиви /поради повтаряемия хараткер на действията/</a:t>
            </a:r>
          </a:p>
          <a:p>
            <a:pPr algn="just"/>
            <a:r>
              <a:rPr lang="bg-BG" dirty="0" smtClean="0"/>
              <a:t>Най-често се използва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dirty="0" smtClean="0"/>
              <a:t> </a:t>
            </a:r>
            <a:r>
              <a:rPr lang="bg-BG" dirty="0" smtClean="0"/>
              <a:t>– цикъл</a:t>
            </a:r>
          </a:p>
          <a:p>
            <a:pPr algn="just"/>
            <a:r>
              <a:rPr lang="bg-BG" dirty="0" smtClean="0"/>
              <a:t>Може да се използват и други цикли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91666" y="5558135"/>
            <a:ext cx="6604000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for (</a:t>
            </a:r>
            <a:r>
              <a:rPr lang="en-US" b="1" dirty="0" err="1">
                <a:solidFill>
                  <a:srgbClr val="8CF4F2"/>
                </a:solidFill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8CF4F2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= 0; </a:t>
            </a:r>
            <a:r>
              <a:rPr lang="en-US" b="1" dirty="0" err="1">
                <a:solidFill>
                  <a:srgbClr val="8CF4F2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&lt; </a:t>
            </a:r>
            <a:r>
              <a:rPr lang="en-US" b="1" dirty="0" err="1">
                <a:solidFill>
                  <a:srgbClr val="8CF4F2"/>
                </a:solidFill>
                <a:latin typeface="Consolas" panose="020B0609020204030204" pitchFamily="49" charset="0"/>
              </a:rPr>
              <a:t>weekDays.length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rgbClr val="8CF4F2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   console.log(</a:t>
            </a:r>
            <a:r>
              <a:rPr lang="en-US" b="1" dirty="0" err="1">
                <a:solidFill>
                  <a:srgbClr val="8CF4F2"/>
                </a:solidFill>
                <a:latin typeface="Consolas" panose="020B0609020204030204" pitchFamily="49" charset="0"/>
              </a:rPr>
              <a:t>weekDays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8CF4F2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61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Обхождане на масиви. Алтернативи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78183"/>
            <a:ext cx="10125799" cy="3713018"/>
          </a:xfrm>
        </p:spPr>
        <p:txBody>
          <a:bodyPr/>
          <a:lstStyle/>
          <a:p>
            <a:pPr algn="just"/>
            <a:r>
              <a:rPr lang="bg-BG" dirty="0" smtClean="0"/>
              <a:t>Освен чрез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bg-BG" dirty="0" smtClean="0"/>
              <a:t> цикъл масиви могат да се обхождат и чрез другите цикли</a:t>
            </a:r>
          </a:p>
          <a:p>
            <a:pPr algn="just"/>
            <a:r>
              <a:rPr lang="bg-BG" dirty="0" smtClean="0"/>
              <a:t>Когато индексите на масива не са ясни е подходящо да се използва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for-in</a:t>
            </a:r>
            <a:r>
              <a:rPr lang="en-US" dirty="0" smtClean="0"/>
              <a:t> </a:t>
            </a:r>
            <a:r>
              <a:rPr lang="bg-BG" dirty="0" smtClean="0"/>
              <a:t>цикъл </a:t>
            </a:r>
          </a:p>
          <a:p>
            <a:pPr lvl="1" algn="just"/>
            <a:r>
              <a:rPr lang="bg-BG" dirty="0" smtClean="0"/>
              <a:t>Не е гарантиран реда на елементите в масива</a:t>
            </a:r>
          </a:p>
          <a:p>
            <a:pPr lvl="1" algn="just"/>
            <a:r>
              <a:rPr lang="bg-BG" dirty="0" smtClean="0"/>
              <a:t>Елементите се достъпват 1 по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32584" y="5039022"/>
            <a:ext cx="6604000" cy="17543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8CF4F2"/>
                </a:solidFill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8CF4F2"/>
                </a:solidFill>
                <a:latin typeface="Consolas" panose="020B0609020204030204" pitchFamily="49" charset="0"/>
              </a:rPr>
              <a:t>weekDays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smtClean="0">
                <a:solidFill>
                  <a:srgbClr val="8CF4F2"/>
                </a:solidFill>
                <a:latin typeface="Consolas" panose="020B0609020204030204" pitchFamily="49" charset="0"/>
              </a:rPr>
              <a:t>[</a:t>
            </a:r>
            <a:r>
              <a:rPr lang="bg-BG" b="1" dirty="0" smtClean="0">
                <a:solidFill>
                  <a:srgbClr val="8CF4F2"/>
                </a:solidFill>
                <a:latin typeface="Consolas" panose="020B0609020204030204" pitchFamily="49" charset="0"/>
              </a:rPr>
              <a:t>'</a:t>
            </a:r>
            <a:r>
              <a:rPr lang="en-US" b="1" dirty="0" smtClean="0">
                <a:solidFill>
                  <a:srgbClr val="8CF4F2"/>
                </a:solidFill>
                <a:latin typeface="Consolas" panose="020B0609020204030204" pitchFamily="49" charset="0"/>
              </a:rPr>
              <a:t>Monday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', 'Tuesday', 'Wednesday',</a:t>
            </a:r>
          </a:p>
          <a:p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   'Thursday', 'Friday', 'Saturday', 'Sunday'</a:t>
            </a:r>
          </a:p>
          <a:p>
            <a:r>
              <a:rPr lang="en-US" b="1" dirty="0" smtClean="0">
                <a:solidFill>
                  <a:srgbClr val="8CF4F2"/>
                </a:solidFill>
                <a:latin typeface="Consolas" panose="020B0609020204030204" pitchFamily="49" charset="0"/>
              </a:rPr>
              <a:t>];</a:t>
            </a:r>
            <a:endParaRPr lang="en-US" b="1" dirty="0">
              <a:solidFill>
                <a:srgbClr val="8CF4F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for (</a:t>
            </a:r>
            <a:r>
              <a:rPr lang="en-US" b="1" dirty="0" err="1">
                <a:solidFill>
                  <a:srgbClr val="8CF4F2"/>
                </a:solidFill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day in </a:t>
            </a:r>
            <a:r>
              <a:rPr lang="en-US" b="1" dirty="0" err="1">
                <a:solidFill>
                  <a:srgbClr val="8CF4F2"/>
                </a:solidFill>
                <a:latin typeface="Consolas" panose="020B0609020204030204" pitchFamily="49" charset="0"/>
              </a:rPr>
              <a:t>weekDays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   console.log(day + ' --&gt; ' + </a:t>
            </a:r>
            <a:r>
              <a:rPr lang="en-US" b="1" dirty="0" err="1">
                <a:solidFill>
                  <a:srgbClr val="8CF4F2"/>
                </a:solidFill>
                <a:latin typeface="Consolas" panose="020B0609020204030204" pitchFamily="49" charset="0"/>
              </a:rPr>
              <a:t>weekDays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[day]);</a:t>
            </a:r>
          </a:p>
          <a:p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39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Обхождане на масив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25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1146</TotalTime>
  <Words>1107</Words>
  <Application>Microsoft Office PowerPoint</Application>
  <PresentationFormat>Widescreen</PresentationFormat>
  <Paragraphs>111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Corbel</vt:lpstr>
      <vt:lpstr>Wingdings</vt:lpstr>
      <vt:lpstr>Parallax</vt:lpstr>
      <vt:lpstr>Масиви в JavaScript</vt:lpstr>
      <vt:lpstr>Масиви (arrays)</vt:lpstr>
      <vt:lpstr>Деклариране на масив</vt:lpstr>
      <vt:lpstr>Деклариране на масив(1)</vt:lpstr>
      <vt:lpstr>Достъпване елементите на масива</vt:lpstr>
      <vt:lpstr>Създаване и достъп до елементите на масив</vt:lpstr>
      <vt:lpstr>Обработка и обходане на масиви</vt:lpstr>
      <vt:lpstr>Обхождане на масиви. Алтернативи</vt:lpstr>
      <vt:lpstr>Обхождане на масив</vt:lpstr>
      <vt:lpstr>Динамични масиви</vt:lpstr>
      <vt:lpstr>Динамични масиви</vt:lpstr>
      <vt:lpstr>Вградени функции върху масиви</vt:lpstr>
      <vt:lpstr>Вградени функции върху масиви(1)</vt:lpstr>
      <vt:lpstr>Вградени функции върху масиви(2)</vt:lpstr>
      <vt:lpstr>Вградени функции върху масиви</vt:lpstr>
      <vt:lpstr>Проверка за масив</vt:lpstr>
      <vt:lpstr>Асоциативен масив</vt:lpstr>
      <vt:lpstr>Асоциативни масиви</vt:lpstr>
      <vt:lpstr>PowerPoint Presentation</vt:lpstr>
      <vt:lpstr>Домашна работа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Какво предстои</dc:title>
  <dc:creator>Dimitar Mitev</dc:creator>
  <cp:lastModifiedBy>Dimitar Mitev</cp:lastModifiedBy>
  <cp:revision>81</cp:revision>
  <dcterms:created xsi:type="dcterms:W3CDTF">2016-03-23T12:27:37Z</dcterms:created>
  <dcterms:modified xsi:type="dcterms:W3CDTF">2016-04-22T14:18:10Z</dcterms:modified>
</cp:coreProperties>
</file>