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9" r:id="rId3"/>
    <p:sldId id="376" r:id="rId4"/>
    <p:sldId id="377" r:id="rId5"/>
    <p:sldId id="378" r:id="rId6"/>
    <p:sldId id="371" r:id="rId7"/>
    <p:sldId id="379" r:id="rId8"/>
    <p:sldId id="380" r:id="rId9"/>
    <p:sldId id="381" r:id="rId10"/>
    <p:sldId id="382" r:id="rId11"/>
    <p:sldId id="383" r:id="rId12"/>
    <p:sldId id="384" r:id="rId13"/>
    <p:sldId id="26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49" y="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333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F160-CD5A-4A77-96B0-C85B80371432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FBE0-593F-42D4-ACEE-E838DB49E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9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50C5-F15E-44EA-AF6A-22227443235C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bg-BG" dirty="0" smtClean="0"/>
              <a:t>л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08E3-6231-4987-ABA7-51943710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quer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tent_delivery_network" TargetMode="External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jquery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query.com/using-jquery-core/selecting-elem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Първи стъпки в </a:t>
            </a:r>
            <a:r>
              <a:rPr lang="en-US" i="1" dirty="0" smtClean="0"/>
              <a:t>jQuery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</a:t>
            </a:r>
            <a:r>
              <a:rPr lang="en-US" dirty="0"/>
              <a:t>M</a:t>
            </a:r>
            <a:r>
              <a:rPr lang="bg-BG" dirty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2"/>
    </mc:Choice>
    <mc:Fallback xmlns="">
      <p:transition spd="slow" advTm="218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Модифициране на </a:t>
            </a:r>
            <a:r>
              <a:rPr lang="en-US" dirty="0" smtClean="0"/>
              <a:t>DOM</a:t>
            </a:r>
            <a:r>
              <a:rPr lang="bg-BG" dirty="0" smtClean="0"/>
              <a:t> дървото чрез </a:t>
            </a:r>
            <a:r>
              <a:rPr lang="en-US" dirty="0" smtClean="0"/>
              <a:t>jQuery</a:t>
            </a:r>
            <a:r>
              <a:rPr lang="bg-BG" dirty="0" smtClean="0"/>
              <a:t>. Добавяне на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Добавянето на елементи с </a:t>
            </a:r>
            <a:r>
              <a:rPr lang="en-US" dirty="0" smtClean="0"/>
              <a:t>jQuery</a:t>
            </a:r>
            <a:r>
              <a:rPr lang="bg-BG" dirty="0" smtClean="0"/>
              <a:t> е доста лесно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jQuery.appendTo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()/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prependTo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jQuery.append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()/prepend()</a:t>
            </a:r>
          </a:p>
          <a:p>
            <a:r>
              <a:rPr lang="bg-BG" dirty="0"/>
              <a:t>Създаването на елементи също е доста </a:t>
            </a:r>
            <a:r>
              <a:rPr lang="bg-BG" dirty="0" smtClean="0"/>
              <a:t>лесно</a:t>
            </a:r>
            <a:endParaRPr lang="en-US" dirty="0" smtClean="0"/>
          </a:p>
          <a:p>
            <a:r>
              <a:rPr lang="bg-BG" dirty="0" smtClean="0"/>
              <a:t>Премахване на елементи с </a:t>
            </a:r>
            <a:r>
              <a:rPr lang="en-US" dirty="0" smtClean="0"/>
              <a:t>jQuery</a:t>
            </a:r>
          </a:p>
          <a:p>
            <a:pPr lvl="1"/>
            <a:r>
              <a:rPr lang="en-US" dirty="0" err="1" smtClean="0"/>
              <a:t>jQuery.remove</a:t>
            </a:r>
            <a:r>
              <a:rPr lang="en-US" dirty="0" smtClean="0"/>
              <a:t>(selector)</a:t>
            </a:r>
          </a:p>
          <a:p>
            <a:pPr lvl="1"/>
            <a:r>
              <a:rPr lang="bg-BG" dirty="0" smtClean="0"/>
              <a:t>Премахва конкретен елемент на база селектора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47074" y="2899276"/>
            <a:ext cx="5791201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1800" b="0" dirty="0">
                <a:effectLst/>
              </a:rPr>
              <a:t>$('</a:t>
            </a:r>
            <a:r>
              <a:rPr lang="it-IT" sz="1800" b="0" i="1" dirty="0">
                <a:effectLst/>
              </a:rPr>
              <a:t>&lt;ul&gt;&lt;li&gt;Hi!&lt;/li&gt;&lt;/ul&gt;</a:t>
            </a:r>
            <a:r>
              <a:rPr lang="it-IT" sz="1800" b="0" dirty="0">
                <a:effectLst/>
              </a:rPr>
              <a:t>').appendTo('body');</a:t>
            </a:r>
          </a:p>
          <a:p>
            <a:r>
              <a:rPr lang="it-IT" sz="1800" b="0" dirty="0" smtClean="0">
                <a:effectLst/>
              </a:rPr>
              <a:t>$(</a:t>
            </a:r>
            <a:r>
              <a:rPr lang="it-IT" sz="1800" b="0" dirty="0">
                <a:effectLst/>
              </a:rPr>
              <a:t>'body').prepend</a:t>
            </a:r>
            <a:r>
              <a:rPr lang="it-IT" sz="1800" b="0" i="1" dirty="0">
                <a:effectLst/>
              </a:rPr>
              <a:t>('&lt;h1&gt;Site Header&lt;/h1&gt;</a:t>
            </a:r>
            <a:r>
              <a:rPr lang="it-IT" sz="1800" b="0" dirty="0">
                <a:effectLst/>
              </a:rPr>
              <a:t>');</a:t>
            </a:r>
            <a:endParaRPr lang="it-IT" sz="1800" dirty="0">
              <a:effectLst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6978" y="3774207"/>
            <a:ext cx="3484854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>
                <a:effectLst/>
              </a:rPr>
              <a:t>$</a:t>
            </a:r>
            <a:r>
              <a:rPr lang="en-US" sz="1800" b="0" dirty="0" err="1">
                <a:effectLst/>
              </a:rPr>
              <a:t>myDiv</a:t>
            </a:r>
            <a:r>
              <a:rPr lang="en-US" sz="1800" b="0" dirty="0">
                <a:effectLst/>
              </a:rPr>
              <a:t> = $('&lt;div /&gt;');</a:t>
            </a:r>
            <a:endParaRPr lang="it-IT" sz="1800" b="0" dirty="0"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03127" y="4598037"/>
            <a:ext cx="4098705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>
                <a:effectLst/>
              </a:rPr>
              <a:t>$( "div" ).remove( ".hello" );</a:t>
            </a:r>
            <a:endParaRPr lang="it-IT" sz="1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59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Манипулация</a:t>
            </a:r>
            <a:r>
              <a:rPr lang="bg-BG" dirty="0" smtClean="0"/>
              <a:t> на </a:t>
            </a:r>
            <a:r>
              <a:rPr lang="en-US" dirty="0" smtClean="0"/>
              <a:t>DOM </a:t>
            </a:r>
            <a:r>
              <a:rPr lang="bg-BG" dirty="0" smtClean="0"/>
              <a:t>дървото с </a:t>
            </a:r>
            <a:r>
              <a:rPr lang="en-US" dirty="0" smtClean="0"/>
              <a:t>jQuery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Разширени </a:t>
            </a:r>
            <a:r>
              <a:rPr lang="en-US" dirty="0" smtClean="0"/>
              <a:t>DOM</a:t>
            </a:r>
            <a:r>
              <a:rPr lang="bg-BG" dirty="0" smtClean="0"/>
              <a:t> обекти с </a:t>
            </a:r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jQuery </a:t>
            </a:r>
            <a:r>
              <a:rPr lang="bg-BG" dirty="0" smtClean="0"/>
              <a:t>дава повече възможности и функционалности при работата с </a:t>
            </a:r>
            <a:r>
              <a:rPr lang="en-US" dirty="0" smtClean="0"/>
              <a:t>DOM</a:t>
            </a:r>
            <a:r>
              <a:rPr lang="bg-BG" dirty="0" smtClean="0"/>
              <a:t> елементи</a:t>
            </a:r>
          </a:p>
          <a:p>
            <a:r>
              <a:rPr lang="bg-BG" dirty="0" smtClean="0"/>
              <a:t>Въпреки, че връща </a:t>
            </a:r>
            <a:r>
              <a:rPr lang="en-US" dirty="0" smtClean="0"/>
              <a:t>DOM</a:t>
            </a:r>
            <a:r>
              <a:rPr lang="bg-BG" dirty="0" smtClean="0"/>
              <a:t> елементи при селектиране, то тези </a:t>
            </a:r>
            <a:r>
              <a:rPr lang="en-US" dirty="0" smtClean="0"/>
              <a:t>DOM</a:t>
            </a:r>
            <a:r>
              <a:rPr lang="bg-BG" dirty="0" smtClean="0"/>
              <a:t> елементи са разширени като функционалности и възможности от </a:t>
            </a:r>
            <a:r>
              <a:rPr lang="en-US" dirty="0" smtClean="0"/>
              <a:t>jQuery</a:t>
            </a:r>
          </a:p>
          <a:p>
            <a:r>
              <a:rPr lang="bg-BG" dirty="0" smtClean="0"/>
              <a:t>Имат допълнителни методи и характерситики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addClass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(),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removeClass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(),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toggleClass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()….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on(event, callback) 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animate(), fade()…..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34182" y="5468034"/>
            <a:ext cx="5868841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fr-FR" sz="1800" b="0" dirty="0" smtClean="0">
                <a:effectLst/>
              </a:rPr>
              <a:t>var </a:t>
            </a:r>
            <a:r>
              <a:rPr lang="fr-FR" sz="1800" b="0" dirty="0">
                <a:effectLst/>
              </a:rPr>
              <a:t>content = </a:t>
            </a:r>
            <a:r>
              <a:rPr lang="fr-FR" sz="1800" b="0" dirty="0" err="1">
                <a:effectLst/>
              </a:rPr>
              <a:t>document.createElement</a:t>
            </a:r>
            <a:r>
              <a:rPr lang="fr-FR" sz="1800" b="0" dirty="0">
                <a:effectLst/>
              </a:rPr>
              <a:t>('div');</a:t>
            </a:r>
          </a:p>
          <a:p>
            <a:r>
              <a:rPr lang="fr-FR" sz="1800" b="0" dirty="0" smtClean="0">
                <a:effectLst/>
              </a:rPr>
              <a:t>var </a:t>
            </a:r>
            <a:r>
              <a:rPr lang="fr-FR" sz="1800" b="0" dirty="0">
                <a:effectLst/>
              </a:rPr>
              <a:t>$content = $(content);</a:t>
            </a:r>
            <a:endParaRPr lang="it-IT" sz="1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993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9308"/>
            <a:ext cx="10199690" cy="3999347"/>
          </a:xfrm>
        </p:spPr>
        <p:txBody>
          <a:bodyPr anchor="ctr" anchorCtr="0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код, който по съществуващ </a:t>
            </a:r>
            <a:r>
              <a:rPr lang="en-US" dirty="0" smtClean="0"/>
              <a:t>HTML</a:t>
            </a:r>
            <a:endParaRPr lang="bg-BG" dirty="0" smtClean="0"/>
          </a:p>
          <a:p>
            <a:pPr lvl="1"/>
            <a:r>
              <a:rPr lang="bg-BG" dirty="0" smtClean="0"/>
              <a:t>Да намира бутон с </a:t>
            </a:r>
            <a:r>
              <a:rPr lang="en-US" dirty="0" smtClean="0"/>
              <a:t>id=“clickable” </a:t>
            </a:r>
            <a:r>
              <a:rPr lang="bg-BG" dirty="0" smtClean="0"/>
              <a:t>и да се закача за събитието </a:t>
            </a:r>
            <a:r>
              <a:rPr lang="en-US" dirty="0" smtClean="0"/>
              <a:t>‘click’</a:t>
            </a:r>
            <a:endParaRPr lang="bg-BG" dirty="0" smtClean="0"/>
          </a:p>
          <a:p>
            <a:pPr lvl="1"/>
            <a:r>
              <a:rPr lang="bg-BG" dirty="0" smtClean="0"/>
              <a:t>При клик на този бутон да се сменя цвета на фона на 1вия &lt;</a:t>
            </a:r>
            <a:r>
              <a:rPr lang="en-US" dirty="0" smtClean="0"/>
              <a:t>div /&gt;</a:t>
            </a:r>
            <a:r>
              <a:rPr lang="bg-BG" dirty="0" smtClean="0"/>
              <a:t> елемент</a:t>
            </a:r>
          </a:p>
          <a:p>
            <a:pPr lvl="1"/>
            <a:r>
              <a:rPr lang="bg-BG" dirty="0" smtClean="0"/>
              <a:t>Да се добавят още 2 бутона + и  -, като при клик на + да се увеличава шрифта на текста, а при клик на – да се намалява шрифта на текста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Да се напише </a:t>
            </a:r>
            <a:r>
              <a:rPr lang="en-US" dirty="0" smtClean="0"/>
              <a:t>JS</a:t>
            </a:r>
            <a:r>
              <a:rPr lang="en-US" dirty="0"/>
              <a:t> </a:t>
            </a:r>
            <a:r>
              <a:rPr lang="bg-BG" dirty="0" smtClean="0"/>
              <a:t>код, който да прави валидация на дадена </a:t>
            </a:r>
            <a:r>
              <a:rPr lang="en-US" dirty="0" smtClean="0"/>
              <a:t>HTML</a:t>
            </a:r>
            <a:r>
              <a:rPr lang="bg-BG" dirty="0" smtClean="0"/>
              <a:t> форма и да извежда на страницата коректни съобщения. Формата има полета за име и години</a:t>
            </a:r>
          </a:p>
          <a:p>
            <a:pPr lvl="1"/>
            <a:r>
              <a:rPr lang="bg-BG" dirty="0" smtClean="0"/>
              <a:t>Името може да е само малки или главни латински букви, други символи не са допустими</a:t>
            </a:r>
          </a:p>
          <a:p>
            <a:pPr lvl="1"/>
            <a:r>
              <a:rPr lang="bg-BG" dirty="0" smtClean="0"/>
              <a:t>Годините са цяло число в интервала 18-54</a:t>
            </a: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32001"/>
            <a:ext cx="10018713" cy="428798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jQuery</a:t>
            </a:r>
            <a:r>
              <a:rPr lang="en-US" dirty="0" smtClean="0"/>
              <a:t>  e JavaScript</a:t>
            </a:r>
            <a:r>
              <a:rPr lang="bg-BG" dirty="0" smtClean="0"/>
              <a:t> библиотека, която облекчава писането на </a:t>
            </a:r>
            <a:r>
              <a:rPr lang="en-US" dirty="0" smtClean="0"/>
              <a:t>JS</a:t>
            </a:r>
            <a:r>
              <a:rPr lang="bg-BG" dirty="0" smtClean="0"/>
              <a:t> от страна на клиента (</a:t>
            </a:r>
            <a:r>
              <a:rPr lang="en-US" dirty="0" smtClean="0"/>
              <a:t>client-side scripting)</a:t>
            </a:r>
          </a:p>
          <a:p>
            <a:pPr lvl="1"/>
            <a:r>
              <a:rPr lang="bg-BG" dirty="0" smtClean="0"/>
              <a:t>Най-популярната </a:t>
            </a:r>
            <a:r>
              <a:rPr lang="en-US" dirty="0" smtClean="0"/>
              <a:t>JS</a:t>
            </a:r>
            <a:r>
              <a:rPr lang="bg-BG" dirty="0" smtClean="0"/>
              <a:t> библиотека</a:t>
            </a:r>
          </a:p>
          <a:p>
            <a:pPr lvl="1"/>
            <a:r>
              <a:rPr lang="bg-BG" dirty="0" smtClean="0"/>
              <a:t>Безплатна с отворен код (</a:t>
            </a:r>
            <a:r>
              <a:rPr lang="en-US" dirty="0" smtClean="0"/>
              <a:t>open-source)</a:t>
            </a:r>
            <a:endParaRPr lang="bg-BG" dirty="0" smtClean="0"/>
          </a:p>
          <a:p>
            <a:r>
              <a:rPr lang="en-US" dirty="0" smtClean="0"/>
              <a:t>jQuery </a:t>
            </a:r>
            <a:r>
              <a:rPr lang="bg-BG" dirty="0" smtClean="0"/>
              <a:t>облекчава</a:t>
            </a:r>
          </a:p>
          <a:p>
            <a:pPr lvl="1"/>
            <a:r>
              <a:rPr lang="bg-BG" dirty="0" smtClean="0"/>
              <a:t>Обхождането на навигирането на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</a:p>
          <a:p>
            <a:pPr lvl="1"/>
            <a:r>
              <a:rPr lang="bg-BG" dirty="0" smtClean="0"/>
              <a:t>Обработката на събития</a:t>
            </a:r>
          </a:p>
          <a:p>
            <a:pPr lvl="1"/>
            <a:r>
              <a:rPr lang="bg-BG" dirty="0" smtClean="0"/>
              <a:t>Анимации</a:t>
            </a:r>
          </a:p>
          <a:p>
            <a:pPr lvl="1"/>
            <a:r>
              <a:rPr lang="bg-BG" dirty="0" smtClean="0"/>
              <a:t>Правенето на заявки към </a:t>
            </a:r>
            <a:r>
              <a:rPr lang="en-US" dirty="0" smtClean="0"/>
              <a:t>web </a:t>
            </a:r>
            <a:r>
              <a:rPr lang="bg-BG" dirty="0" smtClean="0"/>
              <a:t>сървиси</a:t>
            </a:r>
          </a:p>
          <a:p>
            <a:r>
              <a:rPr lang="en-US" dirty="0" smtClean="0"/>
              <a:t>jQuery </a:t>
            </a:r>
            <a:r>
              <a:rPr lang="bg-BG" dirty="0" smtClean="0"/>
              <a:t>се използва като основа на много библиотеки</a:t>
            </a:r>
          </a:p>
          <a:p>
            <a:r>
              <a:rPr lang="en-US" dirty="0" smtClean="0"/>
              <a:t>jQuery </a:t>
            </a:r>
            <a:r>
              <a:rPr lang="bg-BG" dirty="0" smtClean="0"/>
              <a:t>се използва в продукти на </a:t>
            </a:r>
            <a:r>
              <a:rPr lang="en-US" dirty="0" smtClean="0"/>
              <a:t>Microsoft</a:t>
            </a:r>
            <a:endParaRPr lang="bg-B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5785828"/>
            <a:ext cx="4368800" cy="106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е толкова популярна библиотека </a:t>
            </a:r>
            <a:r>
              <a:rPr lang="en-US" dirty="0" smtClean="0"/>
              <a:t>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Лесна за научаване и използване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>
                <a:hlinkClick r:id="rId2"/>
              </a:rPr>
              <a:t>https://learn.jquery.com/</a:t>
            </a:r>
            <a:endParaRPr lang="bg-BG" dirty="0" smtClean="0"/>
          </a:p>
          <a:p>
            <a:r>
              <a:rPr lang="bg-BG" dirty="0" smtClean="0"/>
              <a:t>Лесна за разширение</a:t>
            </a:r>
          </a:p>
          <a:p>
            <a:r>
              <a:rPr lang="bg-BG" dirty="0" smtClean="0"/>
              <a:t>Преизползва </a:t>
            </a:r>
            <a:r>
              <a:rPr lang="en-US" dirty="0" smtClean="0"/>
              <a:t>CSS3.0 </a:t>
            </a:r>
            <a:r>
              <a:rPr lang="bg-BG" dirty="0" smtClean="0"/>
              <a:t>селекторите, т.е.не трябва да се учи нов начин за селектиране на елементи от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</a:p>
          <a:p>
            <a:r>
              <a:rPr lang="bg-BG" dirty="0" smtClean="0"/>
              <a:t>Лек и малък файл – само 32</a:t>
            </a:r>
            <a:r>
              <a:rPr lang="en-US" dirty="0" smtClean="0"/>
              <a:t>kB</a:t>
            </a:r>
            <a:endParaRPr lang="bg-BG" dirty="0" smtClean="0"/>
          </a:p>
          <a:p>
            <a:r>
              <a:rPr lang="bg-BG" dirty="0" smtClean="0"/>
              <a:t>Голямо общество – </a:t>
            </a:r>
            <a:r>
              <a:rPr lang="en-US" dirty="0" smtClean="0"/>
              <a:t>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6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да добавим </a:t>
            </a:r>
            <a:r>
              <a:rPr lang="en-US" dirty="0" smtClean="0"/>
              <a:t>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/>
              <a:t>Като свалим файловете на </a:t>
            </a:r>
            <a:r>
              <a:rPr lang="en-US" dirty="0" smtClean="0"/>
              <a:t>jQuery </a:t>
            </a:r>
            <a:r>
              <a:rPr lang="bg-BG" dirty="0" smtClean="0"/>
              <a:t>от официалния им сайт</a:t>
            </a:r>
          </a:p>
          <a:p>
            <a:pPr lvl="1"/>
            <a:r>
              <a:rPr lang="en-US" dirty="0" smtClean="0">
                <a:hlinkClick r:id="rId2"/>
              </a:rPr>
              <a:t>https://jquery.com/</a:t>
            </a:r>
            <a:endParaRPr lang="bg-BG" dirty="0"/>
          </a:p>
          <a:p>
            <a:r>
              <a:rPr lang="bg-BG" dirty="0" smtClean="0"/>
              <a:t>Добавяме съответния .</a:t>
            </a:r>
            <a:r>
              <a:rPr lang="en-US" dirty="0" err="1" smtClean="0"/>
              <a:t>js</a:t>
            </a:r>
            <a:r>
              <a:rPr lang="bg-BG" dirty="0" smtClean="0"/>
              <a:t> файл чрез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script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/&gt; </a:t>
            </a:r>
            <a:r>
              <a:rPr lang="bg-BG" dirty="0" smtClean="0"/>
              <a:t>елемент</a:t>
            </a:r>
          </a:p>
          <a:p>
            <a:pPr lvl="1"/>
            <a:r>
              <a:rPr lang="bg-BG" dirty="0" smtClean="0"/>
              <a:t>Напр. </a:t>
            </a:r>
            <a:r>
              <a:rPr lang="en-US" dirty="0" smtClean="0"/>
              <a:t>jquery-2.1.1.js </a:t>
            </a:r>
            <a:r>
              <a:rPr lang="bg-BG" dirty="0" smtClean="0"/>
              <a:t>или </a:t>
            </a:r>
            <a:r>
              <a:rPr lang="en-US" dirty="0" smtClean="0"/>
              <a:t>.min.js </a:t>
            </a:r>
            <a:r>
              <a:rPr lang="bg-BG" dirty="0" smtClean="0"/>
              <a:t>файла</a:t>
            </a:r>
          </a:p>
          <a:p>
            <a:r>
              <a:rPr lang="bg-BG" dirty="0" smtClean="0"/>
              <a:t>Чрез </a:t>
            </a:r>
            <a:r>
              <a:rPr lang="en-US" dirty="0" smtClean="0"/>
              <a:t>CDN (</a:t>
            </a:r>
            <a:r>
              <a:rPr lang="en-US" dirty="0" smtClean="0">
                <a:hlinkClick r:id="rId3"/>
              </a:rPr>
              <a:t>content delivery network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4"/>
              </a:rPr>
              <a:t>https://code.jquery.com</a:t>
            </a:r>
            <a:r>
              <a:rPr lang="en-US" dirty="0" smtClean="0">
                <a:hlinkClick r:id="rId4"/>
              </a:rPr>
              <a:t>/</a:t>
            </a:r>
            <a:endParaRPr lang="bg-BG" dirty="0" smtClean="0"/>
          </a:p>
          <a:p>
            <a:pPr lvl="1"/>
            <a:r>
              <a:rPr lang="bg-BG" dirty="0" smtClean="0"/>
              <a:t>Няма нужда да се сваля файл, реферира се адреса в интернет на конкретния </a:t>
            </a:r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bg-BG" dirty="0" smtClean="0"/>
              <a:t> файл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069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</a:t>
            </a:r>
            <a:r>
              <a:rPr lang="bg-BG" dirty="0" smtClean="0"/>
              <a:t>и </a:t>
            </a:r>
            <a:r>
              <a:rPr lang="en-US" dirty="0" smtClean="0"/>
              <a:t>DOM</a:t>
            </a:r>
            <a:r>
              <a:rPr lang="bg-BG" dirty="0" smtClean="0"/>
              <a:t> манипулации. Селектори в </a:t>
            </a:r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648365"/>
          </a:xfrm>
        </p:spPr>
        <p:txBody>
          <a:bodyPr>
            <a:normAutofit/>
          </a:bodyPr>
          <a:lstStyle/>
          <a:p>
            <a:r>
              <a:rPr lang="bg-BG" dirty="0" smtClean="0"/>
              <a:t>Селектирането на елементи от </a:t>
            </a:r>
            <a:r>
              <a:rPr lang="en-US" dirty="0" smtClean="0"/>
              <a:t>DOM</a:t>
            </a:r>
            <a:r>
              <a:rPr lang="bg-BG" dirty="0" smtClean="0"/>
              <a:t> дървото в почти като с чист </a:t>
            </a:r>
            <a:r>
              <a:rPr lang="en-US" dirty="0" smtClean="0"/>
              <a:t>JS</a:t>
            </a:r>
            <a:endParaRPr lang="bg-BG" dirty="0" smtClean="0"/>
          </a:p>
          <a:p>
            <a:pPr lvl="1"/>
            <a:r>
              <a:rPr lang="bg-BG" dirty="0" smtClean="0"/>
              <a:t>Може да се използват стандартните </a:t>
            </a:r>
            <a:r>
              <a:rPr lang="en-US" dirty="0" smtClean="0"/>
              <a:t>CSS </a:t>
            </a:r>
            <a:r>
              <a:rPr lang="bg-BG" dirty="0" smtClean="0"/>
              <a:t>селектори</a:t>
            </a:r>
          </a:p>
          <a:p>
            <a:pPr lvl="1"/>
            <a:r>
              <a:rPr lang="bg-BG" dirty="0" smtClean="0"/>
              <a:t>Прилича на стандартния метод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querySelectorAll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r>
              <a:rPr lang="bg-BG" dirty="0"/>
              <a:t>Почти винаги </a:t>
            </a:r>
            <a:r>
              <a:rPr lang="en-US" dirty="0"/>
              <a:t>jQuery</a:t>
            </a:r>
            <a:r>
              <a:rPr lang="bg-BG" dirty="0"/>
              <a:t> връща колекция от елелементи, дори когато има само 1 </a:t>
            </a:r>
            <a:r>
              <a:rPr lang="bg-BG" dirty="0" smtClean="0"/>
              <a:t>елемент</a:t>
            </a:r>
          </a:p>
          <a:p>
            <a:r>
              <a:rPr lang="bg-BG" dirty="0" smtClean="0"/>
              <a:t>Върнатия резултат може да се кешира в променлива или да се бъде използван веднага</a:t>
            </a:r>
          </a:p>
          <a:p>
            <a:r>
              <a:rPr lang="en-US" dirty="0">
                <a:hlinkClick r:id="rId2"/>
              </a:rPr>
              <a:t>https://learn.jquery.com/using-jquery-core/selecting-elements/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9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Селектиране на елементи с </a:t>
            </a:r>
            <a:r>
              <a:rPr lang="en-US" dirty="0" smtClean="0"/>
              <a:t>jQuery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3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Обхождане на </a:t>
            </a:r>
            <a:r>
              <a:rPr lang="en-US" dirty="0" smtClean="0"/>
              <a:t>DOM</a:t>
            </a:r>
            <a:r>
              <a:rPr lang="bg-BG" dirty="0" smtClean="0"/>
              <a:t> дървото чрез</a:t>
            </a:r>
            <a:r>
              <a:rPr lang="en-US" dirty="0" smtClean="0"/>
              <a:t>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32890"/>
            <a:ext cx="10018713" cy="3124201"/>
          </a:xfrm>
        </p:spPr>
        <p:txBody>
          <a:bodyPr/>
          <a:lstStyle/>
          <a:p>
            <a:r>
              <a:rPr lang="bg-BG" dirty="0" smtClean="0"/>
              <a:t>Обхождането на </a:t>
            </a:r>
            <a:r>
              <a:rPr lang="en-US" dirty="0" smtClean="0"/>
              <a:t>DOM</a:t>
            </a:r>
            <a:r>
              <a:rPr lang="bg-BG" dirty="0" smtClean="0"/>
              <a:t> дървото</a:t>
            </a:r>
            <a:r>
              <a:rPr lang="en-US" dirty="0" smtClean="0"/>
              <a:t> e </a:t>
            </a:r>
            <a:r>
              <a:rPr lang="bg-BG" dirty="0" smtClean="0"/>
              <a:t>като с чист </a:t>
            </a:r>
            <a:r>
              <a:rPr lang="en-US" dirty="0" smtClean="0"/>
              <a:t>JS</a:t>
            </a:r>
          </a:p>
          <a:p>
            <a:r>
              <a:rPr lang="en-US" dirty="0" smtClean="0"/>
              <a:t>jQuery </a:t>
            </a:r>
            <a:r>
              <a:rPr lang="bg-BG" dirty="0" smtClean="0"/>
              <a:t>дав</a:t>
            </a:r>
            <a:r>
              <a:rPr lang="en-US" dirty="0" smtClean="0"/>
              <a:t>a</a:t>
            </a:r>
            <a:r>
              <a:rPr lang="bg-BG" dirty="0" smtClean="0"/>
              <a:t> характеристики за предишен/следващ елемент, за родителски елементи и деца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jQuery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next()/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jQuery.prev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bg-BG" dirty="0" smtClean="0"/>
              <a:t>Връща предходния/следващия елемент</a:t>
            </a:r>
          </a:p>
          <a:p>
            <a:pPr lvl="1"/>
            <a:r>
              <a:rPr lang="bg-BG" dirty="0" smtClean="0"/>
              <a:t>Връща </a:t>
            </a:r>
            <a:r>
              <a:rPr lang="en-US" dirty="0" smtClean="0"/>
              <a:t>HTML</a:t>
            </a:r>
            <a:r>
              <a:rPr lang="bg-BG" dirty="0" smtClean="0"/>
              <a:t> елелемент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63845" y="5191328"/>
            <a:ext cx="2710119" cy="14773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1800" b="0" dirty="0" smtClean="0">
                <a:effectLst/>
              </a:rPr>
              <a:t>&lt;ul&gt;</a:t>
            </a:r>
          </a:p>
          <a:p>
            <a:r>
              <a:rPr lang="bg-BG" sz="1800" b="0" dirty="0" smtClean="0">
                <a:effectLst/>
              </a:rPr>
              <a:t>   </a:t>
            </a:r>
            <a:r>
              <a:rPr lang="it-IT" sz="1800" b="0" dirty="0" smtClean="0">
                <a:effectLst/>
              </a:rPr>
              <a:t>&lt;li&gt;item 1&lt;/li&gt;</a:t>
            </a:r>
          </a:p>
          <a:p>
            <a:r>
              <a:rPr lang="bg-BG" sz="1800" b="0" dirty="0" smtClean="0">
                <a:effectLst/>
              </a:rPr>
              <a:t>   </a:t>
            </a:r>
            <a:r>
              <a:rPr lang="it-IT" sz="1800" b="0" dirty="0" smtClean="0">
                <a:effectLst/>
              </a:rPr>
              <a:t>&lt;</a:t>
            </a:r>
            <a:r>
              <a:rPr lang="it-IT" sz="1800" b="0" dirty="0">
                <a:effectLst/>
              </a:rPr>
              <a:t>li&gt;item 2&lt;/li&gt;</a:t>
            </a:r>
          </a:p>
          <a:p>
            <a:r>
              <a:rPr lang="it-IT" sz="1800" b="0" dirty="0">
                <a:effectLst/>
              </a:rPr>
              <a:t>   </a:t>
            </a:r>
            <a:r>
              <a:rPr lang="it-IT" sz="1800" b="0" dirty="0" smtClean="0">
                <a:effectLst/>
              </a:rPr>
              <a:t>&lt;</a:t>
            </a:r>
            <a:r>
              <a:rPr lang="it-IT" sz="1800" b="0" dirty="0">
                <a:effectLst/>
              </a:rPr>
              <a:t>li&gt;item 3&lt;/li&gt;</a:t>
            </a:r>
          </a:p>
          <a:p>
            <a:r>
              <a:rPr lang="it-IT" sz="1800" b="0" dirty="0" smtClean="0">
                <a:effectLst/>
              </a:rPr>
              <a:t>&lt;/</a:t>
            </a:r>
            <a:r>
              <a:rPr lang="it-IT" sz="1800" b="0" dirty="0">
                <a:effectLst/>
              </a:rPr>
              <a:t>ul&gt;</a:t>
            </a:r>
            <a:endParaRPr lang="en-US" sz="1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59535" y="5468327"/>
            <a:ext cx="4000465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1800" b="0" dirty="0" smtClean="0">
                <a:effectLst/>
              </a:rPr>
              <a:t>var </a:t>
            </a:r>
            <a:r>
              <a:rPr lang="it-IT" sz="1800" b="0" dirty="0">
                <a:effectLst/>
              </a:rPr>
              <a:t>$first = $('li').</a:t>
            </a:r>
            <a:r>
              <a:rPr lang="it-IT" sz="1800" dirty="0">
                <a:effectLst/>
              </a:rPr>
              <a:t>first();</a:t>
            </a:r>
          </a:p>
          <a:p>
            <a:r>
              <a:rPr lang="it-IT" sz="1800" b="0" dirty="0" smtClean="0">
                <a:effectLst/>
              </a:rPr>
              <a:t>console.log</a:t>
            </a:r>
            <a:r>
              <a:rPr lang="it-IT" sz="1800" b="0" dirty="0">
                <a:effectLst/>
              </a:rPr>
              <a:t>($first</a:t>
            </a:r>
            <a:r>
              <a:rPr lang="it-IT" sz="1800" b="0" dirty="0" smtClean="0">
                <a:effectLst/>
              </a:rPr>
              <a:t>);  </a:t>
            </a:r>
            <a:r>
              <a:rPr lang="it-IT" sz="1800" b="0" dirty="0">
                <a:effectLst/>
              </a:rPr>
              <a:t>console.log($first.</a:t>
            </a:r>
            <a:r>
              <a:rPr lang="it-IT" sz="1800" dirty="0">
                <a:effectLst/>
              </a:rPr>
              <a:t>next</a:t>
            </a:r>
            <a:r>
              <a:rPr lang="it-IT" sz="1800" dirty="0" smtClean="0">
                <a:effectLst/>
              </a:rPr>
              <a:t>());</a:t>
            </a:r>
            <a:endParaRPr lang="it-IT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229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Обхождане на </a:t>
            </a:r>
            <a:r>
              <a:rPr lang="en-US" dirty="0" smtClean="0"/>
              <a:t>DOM</a:t>
            </a:r>
            <a:r>
              <a:rPr lang="bg-BG" dirty="0" smtClean="0"/>
              <a:t> дървото чрез</a:t>
            </a:r>
            <a:r>
              <a:rPr lang="en-US" dirty="0" smtClean="0"/>
              <a:t> jQuery</a:t>
            </a:r>
            <a:r>
              <a:rPr lang="bg-BG" dirty="0" smtClean="0"/>
              <a:t>. Родителски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32890"/>
            <a:ext cx="10018713" cy="2172855"/>
          </a:xfrm>
        </p:spPr>
        <p:txBody>
          <a:bodyPr/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jQuery.parent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bg-BG" dirty="0" smtClean="0"/>
              <a:t>Връща родителят на даден елемент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jQuery.parents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(selector)</a:t>
            </a:r>
            <a:endParaRPr lang="bg-BG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Връща 1вия родител, който отговаря на дадения селектор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670584" y="4244675"/>
            <a:ext cx="5646163" cy="2308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1800" b="0" dirty="0" smtClean="0">
                <a:effectLst/>
              </a:rPr>
              <a:t>&lt;</a:t>
            </a:r>
            <a:r>
              <a:rPr lang="it-IT" sz="1800" b="0" dirty="0">
                <a:effectLst/>
              </a:rPr>
              <a:t>div id="wrapper"&gt;</a:t>
            </a:r>
          </a:p>
          <a:p>
            <a:r>
              <a:rPr lang="bg-BG" sz="1800" b="0" dirty="0" smtClean="0">
                <a:effectLst/>
              </a:rPr>
              <a:t>   </a:t>
            </a:r>
            <a:r>
              <a:rPr lang="it-IT" sz="1800" b="0" dirty="0" smtClean="0">
                <a:effectLst/>
              </a:rPr>
              <a:t>&lt;</a:t>
            </a:r>
            <a:r>
              <a:rPr lang="it-IT" sz="1800" b="0" dirty="0">
                <a:effectLst/>
              </a:rPr>
              <a:t>ul id="items-list"&gt;</a:t>
            </a:r>
          </a:p>
          <a:p>
            <a:r>
              <a:rPr lang="bg-BG" sz="1800" b="0" dirty="0" smtClean="0">
                <a:effectLst/>
              </a:rPr>
              <a:t>      </a:t>
            </a:r>
            <a:r>
              <a:rPr lang="it-IT" sz="1800" b="0" dirty="0" smtClean="0">
                <a:effectLst/>
              </a:rPr>
              <a:t>&lt;</a:t>
            </a:r>
            <a:r>
              <a:rPr lang="it-IT" sz="1800" b="0" dirty="0">
                <a:effectLst/>
              </a:rPr>
              <a:t>li&gt;item 1&lt;/li&gt;</a:t>
            </a:r>
          </a:p>
          <a:p>
            <a:r>
              <a:rPr lang="it-IT" sz="1800" b="0" dirty="0">
                <a:effectLst/>
              </a:rPr>
              <a:t>      </a:t>
            </a:r>
            <a:r>
              <a:rPr lang="it-IT" sz="1800" b="0" dirty="0" smtClean="0">
                <a:effectLst/>
              </a:rPr>
              <a:t>&lt;</a:t>
            </a:r>
            <a:r>
              <a:rPr lang="it-IT" sz="1800" b="0" dirty="0">
                <a:effectLst/>
              </a:rPr>
              <a:t>li&gt;item 2&lt;/li&gt;</a:t>
            </a:r>
          </a:p>
          <a:p>
            <a:r>
              <a:rPr lang="it-IT" sz="1800" b="0" dirty="0">
                <a:effectLst/>
              </a:rPr>
              <a:t>      </a:t>
            </a:r>
            <a:r>
              <a:rPr lang="it-IT" sz="1800" b="0" dirty="0" smtClean="0">
                <a:effectLst/>
              </a:rPr>
              <a:t>&lt;</a:t>
            </a:r>
            <a:r>
              <a:rPr lang="it-IT" sz="1800" b="0" dirty="0">
                <a:effectLst/>
              </a:rPr>
              <a:t>li&gt;item 3&lt;/li&gt;</a:t>
            </a:r>
          </a:p>
          <a:p>
            <a:r>
              <a:rPr lang="it-IT" sz="1800" b="0" dirty="0">
                <a:effectLst/>
              </a:rPr>
              <a:t>      </a:t>
            </a:r>
            <a:r>
              <a:rPr lang="it-IT" sz="1800" b="0" dirty="0" smtClean="0">
                <a:effectLst/>
              </a:rPr>
              <a:t>&lt;</a:t>
            </a:r>
            <a:r>
              <a:rPr lang="it-IT" sz="1800" b="0" dirty="0">
                <a:effectLst/>
              </a:rPr>
              <a:t>li class="special"&gt;</a:t>
            </a:r>
            <a:r>
              <a:rPr lang="it-IT" sz="1800" b="0" dirty="0" smtClean="0">
                <a:effectLst/>
              </a:rPr>
              <a:t>special</a:t>
            </a:r>
            <a:r>
              <a:rPr lang="bg-BG" sz="1800" b="0" dirty="0" smtClean="0">
                <a:effectLst/>
              </a:rPr>
              <a:t> </a:t>
            </a:r>
            <a:r>
              <a:rPr lang="it-IT" sz="1800" b="0" dirty="0" smtClean="0">
                <a:effectLst/>
              </a:rPr>
              <a:t>item</a:t>
            </a:r>
            <a:r>
              <a:rPr lang="it-IT" sz="1800" b="0" dirty="0">
                <a:effectLst/>
              </a:rPr>
              <a:t>&lt;/li&gt;</a:t>
            </a:r>
          </a:p>
          <a:p>
            <a:r>
              <a:rPr lang="bg-BG" sz="1800" b="0" dirty="0" smtClean="0">
                <a:effectLst/>
              </a:rPr>
              <a:t>   </a:t>
            </a:r>
            <a:r>
              <a:rPr lang="it-IT" sz="1800" b="0" dirty="0" smtClean="0">
                <a:effectLst/>
              </a:rPr>
              <a:t>&lt;/</a:t>
            </a:r>
            <a:r>
              <a:rPr lang="it-IT" sz="1800" b="0" dirty="0">
                <a:effectLst/>
              </a:rPr>
              <a:t>ul&gt;</a:t>
            </a:r>
          </a:p>
          <a:p>
            <a:r>
              <a:rPr lang="it-IT" sz="1800" b="0" dirty="0" smtClean="0">
                <a:effectLst/>
              </a:rPr>
              <a:t>&lt;/</a:t>
            </a:r>
            <a:r>
              <a:rPr lang="it-IT" sz="1800" b="0" dirty="0">
                <a:effectLst/>
              </a:rPr>
              <a:t>div&gt;</a:t>
            </a:r>
            <a:endParaRPr lang="en-US" sz="1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50547" y="2097421"/>
            <a:ext cx="4849090" cy="175432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1800" b="0" dirty="0" smtClean="0">
                <a:effectLst/>
              </a:rPr>
              <a:t>var </a:t>
            </a:r>
            <a:r>
              <a:rPr lang="it-IT" sz="1800" b="0" dirty="0">
                <a:effectLst/>
              </a:rPr>
              <a:t>$node = $('.special</a:t>
            </a:r>
            <a:r>
              <a:rPr lang="it-IT" sz="1800" b="0" dirty="0" smtClean="0">
                <a:effectLst/>
              </a:rPr>
              <a:t>');    </a:t>
            </a:r>
            <a:r>
              <a:rPr lang="it-IT" sz="1800" b="0" dirty="0">
                <a:effectLst/>
              </a:rPr>
              <a:t>console.log($node.parent</a:t>
            </a:r>
            <a:r>
              <a:rPr lang="it-IT" sz="1800" b="0" dirty="0" smtClean="0">
                <a:effectLst/>
              </a:rPr>
              <a:t>()</a:t>
            </a:r>
            <a:endParaRPr lang="bg-BG" sz="1800" b="0" dirty="0" smtClean="0">
              <a:effectLst/>
            </a:endParaRPr>
          </a:p>
          <a:p>
            <a:r>
              <a:rPr lang="bg-BG" sz="1800" b="0" dirty="0">
                <a:effectLst/>
              </a:rPr>
              <a:t> </a:t>
            </a:r>
            <a:r>
              <a:rPr lang="bg-BG" sz="1800" b="0" dirty="0" smtClean="0">
                <a:effectLst/>
              </a:rPr>
              <a:t>                </a:t>
            </a:r>
            <a:r>
              <a:rPr lang="it-IT" sz="1800" b="0" dirty="0" smtClean="0">
                <a:effectLst/>
              </a:rPr>
              <a:t>.</a:t>
            </a:r>
            <a:r>
              <a:rPr lang="it-IT" sz="1800" b="0" dirty="0">
                <a:effectLst/>
              </a:rPr>
              <a:t>attr('id</a:t>
            </a:r>
            <a:r>
              <a:rPr lang="it-IT" sz="1800" b="0" dirty="0" smtClean="0">
                <a:effectLst/>
              </a:rPr>
              <a:t>'));  </a:t>
            </a:r>
            <a:endParaRPr lang="bg-BG" sz="1800" b="0" dirty="0" smtClean="0">
              <a:effectLst/>
            </a:endParaRPr>
          </a:p>
          <a:p>
            <a:r>
              <a:rPr lang="it-IT" sz="1800" b="0" dirty="0" smtClean="0">
                <a:effectLst/>
              </a:rPr>
              <a:t>  </a:t>
            </a:r>
            <a:r>
              <a:rPr lang="it-IT" sz="1800" b="0" dirty="0">
                <a:effectLst/>
              </a:rPr>
              <a:t>console.log($node.parents('#wrapper</a:t>
            </a:r>
            <a:r>
              <a:rPr lang="it-IT" sz="1800" b="0" dirty="0" smtClean="0">
                <a:effectLst/>
              </a:rPr>
              <a:t>')</a:t>
            </a:r>
            <a:endParaRPr lang="bg-BG" sz="1800" b="0" dirty="0" smtClean="0">
              <a:effectLst/>
            </a:endParaRPr>
          </a:p>
          <a:p>
            <a:r>
              <a:rPr lang="bg-BG" sz="1800" b="0" dirty="0">
                <a:effectLst/>
              </a:rPr>
              <a:t> </a:t>
            </a:r>
            <a:r>
              <a:rPr lang="bg-BG" sz="1800" b="0" dirty="0" smtClean="0">
                <a:effectLst/>
              </a:rPr>
              <a:t>                </a:t>
            </a:r>
            <a:r>
              <a:rPr lang="it-IT" sz="1800" b="0" dirty="0" smtClean="0">
                <a:effectLst/>
              </a:rPr>
              <a:t>.</a:t>
            </a:r>
            <a:r>
              <a:rPr lang="it-IT" sz="1800" b="0" dirty="0">
                <a:effectLst/>
              </a:rPr>
              <a:t>attr('id'));</a:t>
            </a:r>
            <a:endParaRPr lang="it-IT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063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Обхождане на </a:t>
            </a:r>
            <a:r>
              <a:rPr lang="en-US" dirty="0" smtClean="0"/>
              <a:t>DOM </a:t>
            </a:r>
            <a:r>
              <a:rPr lang="bg-BG" dirty="0" smtClean="0"/>
              <a:t>дървото с </a:t>
            </a:r>
            <a:r>
              <a:rPr lang="en-US" dirty="0" smtClean="0"/>
              <a:t>jQuery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2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4612</TotalTime>
  <Words>748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Corbel</vt:lpstr>
      <vt:lpstr>Wingdings 2</vt:lpstr>
      <vt:lpstr>Parallax</vt:lpstr>
      <vt:lpstr>Първи стъпки в jQuery </vt:lpstr>
      <vt:lpstr>Какво е jQuery?</vt:lpstr>
      <vt:lpstr>Защо е толкова популярна библиотека jQuery?</vt:lpstr>
      <vt:lpstr>Как да добавим jQuery?</vt:lpstr>
      <vt:lpstr>DOM и DOM манипулации. Селектори в jQuery</vt:lpstr>
      <vt:lpstr>Селектиране на елементи с jQuery</vt:lpstr>
      <vt:lpstr>Обхождане на DOM дървото чрез jQuery</vt:lpstr>
      <vt:lpstr>Обхождане на DOM дървото чрез jQuery. Родителски елементи</vt:lpstr>
      <vt:lpstr>Обхождане на DOM дървото с jQuery</vt:lpstr>
      <vt:lpstr>Модифициране на DOM дървото чрез jQuery. Добавяне на елементи</vt:lpstr>
      <vt:lpstr>Манипулация на DOM дървото с jQuery</vt:lpstr>
      <vt:lpstr>Разширени DOM обекти с jQuery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269</cp:revision>
  <dcterms:created xsi:type="dcterms:W3CDTF">2016-03-23T12:27:37Z</dcterms:created>
  <dcterms:modified xsi:type="dcterms:W3CDTF">2016-05-30T14:02:58Z</dcterms:modified>
</cp:coreProperties>
</file>