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7" r:id="rId1"/>
  </p:sldMasterIdLst>
  <p:notesMasterIdLst>
    <p:notesMasterId r:id="rId19"/>
  </p:notesMasterIdLst>
  <p:handoutMasterIdLst>
    <p:handoutMasterId r:id="rId20"/>
  </p:handoutMasterIdLst>
  <p:sldIdLst>
    <p:sldId id="256" r:id="rId2"/>
    <p:sldId id="349" r:id="rId3"/>
    <p:sldId id="372" r:id="rId4"/>
    <p:sldId id="373" r:id="rId5"/>
    <p:sldId id="374" r:id="rId6"/>
    <p:sldId id="375" r:id="rId7"/>
    <p:sldId id="376" r:id="rId8"/>
    <p:sldId id="377" r:id="rId9"/>
    <p:sldId id="371" r:id="rId10"/>
    <p:sldId id="378" r:id="rId11"/>
    <p:sldId id="379" r:id="rId12"/>
    <p:sldId id="380" r:id="rId13"/>
    <p:sldId id="381" r:id="rId14"/>
    <p:sldId id="382" r:id="rId15"/>
    <p:sldId id="383" r:id="rId16"/>
    <p:sldId id="266" r:id="rId17"/>
    <p:sldId id="27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9" y="11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3" d="100"/>
          <a:sy n="73" d="100"/>
        </p:scale>
        <p:origin x="3330" y="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0AF160-CD5A-4A77-96B0-C85B80371432}" type="datetimeFigureOut">
              <a:rPr lang="en-US" smtClean="0"/>
              <a:t>20-May-16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FFBE0-593F-42D4-ACEE-E838DB49E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492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950C5-F15E-44EA-AF6A-22227443235C}" type="datetimeFigureOut">
              <a:rPr lang="en-US" smtClean="0"/>
              <a:t>20-May-16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bg-BG" dirty="0" smtClean="0"/>
              <a:t>л</a:t>
            </a:r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408E3-6231-4987-ABA7-51943710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14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20-May-16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0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22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20-May-16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0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20-May-16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3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20-May-16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3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20-May-16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0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20-May-16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2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20-May-16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1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20-May-16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7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20-May-16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1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20-May-16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47625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27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20-May-16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1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20-May-16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47624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20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20-May-16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69849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13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20-May-16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3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20-May-16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3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20-May-16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8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20-May-16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8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F66794D-9D79-4AC5-96DA-597EA4BF2704}" type="datetimeFigureOut">
              <a:rPr lang="en-US" smtClean="0"/>
              <a:t>20-May-16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52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8" r:id="rId1"/>
    <p:sldLayoutId id="2147484159" r:id="rId2"/>
    <p:sldLayoutId id="2147484160" r:id="rId3"/>
    <p:sldLayoutId id="2147484161" r:id="rId4"/>
    <p:sldLayoutId id="2147484162" r:id="rId5"/>
    <p:sldLayoutId id="2147484163" r:id="rId6"/>
    <p:sldLayoutId id="2147484164" r:id="rId7"/>
    <p:sldLayoutId id="2147484165" r:id="rId8"/>
    <p:sldLayoutId id="2147484166" r:id="rId9"/>
    <p:sldLayoutId id="2147484167" r:id="rId10"/>
    <p:sldLayoutId id="2147484168" r:id="rId11"/>
    <p:sldLayoutId id="2147484169" r:id="rId12"/>
    <p:sldLayoutId id="2147484170" r:id="rId13"/>
    <p:sldLayoutId id="2147484171" r:id="rId14"/>
    <p:sldLayoutId id="2147484172" r:id="rId15"/>
    <p:sldLayoutId id="2147484173" r:id="rId16"/>
    <p:sldLayoutId id="2147484174" r:id="rId17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TR/DOM-Level-3-Events/#event-types-lis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Събития /</a:t>
            </a:r>
            <a:r>
              <a:rPr lang="en-US" dirty="0" smtClean="0"/>
              <a:t>events/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Димитър </a:t>
            </a:r>
            <a:r>
              <a:rPr lang="en-US" dirty="0"/>
              <a:t>M</a:t>
            </a:r>
            <a:r>
              <a:rPr lang="bg-BG" dirty="0"/>
              <a:t>итев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18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82"/>
    </mc:Choice>
    <mc:Fallback xmlns="">
      <p:transition spd="slow" advTm="2182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Обекта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Event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84310" y="2059709"/>
            <a:ext cx="10018713" cy="4267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EventHandler</a:t>
            </a:r>
            <a:r>
              <a:rPr lang="en-US" dirty="0" smtClean="0"/>
              <a:t>-</a:t>
            </a:r>
            <a:r>
              <a:rPr lang="bg-BG" dirty="0" smtClean="0"/>
              <a:t>ите имат достъп до </a:t>
            </a:r>
            <a:r>
              <a:rPr lang="en-US" dirty="0" smtClean="0"/>
              <a:t>Event </a:t>
            </a:r>
            <a:r>
              <a:rPr lang="bg-BG" dirty="0" smtClean="0"/>
              <a:t>обекта, който се подава като параметър на фунцкията</a:t>
            </a:r>
          </a:p>
          <a:p>
            <a:pPr lvl="1"/>
            <a:r>
              <a:rPr lang="bg-BG" dirty="0" smtClean="0"/>
              <a:t>Този обект съдъжа информация за</a:t>
            </a:r>
          </a:p>
          <a:p>
            <a:pPr lvl="2"/>
            <a:r>
              <a:rPr lang="bg-BG" dirty="0" smtClean="0"/>
              <a:t>Типа на събитието</a:t>
            </a:r>
          </a:p>
          <a:p>
            <a:pPr lvl="2"/>
            <a:r>
              <a:rPr lang="bg-BG" dirty="0" smtClean="0"/>
              <a:t>Целта на събитието, т.е. елемента върху, койот се е случило</a:t>
            </a:r>
          </a:p>
          <a:p>
            <a:pPr lvl="2"/>
            <a:r>
              <a:rPr lang="bg-BG" dirty="0" smtClean="0"/>
              <a:t>Клавиша, който е натиснат, ако е събитие от клавиатурата</a:t>
            </a:r>
          </a:p>
          <a:p>
            <a:pPr lvl="2"/>
            <a:r>
              <a:rPr lang="bg-BG" dirty="0" smtClean="0"/>
              <a:t>Кой бутон на мишката е натиснат</a:t>
            </a:r>
          </a:p>
          <a:p>
            <a:pPr lvl="2"/>
            <a:r>
              <a:rPr lang="bg-BG" dirty="0" smtClean="0"/>
              <a:t>Позицията на курсора на мишката спрядмо екрана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96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84311" y="166256"/>
            <a:ext cx="10018713" cy="2272144"/>
          </a:xfrm>
        </p:spPr>
        <p:txBody>
          <a:bodyPr/>
          <a:lstStyle/>
          <a:p>
            <a:r>
              <a:rPr lang="bg-BG" dirty="0" smtClean="0"/>
              <a:t>Обекта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Event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17" y="1943677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5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Редица от събития /</a:t>
            </a:r>
            <a:r>
              <a:rPr lang="en-US" dirty="0" smtClean="0"/>
              <a:t>event chain/</a:t>
            </a:r>
            <a:r>
              <a:rPr lang="bg-BG" dirty="0" smtClean="0"/>
              <a:t>. </a:t>
            </a:r>
            <a:r>
              <a:rPr lang="en-US" dirty="0" smtClean="0"/>
              <a:t>Capturing &amp; Bubbling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635141" y="2666999"/>
            <a:ext cx="7044715" cy="3124201"/>
          </a:xfrm>
        </p:spPr>
        <p:txBody>
          <a:bodyPr/>
          <a:lstStyle/>
          <a:p>
            <a:r>
              <a:rPr lang="bg-BG" dirty="0" smtClean="0"/>
              <a:t>Въпреки това, че потребителя клика върху 1 определен елемент, то събитието се случва и върху всички негови родители</a:t>
            </a:r>
          </a:p>
          <a:p>
            <a:pPr lvl="1"/>
            <a:r>
              <a:rPr lang="bg-BG" dirty="0" smtClean="0"/>
              <a:t>Образува се редица от събития</a:t>
            </a:r>
          </a:p>
          <a:p>
            <a:r>
              <a:rPr lang="bg-BG" dirty="0" smtClean="0"/>
              <a:t>Съществуват 2 възможности</a:t>
            </a:r>
          </a:p>
          <a:p>
            <a:pPr lvl="1"/>
            <a:r>
              <a:rPr lang="en-US" b="1" i="1" dirty="0" smtClean="0"/>
              <a:t>Bubbling</a:t>
            </a:r>
            <a:r>
              <a:rPr lang="en-US" dirty="0" smtClean="0"/>
              <a:t> -&gt; 1</a:t>
            </a:r>
            <a:r>
              <a:rPr lang="bg-BG" dirty="0" smtClean="0"/>
              <a:t>вия изпълнен </a:t>
            </a:r>
            <a:r>
              <a:rPr lang="en-US" dirty="0" smtClean="0"/>
              <a:t>Event Handler</a:t>
            </a:r>
            <a:r>
              <a:rPr lang="bg-BG" dirty="0" smtClean="0"/>
              <a:t> е този на конкретния елемент и след това се изпълняват подред тези на родителите</a:t>
            </a:r>
          </a:p>
          <a:p>
            <a:pPr lvl="1"/>
            <a:r>
              <a:rPr lang="en-US" b="1" i="1" dirty="0" smtClean="0"/>
              <a:t>Capturing</a:t>
            </a:r>
            <a:r>
              <a:rPr lang="en-US" dirty="0" smtClean="0"/>
              <a:t> </a:t>
            </a:r>
            <a:r>
              <a:rPr lang="bg-BG" dirty="0" smtClean="0"/>
              <a:t>-&gt; точно обратното на </a:t>
            </a:r>
            <a:r>
              <a:rPr lang="en-US" dirty="0" smtClean="0"/>
              <a:t>Bubbling</a:t>
            </a:r>
            <a:r>
              <a:rPr lang="bg-BG" dirty="0" smtClean="0"/>
              <a:t>, последен се изпълнява </a:t>
            </a:r>
            <a:r>
              <a:rPr lang="en-US" dirty="0" smtClean="0"/>
              <a:t>Event Handler-a</a:t>
            </a:r>
            <a:r>
              <a:rPr lang="bg-BG" dirty="0" smtClean="0"/>
              <a:t> на елемента върху, който се е случило събитието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125526" y="2666999"/>
            <a:ext cx="2868141" cy="258532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b="0" dirty="0" smtClean="0">
                <a:effectLst/>
              </a:rPr>
              <a:t>&lt;html&gt;</a:t>
            </a:r>
          </a:p>
          <a:p>
            <a:r>
              <a:rPr lang="en-US" sz="1800" b="0" dirty="0" smtClean="0">
                <a:effectLst/>
              </a:rPr>
              <a:t>   &lt;body&gt;</a:t>
            </a:r>
          </a:p>
          <a:p>
            <a:r>
              <a:rPr lang="en-US" sz="1800" b="0" dirty="0">
                <a:effectLst/>
              </a:rPr>
              <a:t> </a:t>
            </a:r>
            <a:r>
              <a:rPr lang="en-US" sz="1800" b="0" dirty="0" smtClean="0">
                <a:effectLst/>
              </a:rPr>
              <a:t>     &lt;div&gt;</a:t>
            </a:r>
          </a:p>
          <a:p>
            <a:r>
              <a:rPr lang="en-US" sz="1800" b="0" dirty="0">
                <a:effectLst/>
              </a:rPr>
              <a:t> </a:t>
            </a:r>
            <a:r>
              <a:rPr lang="en-US" sz="1800" b="0" dirty="0" smtClean="0">
                <a:effectLst/>
              </a:rPr>
              <a:t>         &lt;button&gt;</a:t>
            </a:r>
          </a:p>
          <a:p>
            <a:r>
              <a:rPr lang="en-US" sz="1800" b="0" dirty="0">
                <a:effectLst/>
              </a:rPr>
              <a:t> </a:t>
            </a:r>
            <a:r>
              <a:rPr lang="en-US" sz="1800" b="0" dirty="0" smtClean="0">
                <a:effectLst/>
              </a:rPr>
              <a:t>            Click Me</a:t>
            </a:r>
          </a:p>
          <a:p>
            <a:r>
              <a:rPr lang="en-US" sz="1800" b="0" dirty="0">
                <a:effectLst/>
              </a:rPr>
              <a:t> </a:t>
            </a:r>
            <a:r>
              <a:rPr lang="en-US" sz="1800" b="0" dirty="0" smtClean="0">
                <a:effectLst/>
              </a:rPr>
              <a:t>         &lt;/button</a:t>
            </a:r>
          </a:p>
          <a:p>
            <a:r>
              <a:rPr lang="en-US" sz="1800" b="0" dirty="0" smtClean="0">
                <a:effectLst/>
              </a:rPr>
              <a:t>      &lt;/div&gt;</a:t>
            </a:r>
          </a:p>
          <a:p>
            <a:r>
              <a:rPr lang="en-US" sz="1800" b="0" dirty="0">
                <a:effectLst/>
              </a:rPr>
              <a:t> </a:t>
            </a:r>
            <a:r>
              <a:rPr lang="en-US" sz="1800" b="0" dirty="0" smtClean="0">
                <a:effectLst/>
              </a:rPr>
              <a:t>  &lt;/body&gt;</a:t>
            </a:r>
          </a:p>
          <a:p>
            <a:r>
              <a:rPr lang="en-US" sz="1800" b="0" dirty="0" smtClean="0">
                <a:effectLst/>
              </a:rPr>
              <a:t>&lt;/</a:t>
            </a:r>
            <a:r>
              <a:rPr lang="en-US" sz="1800" b="0" dirty="0" err="1" smtClean="0">
                <a:effectLst/>
              </a:rPr>
              <a:t>hmtl</a:t>
            </a:r>
            <a:r>
              <a:rPr lang="en-US" sz="1800" b="0" dirty="0" smtClean="0">
                <a:effectLst/>
              </a:rPr>
              <a:t>&gt;</a:t>
            </a:r>
            <a:endParaRPr lang="en-US" sz="1800" dirty="0"/>
          </a:p>
        </p:txBody>
      </p:sp>
      <p:sp>
        <p:nvSpPr>
          <p:cNvPr id="8" name="Up Arrow 7"/>
          <p:cNvSpPr/>
          <p:nvPr/>
        </p:nvSpPr>
        <p:spPr>
          <a:xfrm rot="20241434">
            <a:off x="10312925" y="3794691"/>
            <a:ext cx="348792" cy="329938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Up Arrow 8"/>
          <p:cNvSpPr/>
          <p:nvPr/>
        </p:nvSpPr>
        <p:spPr>
          <a:xfrm rot="20241434">
            <a:off x="9626339" y="3355904"/>
            <a:ext cx="348792" cy="329938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Up Arrow 9"/>
          <p:cNvSpPr/>
          <p:nvPr/>
        </p:nvSpPr>
        <p:spPr>
          <a:xfrm rot="20241434">
            <a:off x="9288545" y="3043559"/>
            <a:ext cx="348792" cy="329938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Up Arrow 10"/>
          <p:cNvSpPr/>
          <p:nvPr/>
        </p:nvSpPr>
        <p:spPr>
          <a:xfrm rot="20241434">
            <a:off x="8950751" y="2663097"/>
            <a:ext cx="348792" cy="329938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2" name="Curved Right Arrow 11"/>
          <p:cNvSpPr/>
          <p:nvPr/>
        </p:nvSpPr>
        <p:spPr>
          <a:xfrm rot="7933349">
            <a:off x="11069417" y="2387750"/>
            <a:ext cx="850522" cy="1401597"/>
          </a:xfrm>
          <a:prstGeom prst="curv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rved Right Arrow 12"/>
          <p:cNvSpPr/>
          <p:nvPr/>
        </p:nvSpPr>
        <p:spPr>
          <a:xfrm rot="18565647">
            <a:off x="9121103" y="3013184"/>
            <a:ext cx="820132" cy="1754200"/>
          </a:xfrm>
          <a:prstGeom prst="curvedRightArrow">
            <a:avLst>
              <a:gd name="adj1" fmla="val 25000"/>
              <a:gd name="adj2" fmla="val 40621"/>
              <a:gd name="adj3" fmla="val 25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9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84311" y="166256"/>
            <a:ext cx="10018713" cy="2272144"/>
          </a:xfrm>
        </p:spPr>
        <p:txBody>
          <a:bodyPr/>
          <a:lstStyle/>
          <a:p>
            <a:r>
              <a:rPr lang="bg-BG" dirty="0"/>
              <a:t>Редица от събития /</a:t>
            </a:r>
            <a:r>
              <a:rPr lang="en-US" dirty="0"/>
              <a:t>event chain/</a:t>
            </a:r>
            <a:r>
              <a:rPr lang="bg-BG" dirty="0"/>
              <a:t>. </a:t>
            </a:r>
            <a:r>
              <a:rPr lang="en-US" dirty="0"/>
              <a:t>Capturing &amp; Bubbling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17" y="1943677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3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Events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bg-BG" dirty="0" smtClean="0"/>
              <a:t>За да създадем наши събития, трябва да използваме функцията конструктор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CustomEvent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eventType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lvl="1" algn="just"/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eventType</a:t>
            </a:r>
            <a:r>
              <a:rPr lang="bg-BG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bg-BG" dirty="0"/>
              <a:t>е параметър, който ние подаваме, напр. </a:t>
            </a:r>
            <a:r>
              <a:rPr lang="en-US" dirty="0" err="1" smtClean="0"/>
              <a:t>tripleClick</a:t>
            </a:r>
            <a:endParaRPr lang="bg-BG" dirty="0" smtClean="0"/>
          </a:p>
          <a:p>
            <a:pPr lvl="1" algn="just"/>
            <a:r>
              <a:rPr lang="bg-BG" dirty="0"/>
              <a:t>Закачаме се по нормалния начин към новото събитие, чрез помощта на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addEventListener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33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84311" y="166256"/>
            <a:ext cx="10018713" cy="2272144"/>
          </a:xfrm>
        </p:spPr>
        <p:txBody>
          <a:bodyPr/>
          <a:lstStyle/>
          <a:p>
            <a:r>
              <a:rPr lang="en-US" dirty="0"/>
              <a:t>Custom Events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17" y="1943677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52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422" y="506026"/>
            <a:ext cx="4766673" cy="5934509"/>
          </a:xfrm>
        </p:spPr>
      </p:pic>
    </p:spTree>
    <p:extLst>
      <p:ext uri="{BB962C8B-B14F-4D97-AF65-F5344CB8AC3E}">
        <p14:creationId xmlns:p14="http://schemas.microsoft.com/office/powerpoint/2010/main" val="47537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Домашна работа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9308"/>
            <a:ext cx="10199690" cy="3999347"/>
          </a:xfrm>
        </p:spPr>
        <p:txBody>
          <a:bodyPr anchor="ctr" anchorCtr="0"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bg-BG" dirty="0" smtClean="0"/>
              <a:t>Напишете </a:t>
            </a:r>
            <a:r>
              <a:rPr lang="en-US" dirty="0" smtClean="0"/>
              <a:t>JS</a:t>
            </a:r>
            <a:r>
              <a:rPr lang="bg-BG" dirty="0" smtClean="0"/>
              <a:t> код, който </a:t>
            </a:r>
            <a:r>
              <a:rPr lang="bg-BG" dirty="0" smtClean="0"/>
              <a:t>по съществуващ </a:t>
            </a:r>
            <a:r>
              <a:rPr lang="en-US" dirty="0" smtClean="0"/>
              <a:t>HTML</a:t>
            </a:r>
            <a:endParaRPr lang="bg-BG" dirty="0" smtClean="0"/>
          </a:p>
          <a:p>
            <a:pPr lvl="1"/>
            <a:r>
              <a:rPr lang="bg-BG" dirty="0" smtClean="0"/>
              <a:t>Да намира бутон с </a:t>
            </a:r>
            <a:r>
              <a:rPr lang="en-US" dirty="0" smtClean="0"/>
              <a:t>id=“clickable” </a:t>
            </a:r>
            <a:r>
              <a:rPr lang="bg-BG" dirty="0" smtClean="0"/>
              <a:t>и да се закача за събитието </a:t>
            </a:r>
            <a:r>
              <a:rPr lang="en-US" dirty="0" smtClean="0"/>
              <a:t>‘click’</a:t>
            </a:r>
            <a:endParaRPr lang="bg-BG" dirty="0" smtClean="0"/>
          </a:p>
          <a:p>
            <a:pPr lvl="1"/>
            <a:r>
              <a:rPr lang="bg-BG" dirty="0" smtClean="0"/>
              <a:t>При клик на този бутон да се сменя цвета на фона на 1вия &lt;</a:t>
            </a:r>
            <a:r>
              <a:rPr lang="en-US" dirty="0" smtClean="0"/>
              <a:t>div /&gt;</a:t>
            </a:r>
            <a:r>
              <a:rPr lang="bg-BG" dirty="0" smtClean="0"/>
              <a:t> елемент</a:t>
            </a:r>
          </a:p>
          <a:p>
            <a:pPr lvl="1"/>
            <a:r>
              <a:rPr lang="bg-BG" dirty="0" smtClean="0"/>
              <a:t>Да се добавят още 2 бутона + и  -, като при клик на + да се увеличава шрифта на текста, а при клик на – да се намалява шрифта на текста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 smtClean="0"/>
              <a:t>Да се напише </a:t>
            </a:r>
            <a:r>
              <a:rPr lang="en-US" dirty="0" smtClean="0"/>
              <a:t>JS</a:t>
            </a:r>
            <a:r>
              <a:rPr lang="en-US" dirty="0"/>
              <a:t> </a:t>
            </a:r>
            <a:r>
              <a:rPr lang="bg-BG" dirty="0" smtClean="0"/>
              <a:t>код, който да прави валидация на дадена </a:t>
            </a:r>
            <a:r>
              <a:rPr lang="en-US" dirty="0" smtClean="0"/>
              <a:t>HTML</a:t>
            </a:r>
            <a:r>
              <a:rPr lang="bg-BG" dirty="0" smtClean="0"/>
              <a:t> форма и да извежда на страницата коректни съобщения. Формата има полета за име и години</a:t>
            </a:r>
          </a:p>
          <a:p>
            <a:pPr lvl="1"/>
            <a:r>
              <a:rPr lang="bg-BG" dirty="0" smtClean="0"/>
              <a:t>Името може да е само малки или главни латински букви, други символи не са допустими</a:t>
            </a:r>
          </a:p>
          <a:p>
            <a:pPr lvl="1"/>
            <a:r>
              <a:rPr lang="bg-BG" dirty="0" smtClean="0"/>
              <a:t>Годините са цяло число в интервала 18-54</a:t>
            </a:r>
            <a:endParaRPr lang="bg-BG" dirty="0"/>
          </a:p>
          <a:p>
            <a:pPr marL="457200" indent="-457200">
              <a:buFont typeface="+mj-lt"/>
              <a:buAutoNum type="arabicPeriod"/>
            </a:pPr>
            <a:endParaRPr lang="bg-BG" dirty="0"/>
          </a:p>
          <a:p>
            <a:pPr marL="457200" indent="-457200">
              <a:buFont typeface="+mj-lt"/>
              <a:buAutoNum type="arabicPeriod"/>
            </a:pPr>
            <a:endParaRPr lang="bg-BG" dirty="0"/>
          </a:p>
          <a:p>
            <a:pPr marL="457200" indent="-457200">
              <a:buFont typeface="+mj-lt"/>
              <a:buAutoNum type="arabicPeriod"/>
            </a:pPr>
            <a:endParaRPr lang="bg-BG" dirty="0"/>
          </a:p>
          <a:p>
            <a:pPr marL="457200" indent="-457200">
              <a:buFont typeface="+mj-lt"/>
              <a:buAutoNum type="arabicPeriod"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6168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JS</a:t>
            </a:r>
            <a:r>
              <a:rPr lang="bg-BG" smtClean="0"/>
              <a:t> модел на събития</a:t>
            </a:r>
            <a:br>
              <a:rPr lang="bg-BG" smtClean="0"/>
            </a:br>
            <a:r>
              <a:rPr lang="bg-BG" smtClean="0"/>
              <a:t>/</a:t>
            </a:r>
            <a:r>
              <a:rPr lang="en-US" smtClean="0"/>
              <a:t>event model/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DOM </a:t>
            </a:r>
            <a:r>
              <a:rPr lang="bg-BG" dirty="0" smtClean="0"/>
              <a:t>дървото предоставя собствен модел на събитията /</a:t>
            </a:r>
            <a:r>
              <a:rPr lang="en-US" dirty="0" smtClean="0"/>
              <a:t>event model/</a:t>
            </a:r>
            <a:endParaRPr lang="bg-BG" dirty="0" smtClean="0"/>
          </a:p>
          <a:p>
            <a:pPr lvl="1"/>
            <a:r>
              <a:rPr lang="bg-BG" dirty="0" smtClean="0"/>
              <a:t>Така потребителя може да взаимодейства с браузъра и да </a:t>
            </a:r>
            <a:r>
              <a:rPr lang="bg-BG" dirty="0" smtClean="0"/>
              <a:t>получи доста по-динамичен и добър </a:t>
            </a:r>
            <a:r>
              <a:rPr lang="en-US" dirty="0" smtClean="0"/>
              <a:t>UX</a:t>
            </a:r>
          </a:p>
          <a:p>
            <a:pPr lvl="1"/>
            <a:r>
              <a:rPr lang="bg-BG" dirty="0" smtClean="0"/>
              <a:t>Моделът на събитията се състои от</a:t>
            </a:r>
          </a:p>
          <a:p>
            <a:pPr lvl="2"/>
            <a:r>
              <a:rPr lang="bg-BG" dirty="0" smtClean="0"/>
              <a:t>Самите събития</a:t>
            </a:r>
            <a:r>
              <a:rPr lang="en-US" dirty="0" smtClean="0"/>
              <a:t> /events/</a:t>
            </a:r>
            <a:endParaRPr lang="bg-BG" dirty="0" smtClean="0"/>
          </a:p>
          <a:p>
            <a:pPr lvl="2"/>
            <a:r>
              <a:rPr lang="bg-BG" dirty="0" smtClean="0"/>
              <a:t>И нещо което ги прихваща /</a:t>
            </a:r>
            <a:r>
              <a:rPr lang="en-US" dirty="0" smtClean="0"/>
              <a:t>event listener/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38686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Типове събития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DOM</a:t>
            </a:r>
            <a:r>
              <a:rPr lang="bg-BG" dirty="0" smtClean="0"/>
              <a:t> предоставя съвкупност от събития коит могат да бъдат групирани</a:t>
            </a:r>
          </a:p>
          <a:p>
            <a:pPr lvl="1"/>
            <a:r>
              <a:rPr lang="en-US" dirty="0" smtClean="0"/>
              <a:t>Mouse events</a:t>
            </a:r>
          </a:p>
          <a:p>
            <a:pPr lvl="1"/>
            <a:r>
              <a:rPr lang="en-US" dirty="0" smtClean="0"/>
              <a:t>Touch events</a:t>
            </a:r>
          </a:p>
          <a:p>
            <a:pPr lvl="1"/>
            <a:r>
              <a:rPr lang="en-US" dirty="0" smtClean="0"/>
              <a:t>Form events</a:t>
            </a:r>
          </a:p>
          <a:p>
            <a:pPr lvl="1"/>
            <a:r>
              <a:rPr lang="en-US" dirty="0" smtClean="0"/>
              <a:t>Keyboard events</a:t>
            </a:r>
          </a:p>
          <a:p>
            <a:pPr lvl="1"/>
            <a:r>
              <a:rPr lang="en-US" dirty="0" smtClean="0"/>
              <a:t>DOM events</a:t>
            </a:r>
          </a:p>
          <a:p>
            <a:r>
              <a:rPr lang="bg-BG" dirty="0" smtClean="0">
                <a:hlinkClick r:id="rId2"/>
              </a:rPr>
              <a:t>Пълен списък на всички типове събития</a:t>
            </a:r>
            <a:endParaRPr lang="bg-BG" dirty="0" smtClean="0"/>
          </a:p>
          <a:p>
            <a:r>
              <a:rPr lang="bg-BG" dirty="0" smtClean="0"/>
              <a:t>Могат да се създават и т.нар. </a:t>
            </a:r>
            <a:r>
              <a:rPr lang="en-US" dirty="0" smtClean="0"/>
              <a:t>Custom Events</a:t>
            </a:r>
            <a:r>
              <a:rPr lang="bg-BG" dirty="0" smtClean="0"/>
              <a:t>, т.е. дефинирани от програмиста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63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Общи типове събития</a:t>
            </a:r>
            <a:br>
              <a:rPr lang="bg-BG" dirty="0" smtClean="0"/>
            </a:br>
            <a:r>
              <a:rPr lang="en-US" dirty="0" smtClean="0"/>
              <a:t>/common event types/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9556656"/>
              </p:ext>
            </p:extLst>
          </p:nvPr>
        </p:nvGraphicFramePr>
        <p:xfrm>
          <a:off x="1484313" y="2667000"/>
          <a:ext cx="1001871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3742"/>
                <a:gridCol w="2003742"/>
                <a:gridCol w="2003742"/>
                <a:gridCol w="2003742"/>
                <a:gridCol w="20037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Mouse Events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Keyboard Events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UI Events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Focus</a:t>
                      </a:r>
                      <a:r>
                        <a:rPr lang="en-US" baseline="0" dirty="0" smtClean="0"/>
                        <a:t> events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Touch</a:t>
                      </a:r>
                      <a:r>
                        <a:rPr lang="en-US" baseline="0" dirty="0" smtClean="0"/>
                        <a:t> Events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click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keypress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hover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keydown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focus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touchstart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mouseup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keyup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select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focusin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touchend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mousedown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focusout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touchmove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mouseover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touchcancel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mouseout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touchenter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921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Регистрация на събития. Прихващане и обработка на събития.</a:t>
            </a:r>
            <a:br>
              <a:rPr lang="bg-BG" dirty="0" smtClean="0"/>
            </a:br>
            <a:r>
              <a:rPr lang="bg-BG" dirty="0" smtClean="0"/>
              <a:t>/</a:t>
            </a:r>
            <a:r>
              <a:rPr lang="en-US" dirty="0" smtClean="0"/>
              <a:t>event handling/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Събитие от конректен тип може да бъде прихванато и обработено</a:t>
            </a:r>
          </a:p>
          <a:p>
            <a:r>
              <a:rPr lang="bg-BG" dirty="0" smtClean="0"/>
              <a:t>Регистрацията на самото събитие може да бъде чрез:</a:t>
            </a:r>
          </a:p>
          <a:p>
            <a:pPr lvl="1"/>
            <a:r>
              <a:rPr lang="en-US" dirty="0" smtClean="0"/>
              <a:t>HTML</a:t>
            </a:r>
            <a:r>
              <a:rPr lang="bg-BG" dirty="0" smtClean="0"/>
              <a:t> атрибути</a:t>
            </a:r>
          </a:p>
          <a:p>
            <a:pPr lvl="1"/>
            <a:r>
              <a:rPr lang="bg-BG" dirty="0" smtClean="0"/>
              <a:t>Характерситиките на </a:t>
            </a:r>
            <a:r>
              <a:rPr lang="en-US" dirty="0" smtClean="0"/>
              <a:t>DOM </a:t>
            </a:r>
            <a:r>
              <a:rPr lang="bg-BG" dirty="0" smtClean="0"/>
              <a:t>елемента</a:t>
            </a:r>
          </a:p>
          <a:p>
            <a:pPr lvl="1"/>
            <a:r>
              <a:rPr lang="bg-BG" dirty="0" smtClean="0"/>
              <a:t>Т.нар. </a:t>
            </a:r>
            <a:r>
              <a:rPr lang="en-US" dirty="0" smtClean="0"/>
              <a:t>Event handler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8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Обработка на събития чрез закачване на</a:t>
            </a:r>
            <a:r>
              <a:rPr lang="en-US" dirty="0"/>
              <a:t> </a:t>
            </a:r>
            <a:r>
              <a:rPr lang="en-US" dirty="0" smtClean="0"/>
              <a:t>HTML</a:t>
            </a:r>
            <a:r>
              <a:rPr lang="bg-BG" dirty="0" smtClean="0"/>
              <a:t> атрибути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 handler </a:t>
            </a:r>
            <a:r>
              <a:rPr lang="bg-BG" dirty="0" smtClean="0"/>
              <a:t> може да бъде закачен директно към </a:t>
            </a:r>
            <a:r>
              <a:rPr lang="en-US" dirty="0" smtClean="0"/>
              <a:t>HTML </a:t>
            </a:r>
            <a:r>
              <a:rPr lang="bg-BG" dirty="0" smtClean="0"/>
              <a:t>атрибута</a:t>
            </a:r>
          </a:p>
          <a:p>
            <a:pPr lvl="1"/>
            <a:r>
              <a:rPr lang="bg-BG" dirty="0" smtClean="0"/>
              <a:t>Неговата стойност ще бъде чист </a:t>
            </a:r>
            <a:r>
              <a:rPr lang="en-US" dirty="0" smtClean="0"/>
              <a:t>JS</a:t>
            </a:r>
            <a:r>
              <a:rPr lang="bg-BG" dirty="0" smtClean="0"/>
              <a:t>, но не е задължително да бъде фунцкия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388353" y="4794164"/>
            <a:ext cx="8210625" cy="36933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b="0" dirty="0">
                <a:effectLst/>
              </a:rPr>
              <a:t>&lt;button </a:t>
            </a:r>
            <a:r>
              <a:rPr lang="en-US" sz="1800" dirty="0" err="1">
                <a:effectLst/>
              </a:rPr>
              <a:t>onclick</a:t>
            </a:r>
            <a:r>
              <a:rPr lang="en-US" sz="1800" dirty="0">
                <a:effectLst/>
              </a:rPr>
              <a:t>="</a:t>
            </a:r>
            <a:r>
              <a:rPr lang="en-US" sz="1800" dirty="0" err="1">
                <a:effectLst/>
              </a:rPr>
              <a:t>buttonClickFunction</a:t>
            </a:r>
            <a:r>
              <a:rPr lang="en-US" sz="1800" dirty="0">
                <a:effectLst/>
              </a:rPr>
              <a:t>()"</a:t>
            </a:r>
            <a:r>
              <a:rPr lang="en-US" sz="1800" b="0" dirty="0">
                <a:effectLst/>
              </a:rPr>
              <a:t>&gt;Click Me&lt;/button&gt;</a:t>
            </a:r>
            <a:endParaRPr lang="en-US" sz="1800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388353" y="5551054"/>
            <a:ext cx="8210625" cy="92333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b="0" dirty="0">
                <a:effectLst/>
              </a:rPr>
              <a:t>function </a:t>
            </a:r>
            <a:r>
              <a:rPr lang="en-US" sz="1800" b="0" dirty="0" err="1">
                <a:effectLst/>
              </a:rPr>
              <a:t>buttonClickFunction</a:t>
            </a:r>
            <a:r>
              <a:rPr lang="en-US" sz="1800" b="0" dirty="0">
                <a:effectLst/>
              </a:rPr>
              <a:t>() { </a:t>
            </a:r>
            <a:endParaRPr lang="bg-BG" sz="1800" b="0" dirty="0" smtClean="0">
              <a:effectLst/>
            </a:endParaRPr>
          </a:p>
          <a:p>
            <a:r>
              <a:rPr lang="bg-BG" sz="1800" b="0" dirty="0">
                <a:effectLst/>
              </a:rPr>
              <a:t>	</a:t>
            </a:r>
            <a:r>
              <a:rPr lang="en-US" sz="1800" b="0" dirty="0" smtClean="0">
                <a:effectLst/>
              </a:rPr>
              <a:t>console.log</a:t>
            </a:r>
            <a:r>
              <a:rPr lang="en-US" sz="1800" b="0" dirty="0">
                <a:effectLst/>
              </a:rPr>
              <a:t>("You click the Button"); </a:t>
            </a:r>
            <a:endParaRPr lang="bg-BG" sz="1800" b="0" dirty="0" smtClean="0">
              <a:effectLst/>
            </a:endParaRPr>
          </a:p>
          <a:p>
            <a:r>
              <a:rPr lang="en-US" sz="1800" b="0" dirty="0" smtClean="0">
                <a:effectLst/>
              </a:rPr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67515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Обработка на събития чрез характеристиките на </a:t>
            </a:r>
            <a:r>
              <a:rPr lang="en-US" dirty="0" smtClean="0"/>
              <a:t>DOM</a:t>
            </a:r>
            <a:r>
              <a:rPr lang="bg-BG" dirty="0" smtClean="0"/>
              <a:t> елемента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Стандартните </a:t>
            </a:r>
            <a:r>
              <a:rPr lang="en-US" dirty="0" smtClean="0"/>
              <a:t>DOM </a:t>
            </a:r>
            <a:r>
              <a:rPr lang="bg-BG" dirty="0" smtClean="0"/>
              <a:t>елементи имат конкретни събития като характеристики</a:t>
            </a:r>
          </a:p>
          <a:p>
            <a:pPr lvl="1"/>
            <a:r>
              <a:rPr lang="bg-BG" dirty="0" smtClean="0"/>
              <a:t>Можем да ги зададем като функции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388353" y="4794164"/>
            <a:ext cx="8210625" cy="36933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b="0" dirty="0">
                <a:effectLst/>
              </a:rPr>
              <a:t>&lt;button id="click-button"&gt;Click me&lt;/button&gt;</a:t>
            </a:r>
            <a:endParaRPr lang="en-US" sz="1800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388352" y="5329382"/>
            <a:ext cx="8210625" cy="120032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b="0" dirty="0" err="1">
                <a:effectLst/>
              </a:rPr>
              <a:t>var</a:t>
            </a:r>
            <a:r>
              <a:rPr lang="en-US" sz="1800" b="0" dirty="0">
                <a:effectLst/>
              </a:rPr>
              <a:t> button = </a:t>
            </a:r>
            <a:r>
              <a:rPr lang="en-US" sz="1800" b="0" dirty="0" err="1">
                <a:effectLst/>
              </a:rPr>
              <a:t>document.getElementById</a:t>
            </a:r>
            <a:r>
              <a:rPr lang="en-US" sz="1800" b="0" dirty="0">
                <a:effectLst/>
              </a:rPr>
              <a:t>("click-button"); </a:t>
            </a:r>
            <a:r>
              <a:rPr lang="en-US" sz="1800" b="0" dirty="0" err="1">
                <a:effectLst/>
              </a:rPr>
              <a:t>button.onclick</a:t>
            </a:r>
            <a:r>
              <a:rPr lang="en-US" sz="1800" b="0" dirty="0">
                <a:effectLst/>
              </a:rPr>
              <a:t> = function </a:t>
            </a:r>
            <a:r>
              <a:rPr lang="en-US" sz="1800" b="0" dirty="0" err="1">
                <a:effectLst/>
              </a:rPr>
              <a:t>onButtonClick</a:t>
            </a:r>
            <a:r>
              <a:rPr lang="en-US" sz="1800" b="0" dirty="0">
                <a:effectLst/>
              </a:rPr>
              <a:t>() { </a:t>
            </a:r>
            <a:endParaRPr lang="bg-BG" sz="1800" b="0" dirty="0" smtClean="0">
              <a:effectLst/>
            </a:endParaRPr>
          </a:p>
          <a:p>
            <a:r>
              <a:rPr lang="bg-BG" sz="1800" b="0" dirty="0" smtClean="0">
                <a:effectLst/>
              </a:rPr>
              <a:t>	</a:t>
            </a:r>
            <a:r>
              <a:rPr lang="en-US" sz="1800" b="0" dirty="0" smtClean="0">
                <a:effectLst/>
              </a:rPr>
              <a:t>console.log</a:t>
            </a:r>
            <a:r>
              <a:rPr lang="en-US" sz="1800" b="0" dirty="0">
                <a:effectLst/>
              </a:rPr>
              <a:t>("You clicked the button"); </a:t>
            </a:r>
            <a:endParaRPr lang="bg-BG" sz="1800" b="0" dirty="0" smtClean="0">
              <a:effectLst/>
            </a:endParaRPr>
          </a:p>
          <a:p>
            <a:r>
              <a:rPr lang="en-US" sz="1800" b="0" dirty="0" smtClean="0">
                <a:effectLst/>
              </a:rPr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0157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Обработка на събития чрез </a:t>
            </a:r>
            <a:r>
              <a:rPr lang="en-US" dirty="0" smtClean="0"/>
              <a:t>Event Listeners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b="1" dirty="0" smtClean="0"/>
              <a:t>Правилният начин!</a:t>
            </a:r>
          </a:p>
          <a:p>
            <a:pPr lvl="1"/>
            <a:r>
              <a:rPr lang="bg-BG" dirty="0" smtClean="0"/>
              <a:t>Стандартен синтаксис : </a:t>
            </a:r>
            <a:endParaRPr lang="en-US" dirty="0" smtClean="0"/>
          </a:p>
          <a:p>
            <a:pPr lvl="2"/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domElement.addEventListener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eventType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eventHandler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isCaptureEvent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388352" y="5329382"/>
            <a:ext cx="8210625" cy="120032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b="0" dirty="0" err="1">
                <a:effectLst/>
              </a:rPr>
              <a:t>var</a:t>
            </a:r>
            <a:r>
              <a:rPr lang="en-US" sz="1800" b="0" dirty="0">
                <a:effectLst/>
              </a:rPr>
              <a:t> button = </a:t>
            </a:r>
            <a:r>
              <a:rPr lang="en-US" sz="1800" b="0" dirty="0" err="1">
                <a:effectLst/>
              </a:rPr>
              <a:t>document.getElementById</a:t>
            </a:r>
            <a:r>
              <a:rPr lang="en-US" sz="1800" b="0" dirty="0">
                <a:effectLst/>
              </a:rPr>
              <a:t>("click-button"); </a:t>
            </a:r>
            <a:r>
              <a:rPr lang="en-US" sz="1800" b="0" dirty="0" err="1">
                <a:effectLst/>
              </a:rPr>
              <a:t>button.addEventListener</a:t>
            </a:r>
            <a:r>
              <a:rPr lang="en-US" sz="1800" b="0" dirty="0">
                <a:effectLst/>
              </a:rPr>
              <a:t>("click", function () { </a:t>
            </a:r>
            <a:endParaRPr lang="en-US" sz="1800" b="0" dirty="0" smtClean="0">
              <a:effectLst/>
            </a:endParaRPr>
          </a:p>
          <a:p>
            <a:r>
              <a:rPr lang="en-US" sz="1800" b="0" dirty="0" smtClean="0">
                <a:effectLst/>
              </a:rPr>
              <a:t>	console.log</a:t>
            </a:r>
            <a:r>
              <a:rPr lang="en-US" sz="1800" b="0" dirty="0">
                <a:effectLst/>
              </a:rPr>
              <a:t>("You clicked me"); </a:t>
            </a:r>
            <a:endParaRPr lang="en-US" sz="1800" b="0" dirty="0" smtClean="0">
              <a:effectLst/>
            </a:endParaRPr>
          </a:p>
          <a:p>
            <a:r>
              <a:rPr lang="en-US" sz="1800" b="0" dirty="0" smtClean="0">
                <a:effectLst/>
              </a:rPr>
              <a:t>}, </a:t>
            </a:r>
            <a:r>
              <a:rPr lang="en-US" sz="1800" b="0" dirty="0">
                <a:effectLst/>
              </a:rPr>
              <a:t>false);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1959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84311" y="166256"/>
            <a:ext cx="10018713" cy="2272144"/>
          </a:xfrm>
        </p:spPr>
        <p:txBody>
          <a:bodyPr/>
          <a:lstStyle/>
          <a:p>
            <a:r>
              <a:rPr lang="en-US" dirty="0" smtClean="0"/>
              <a:t>O</a:t>
            </a:r>
            <a:r>
              <a:rPr lang="bg-BG" dirty="0" smtClean="0"/>
              <a:t>бработка на събития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17" y="1943677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30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4206</TotalTime>
  <Words>668</Words>
  <Application>Microsoft Office PowerPoint</Application>
  <PresentationFormat>Widescreen</PresentationFormat>
  <Paragraphs>120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Corbel</vt:lpstr>
      <vt:lpstr>Wingdings 2</vt:lpstr>
      <vt:lpstr>Parallax</vt:lpstr>
      <vt:lpstr>Събития /events/</vt:lpstr>
      <vt:lpstr>JS модел на събития /event model/</vt:lpstr>
      <vt:lpstr>Типове събития</vt:lpstr>
      <vt:lpstr>Общи типове събития /common event types/</vt:lpstr>
      <vt:lpstr>Регистрация на събития. Прихващане и обработка на събития. /event handling/</vt:lpstr>
      <vt:lpstr>Обработка на събития чрез закачване на HTML атрибути</vt:lpstr>
      <vt:lpstr>Обработка на събития чрез характеристиките на DOM елемента</vt:lpstr>
      <vt:lpstr>Обработка на събития чрез Event Listeners</vt:lpstr>
      <vt:lpstr>Oбработка на събития</vt:lpstr>
      <vt:lpstr>Обекта Event</vt:lpstr>
      <vt:lpstr>Обекта Event</vt:lpstr>
      <vt:lpstr>Редица от събития /event chain/. Capturing &amp; Bubbling</vt:lpstr>
      <vt:lpstr>Редица от събития /event chain/. Capturing &amp; Bubbling</vt:lpstr>
      <vt:lpstr>Custom Events</vt:lpstr>
      <vt:lpstr>Custom Events</vt:lpstr>
      <vt:lpstr>PowerPoint Presentation</vt:lpstr>
      <vt:lpstr>Домашна работа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Какво предстои</dc:title>
  <dc:creator>Dimitar Mitev</dc:creator>
  <cp:lastModifiedBy>Dimitar Mitev</cp:lastModifiedBy>
  <cp:revision>253</cp:revision>
  <dcterms:created xsi:type="dcterms:W3CDTF">2016-03-23T12:27:37Z</dcterms:created>
  <dcterms:modified xsi:type="dcterms:W3CDTF">2016-05-20T14:08:02Z</dcterms:modified>
</cp:coreProperties>
</file>