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0"/>
  </p:notesMasterIdLst>
  <p:sldIdLst>
    <p:sldId id="256" r:id="rId2"/>
    <p:sldId id="267" r:id="rId3"/>
    <p:sldId id="283" r:id="rId4"/>
    <p:sldId id="282" r:id="rId5"/>
    <p:sldId id="280" r:id="rId6"/>
    <p:sldId id="279" r:id="rId7"/>
    <p:sldId id="28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22-Apr-16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4%D0%B2%D0%BE%D0%B8%D1%87%D0%BD%D0%BE_%D1%82%D1%8A%D1%80%D1%81%D0%B5%D0%BD%D0%B5" TargetMode="External"/><Relationship Id="rId2" Type="http://schemas.openxmlformats.org/officeDocument/2006/relationships/hyperlink" Target="https://bg.wikipedia.org/wiki/%D0%9C%D0%B5%D1%82%D0%BE%D0%B4_%D0%BD%D0%B0_%D0%BC%D0%B5%D1%85%D1%83%D1%80%D1%87%D0%B5%D1%82%D0%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Масиви</a:t>
            </a:r>
            <a:r>
              <a:rPr lang="bg-BG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Динамични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050473"/>
            <a:ext cx="10018713" cy="4488872"/>
          </a:xfrm>
        </p:spPr>
        <p:txBody>
          <a:bodyPr>
            <a:normAutofit/>
          </a:bodyPr>
          <a:lstStyle/>
          <a:p>
            <a:r>
              <a:rPr lang="bg-BG" dirty="0" smtClean="0"/>
              <a:t>Всички масиви в </a:t>
            </a:r>
            <a:r>
              <a:rPr lang="en-US" dirty="0" smtClean="0"/>
              <a:t>JS</a:t>
            </a:r>
            <a:r>
              <a:rPr lang="bg-BG" dirty="0" smtClean="0"/>
              <a:t> са динамични по дизайн</a:t>
            </a:r>
          </a:p>
          <a:p>
            <a:pPr lvl="1"/>
            <a:r>
              <a:rPr lang="bg-BG" dirty="0" smtClean="0"/>
              <a:t>Големината им може да бъде променяна по време на изпълнение </a:t>
            </a:r>
          </a:p>
          <a:p>
            <a:pPr lvl="1"/>
            <a:r>
              <a:rPr lang="bg-BG" dirty="0" smtClean="0"/>
              <a:t>Нови елементи могат да бъдат вкарвани в масива</a:t>
            </a:r>
          </a:p>
          <a:p>
            <a:pPr lvl="1"/>
            <a:r>
              <a:rPr lang="bg-BG" dirty="0" smtClean="0"/>
              <a:t>Елементи могат да бъдат премахвани</a:t>
            </a:r>
          </a:p>
          <a:p>
            <a:r>
              <a:rPr lang="bg-BG" dirty="0" smtClean="0"/>
              <a:t>Методи за манипулация на масиви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].push(element) </a:t>
            </a:r>
            <a:r>
              <a:rPr lang="en-US" dirty="0" smtClean="0"/>
              <a:t>-&gt; </a:t>
            </a:r>
            <a:r>
              <a:rPr lang="bg-BG" dirty="0" smtClean="0"/>
              <a:t>добавя нов елемент на края на масива, т.е. след последния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].pop() </a:t>
            </a:r>
            <a:r>
              <a:rPr lang="en-US" dirty="0" smtClean="0"/>
              <a:t>-&gt; </a:t>
            </a:r>
            <a:r>
              <a:rPr lang="bg-BG" dirty="0" smtClean="0"/>
              <a:t>премахва посление елемент от масива, като самата функция връща елемента като резултат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unshift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(element) </a:t>
            </a:r>
            <a:r>
              <a:rPr lang="en-US" dirty="0" smtClean="0"/>
              <a:t>-&gt;</a:t>
            </a:r>
            <a:r>
              <a:rPr lang="bg-BG" dirty="0" smtClean="0"/>
              <a:t> добавя нов елемент в началото на масива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].shift()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премахва 1вия елемент от масива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Динамични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9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].reverse() </a:t>
            </a:r>
            <a:r>
              <a:rPr lang="en-US" dirty="0" smtClean="0"/>
              <a:t>-&gt; </a:t>
            </a:r>
            <a:r>
              <a:rPr lang="bg-BG" dirty="0" smtClean="0"/>
              <a:t>връща нов масив, който съдържа елементите на масива, върху който е извикана фунцкията, в обратен ред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].join(separator)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-&gt; връща символен низ от елементите на масива, разделени чрез подадения сепаратор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arr1.concat(arr2) </a:t>
            </a:r>
            <a:r>
              <a:rPr lang="en-US" dirty="0" smtClean="0"/>
              <a:t>-&gt; </a:t>
            </a:r>
            <a:r>
              <a:rPr lang="bg-BG" dirty="0" smtClean="0"/>
              <a:t>долепя елементите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bg-BG" dirty="0" smtClean="0"/>
              <a:t> към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US" dirty="0" smtClean="0"/>
              <a:t> </a:t>
            </a:r>
            <a:r>
              <a:rPr lang="bg-BG" dirty="0" smtClean="0"/>
              <a:t>и връща нов масив като оставя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arr2</a:t>
            </a:r>
            <a:r>
              <a:rPr lang="bg-BG" dirty="0" smtClean="0"/>
              <a:t> непроменени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].slice(from[, to]) </a:t>
            </a:r>
            <a:r>
              <a:rPr lang="en-US" dirty="0" smtClean="0"/>
              <a:t>-&gt; </a:t>
            </a:r>
            <a:r>
              <a:rPr lang="bg-BG" dirty="0" smtClean="0"/>
              <a:t>връща част от масива като „</a:t>
            </a:r>
            <a:r>
              <a:rPr lang="bg-BG" i="1" dirty="0" smtClean="0"/>
              <a:t>плитко копие</a:t>
            </a:r>
            <a:r>
              <a:rPr lang="bg-BG" dirty="0" smtClean="0"/>
              <a:t>“ (</a:t>
            </a:r>
            <a:r>
              <a:rPr lang="en-US" i="1" dirty="0" smtClean="0"/>
              <a:t>shallow copy</a:t>
            </a:r>
            <a:r>
              <a:rPr lang="en-US" dirty="0" smtClean="0"/>
              <a:t>) </a:t>
            </a:r>
            <a:r>
              <a:rPr lang="bg-BG" dirty="0" smtClean="0"/>
              <a:t>на масива; може да се използва за клониране на масиви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].splice(start,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deleteCount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[, item1[, item2[, ...]]]) </a:t>
            </a:r>
            <a:r>
              <a:rPr lang="en-US" dirty="0" smtClean="0"/>
              <a:t>-&gt; </a:t>
            </a:r>
            <a:r>
              <a:rPr lang="bg-BG" dirty="0" smtClean="0"/>
              <a:t>добавя, премахва нови елементи на дадена позиция -&gt; противоречи на привилата за качествен код</a:t>
            </a:r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tart</a:t>
            </a:r>
            <a:r>
              <a:rPr lang="en-US" dirty="0" smtClean="0"/>
              <a:t> -&gt;</a:t>
            </a:r>
            <a:r>
              <a:rPr lang="bg-BG" dirty="0" smtClean="0"/>
              <a:t> индекса, от който да започне промяната на масива; ако е по-голям от дължината на масива, то промяната ще започне от края на масива; ако е отрицателен, то промяната ще започне от индекса който е разликата между дължината и дадения индекс ( напр. Масив с дължина 5 и </a:t>
            </a:r>
            <a:r>
              <a:rPr lang="en-US" dirty="0" smtClean="0"/>
              <a:t>start = -2 -&gt; </a:t>
            </a:r>
            <a:r>
              <a:rPr lang="bg-BG" dirty="0" smtClean="0"/>
              <a:t>промяна от индекс 1)</a:t>
            </a:r>
          </a:p>
          <a:p>
            <a:pPr lvl="1" algn="just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deleteCount</a:t>
            </a:r>
            <a:r>
              <a:rPr lang="bg-BG" dirty="0" smtClean="0"/>
              <a:t> -&gt; броя на премахнатите елементи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Item1,item2…</a:t>
            </a:r>
            <a:r>
              <a:rPr lang="en-US" dirty="0" smtClean="0"/>
              <a:t> -&gt; </a:t>
            </a:r>
            <a:r>
              <a:rPr lang="bg-BG" dirty="0" smtClean="0"/>
              <a:t>елементи, които да бъдат добавени</a:t>
            </a:r>
          </a:p>
        </p:txBody>
      </p:sp>
    </p:spTree>
    <p:extLst>
      <p:ext uri="{BB962C8B-B14F-4D97-AF65-F5344CB8AC3E}">
        <p14:creationId xmlns:p14="http://schemas.microsoft.com/office/powerpoint/2010/main" val="173867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Вградени функции върху масиви(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searchedElement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[,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fromIndex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]) </a:t>
            </a:r>
            <a:r>
              <a:rPr lang="en-US" dirty="0" smtClean="0"/>
              <a:t>-&gt; </a:t>
            </a:r>
            <a:r>
              <a:rPr lang="bg-BG" dirty="0" smtClean="0"/>
              <a:t>връща индекса на първия съвпадащ елемент на дадения масив или -1 ако не е намерено съвпадение</a:t>
            </a:r>
            <a:endParaRPr lang="en-US" dirty="0" smtClean="0"/>
          </a:p>
          <a:p>
            <a:pPr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[ ].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indexOf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searchedElement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[,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fromIndex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]) </a:t>
            </a:r>
            <a:r>
              <a:rPr lang="en-US" dirty="0"/>
              <a:t>-&gt; </a:t>
            </a:r>
            <a:r>
              <a:rPr lang="bg-BG" dirty="0"/>
              <a:t>връща индекса на </a:t>
            </a:r>
            <a:r>
              <a:rPr lang="bg-BG" dirty="0" smtClean="0"/>
              <a:t>последния </a:t>
            </a:r>
            <a:r>
              <a:rPr lang="bg-BG" dirty="0"/>
              <a:t>съвпадащ елемент на дадения масив или -1 ако не е намерено </a:t>
            </a:r>
            <a:r>
              <a:rPr lang="bg-BG" dirty="0" smtClean="0"/>
              <a:t>съвпадение</a:t>
            </a:r>
          </a:p>
          <a:p>
            <a:pPr algn="just"/>
            <a:r>
              <a:rPr lang="bg-BG" dirty="0" smtClean="0"/>
              <a:t>За сравнение се използва стриктен подход (екв. на ===)</a:t>
            </a:r>
            <a:endParaRPr lang="en-US" dirty="0"/>
          </a:p>
          <a:p>
            <a:pPr algn="just"/>
            <a:endParaRPr lang="bg-BG" dirty="0" smtClean="0"/>
          </a:p>
          <a:p>
            <a:pPr algn="just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6409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Вградени функции върху масиви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за масив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ypeof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([1,2,3])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“object” </a:t>
            </a:r>
            <a:r>
              <a:rPr lang="en-US" dirty="0" smtClean="0"/>
              <a:t>, </a:t>
            </a:r>
            <a:r>
              <a:rPr lang="bg-BG" dirty="0" smtClean="0"/>
              <a:t>защото в </a:t>
            </a:r>
            <a:r>
              <a:rPr lang="en-US" dirty="0" smtClean="0"/>
              <a:t>JS</a:t>
            </a:r>
            <a:r>
              <a:rPr lang="bg-BG" dirty="0" smtClean="0"/>
              <a:t> всичко е обект</a:t>
            </a:r>
          </a:p>
          <a:p>
            <a:r>
              <a:rPr lang="bg-BG" dirty="0" smtClean="0"/>
              <a:t>Проверката дали дадена променлива е от тип масив се прави чрез статичния метод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Array.isArray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([1,2,3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r>
              <a:rPr lang="en-US" dirty="0" smtClean="0"/>
              <a:t> -&gt;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bg-BG" dirty="0"/>
              <a:t>Метода се поддържа от всички модерни браузъри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909"/>
            <a:ext cx="10199690" cy="3999347"/>
          </a:xfrm>
        </p:spPr>
        <p:txBody>
          <a:bodyPr anchor="ctr" anchorCtr="0"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</a:t>
            </a:r>
            <a:r>
              <a:rPr lang="bg-BG" dirty="0" smtClean="0"/>
              <a:t>създава масив от 20 числа и го инициализира като всяко число има стойност съответния индекс, умножен по 3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по зададен масив да намира най-дългата поредица от еднакви числа. Напр</a:t>
            </a:r>
            <a:r>
              <a:rPr lang="bg-BG" dirty="0"/>
              <a:t>. 2, 1, 1, 2, 3, 3, </a:t>
            </a:r>
            <a:r>
              <a:rPr lang="bg-BG" b="1" dirty="0"/>
              <a:t>2, 2, 2</a:t>
            </a:r>
            <a:r>
              <a:rPr lang="bg-BG" dirty="0"/>
              <a:t>, </a:t>
            </a:r>
            <a:r>
              <a:rPr lang="bg-BG" dirty="0" smtClean="0"/>
              <a:t>1  -&gt; 2</a:t>
            </a:r>
            <a:r>
              <a:rPr lang="bg-BG" dirty="0"/>
              <a:t>, 2, </a:t>
            </a:r>
            <a:r>
              <a:rPr lang="bg-BG" dirty="0" smtClean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намира кое е най-често срещаното число в даден масив. </a:t>
            </a:r>
            <a:r>
              <a:rPr lang="bg-BG" dirty="0"/>
              <a:t>Напр. 4, 1, 1, </a:t>
            </a:r>
            <a:r>
              <a:rPr lang="bg-BG" b="1" dirty="0"/>
              <a:t>4</a:t>
            </a:r>
            <a:r>
              <a:rPr lang="bg-BG" dirty="0"/>
              <a:t>, 2, 3, </a:t>
            </a:r>
            <a:r>
              <a:rPr lang="bg-BG" b="1" dirty="0"/>
              <a:t>4</a:t>
            </a:r>
            <a:r>
              <a:rPr lang="bg-BG" dirty="0"/>
              <a:t>, </a:t>
            </a:r>
            <a:r>
              <a:rPr lang="bg-BG" b="1" dirty="0"/>
              <a:t>4</a:t>
            </a:r>
            <a:r>
              <a:rPr lang="bg-BG" dirty="0"/>
              <a:t>, 1, 2, </a:t>
            </a:r>
            <a:r>
              <a:rPr lang="bg-BG" b="1" dirty="0"/>
              <a:t>4</a:t>
            </a:r>
            <a:r>
              <a:rPr lang="bg-BG" dirty="0"/>
              <a:t>, 9, </a:t>
            </a:r>
            <a:r>
              <a:rPr lang="bg-BG" dirty="0" smtClean="0"/>
              <a:t>3 -&gt; </a:t>
            </a:r>
            <a:r>
              <a:rPr lang="bg-BG" b="1" dirty="0" smtClean="0"/>
              <a:t>4</a:t>
            </a:r>
            <a:endParaRPr lang="bg-BG" b="1" dirty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да сортира даден масив. *Има и хитър начин на решение... Помислете и потърсете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ym typeface="Wingdings" panose="05000000000000000000" pitchFamily="2" charset="2"/>
              </a:rPr>
              <a:t>Напишете </a:t>
            </a:r>
            <a:r>
              <a:rPr lang="en-US" dirty="0" smtClean="0">
                <a:sym typeface="Wingdings" panose="05000000000000000000" pitchFamily="2" charset="2"/>
              </a:rPr>
              <a:t>JS </a:t>
            </a:r>
            <a:r>
              <a:rPr lang="bg-BG" dirty="0" smtClean="0">
                <a:sym typeface="Wingdings" panose="05000000000000000000" pitchFamily="2" charset="2"/>
              </a:rPr>
              <a:t>код, който да сортира масив по „</a:t>
            </a:r>
            <a:r>
              <a:rPr lang="bg-BG" dirty="0" smtClean="0">
                <a:sym typeface="Wingdings" panose="05000000000000000000" pitchFamily="2" charset="2"/>
                <a:hlinkClick r:id="rId2"/>
              </a:rPr>
              <a:t>метода на мехурчето</a:t>
            </a:r>
            <a:r>
              <a:rPr lang="bg-BG" dirty="0" smtClean="0">
                <a:sym typeface="Wingdings" panose="05000000000000000000" pitchFamily="2" charset="2"/>
              </a:rPr>
              <a:t>“</a:t>
            </a:r>
            <a:r>
              <a:rPr lang="en-US" dirty="0" smtClean="0">
                <a:sym typeface="Wingdings" panose="05000000000000000000" pitchFamily="2" charset="2"/>
              </a:rPr>
              <a:t> (bubble sort)</a:t>
            </a:r>
            <a:r>
              <a:rPr lang="bg-BG" dirty="0" smtClean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sym typeface="Wingdings" panose="05000000000000000000" pitchFamily="2" charset="2"/>
              </a:rPr>
              <a:t>Напишете </a:t>
            </a:r>
            <a:r>
              <a:rPr lang="en-US" dirty="0" smtClean="0">
                <a:sym typeface="Wingdings" panose="05000000000000000000" pitchFamily="2" charset="2"/>
              </a:rPr>
              <a:t>JS</a:t>
            </a:r>
            <a:r>
              <a:rPr lang="bg-BG" dirty="0" smtClean="0">
                <a:sym typeface="Wingdings" panose="05000000000000000000" pitchFamily="2" charset="2"/>
              </a:rPr>
              <a:t> код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bg-BG" dirty="0" smtClean="0">
                <a:sym typeface="Wingdings" panose="05000000000000000000" pitchFamily="2" charset="2"/>
              </a:rPr>
              <a:t>който намира индекса на даден елемент в сортиран масив като се използва </a:t>
            </a:r>
            <a:r>
              <a:rPr lang="bg-BG" dirty="0" smtClean="0">
                <a:sym typeface="Wingdings" panose="05000000000000000000" pitchFamily="2" charset="2"/>
                <a:hlinkClick r:id="rId3"/>
              </a:rPr>
              <a:t>двоично търсене </a:t>
            </a:r>
            <a:r>
              <a:rPr lang="bg-BG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binary search)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Масиви (</a:t>
            </a:r>
            <a:r>
              <a:rPr lang="en-US" dirty="0" smtClean="0"/>
              <a:t>arrays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 smtClean="0"/>
              <a:t>Масивите представляват поредица  от елементи</a:t>
            </a:r>
          </a:p>
          <a:p>
            <a:pPr algn="just"/>
            <a:r>
              <a:rPr lang="bg-BG" dirty="0" smtClean="0"/>
              <a:t>В предварително заделена част от паметта, съществува масива</a:t>
            </a:r>
          </a:p>
          <a:p>
            <a:pPr algn="just"/>
            <a:r>
              <a:rPr lang="bg-BG" dirty="0" smtClean="0"/>
              <a:t>Поредността на елемените е фиксирина, т.е. </a:t>
            </a:r>
            <a:r>
              <a:rPr lang="bg-BG" dirty="0" smtClean="0"/>
              <a:t>ясно е кой елемент къде се намира</a:t>
            </a:r>
          </a:p>
          <a:p>
            <a:pPr algn="just"/>
            <a:r>
              <a:rPr lang="bg-BG" dirty="0" smtClean="0"/>
              <a:t>Масивите в </a:t>
            </a:r>
            <a:r>
              <a:rPr lang="en-US" dirty="0" smtClean="0"/>
              <a:t>JS</a:t>
            </a:r>
            <a:r>
              <a:rPr lang="bg-BG" dirty="0" smtClean="0"/>
              <a:t> нямат фиксирана дължина</a:t>
            </a:r>
          </a:p>
          <a:p>
            <a:pPr algn="just"/>
            <a:r>
              <a:rPr lang="bg-BG" dirty="0" smtClean="0"/>
              <a:t>Текущата дължина на масива може да бъде достъпена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Array.length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4749223" y="5209020"/>
            <a:ext cx="3960813" cy="158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5385858" y="5363008"/>
            <a:ext cx="2747867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034523" y="5393381"/>
            <a:ext cx="2164487" cy="953453"/>
          </a:xfrm>
          <a:prstGeom prst="wedgeRoundRectCallout">
            <a:avLst>
              <a:gd name="adj1" fmla="val 103258"/>
              <a:gd name="adj2" fmla="val 40986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Масив от 5 елемента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070398" y="5288395"/>
            <a:ext cx="1584325" cy="527804"/>
          </a:xfrm>
          <a:prstGeom prst="wedgeRoundRectCallout">
            <a:avLst>
              <a:gd name="adj1" fmla="val -114219"/>
              <a:gd name="adj2" fmla="val -2286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индекс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361776" y="6130917"/>
            <a:ext cx="1916113" cy="527804"/>
          </a:xfrm>
          <a:prstGeom prst="wedgeRoundRectCallout">
            <a:avLst>
              <a:gd name="adj1" fmla="val -125935"/>
              <a:gd name="adj2" fmla="val -63017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елемент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530363"/>
              </p:ext>
            </p:extLst>
          </p:nvPr>
        </p:nvGraphicFramePr>
        <p:xfrm>
          <a:off x="5327073" y="5897995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няма строга типизация и масивите могат да съдържат различни по вид елементи</a:t>
            </a:r>
          </a:p>
          <a:p>
            <a:r>
              <a:rPr lang="bg-BG" dirty="0" smtClean="0"/>
              <a:t>Масив по може се декларира чрез</a:t>
            </a:r>
          </a:p>
          <a:p>
            <a:pPr lvl="1"/>
            <a:r>
              <a:rPr lang="bg-BG" dirty="0" smtClean="0"/>
              <a:t>Конструктора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Array(elements) </a:t>
            </a:r>
            <a:r>
              <a:rPr lang="en-US" dirty="0" smtClean="0"/>
              <a:t>-&gt;</a:t>
            </a:r>
            <a:r>
              <a:rPr lang="bg-BG" dirty="0" smtClean="0"/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new Array(1, 2, 3, 4, 5);</a:t>
            </a:r>
          </a:p>
          <a:p>
            <a:pPr lvl="1"/>
            <a:r>
              <a:rPr lang="bg-BG" dirty="0" smtClean="0"/>
              <a:t>Конструктора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initialLength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/>
              <a:t>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new Array(5);</a:t>
            </a:r>
          </a:p>
          <a:p>
            <a:pPr lvl="1"/>
            <a:r>
              <a:rPr lang="bg-BG" dirty="0" smtClean="0"/>
              <a:t>Литерал </a:t>
            </a:r>
            <a:r>
              <a:rPr lang="en-US" dirty="0" smtClean="0"/>
              <a:t>[ ] </a:t>
            </a:r>
            <a:r>
              <a:rPr lang="bg-BG" dirty="0" smtClean="0"/>
              <a:t>-&gt;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numbers = [ ];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-&gt; </a:t>
            </a:r>
            <a:r>
              <a:rPr lang="bg-BG" b="1" dirty="0" smtClean="0"/>
              <a:t>препоръчителен метод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3899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масив(1)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1667" y="1905613"/>
            <a:ext cx="6604000" cy="48013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holding integers</a:t>
            </a:r>
          </a:p>
          <a:p>
            <a:r>
              <a:rPr lang="da-DK" b="1" dirty="0">
                <a:solidFill>
                  <a:srgbClr val="8CF4F2"/>
                </a:solidFill>
                <a:latin typeface="Consolas" panose="020B0609020204030204" pitchFamily="49" charset="0"/>
              </a:rPr>
              <a:t>var numbers = [1, 2, 3, 4, 5</a:t>
            </a:r>
            <a:r>
              <a:rPr lang="da-DK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da-DK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; </a:t>
            </a:r>
            <a:endParaRPr lang="da-DK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holding strings</a:t>
            </a: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['Monday', 'Tuesday', 'Wednesday',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'Thursday', 'Friday', 'Saturday',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'Sunday‚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</a:t>
            </a:r>
            <a:r>
              <a:rPr lang="bg-BG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of different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types</a:t>
            </a:r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mixedArr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[1, new Date(), 'hello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'];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// Array of arrays (matrix)</a:t>
            </a:r>
          </a:p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matrix = [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['0,0', '0,1', '0,2'],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['1,0', '1,1', '1,2'],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['2,0', '2,1', '2,2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']</a:t>
            </a:r>
            <a:endParaRPr lang="bg-BG" b="1" dirty="0" smtClean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Достъпване елементите на масива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Елементите на масива могат да бъдат достъпвани посредством техния индекс чрез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Диапазона на индекса е от 0 /нула/ до дължината на масива -1 ( </a:t>
            </a:r>
            <a:r>
              <a:rPr lang="bg-BG" i="1" dirty="0" smtClean="0"/>
              <a:t>0 .... </a:t>
            </a:r>
            <a:r>
              <a:rPr lang="en-US" i="1" dirty="0"/>
              <a:t>l</a:t>
            </a:r>
            <a:r>
              <a:rPr lang="en-US" i="1" dirty="0" smtClean="0"/>
              <a:t>ength – 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</a:t>
            </a:r>
            <a:r>
              <a:rPr lang="bg-BG" dirty="0" smtClean="0"/>
              <a:t>вият елемент има индекс 0 /нула/</a:t>
            </a:r>
          </a:p>
          <a:p>
            <a:pPr lvl="1"/>
            <a:r>
              <a:rPr lang="bg-BG" dirty="0" smtClean="0"/>
              <a:t>Посленият елемент има индекс </a:t>
            </a:r>
            <a:r>
              <a:rPr lang="en-US" i="1" dirty="0" smtClean="0"/>
              <a:t>length-1</a:t>
            </a:r>
          </a:p>
          <a:p>
            <a:r>
              <a:rPr lang="bg-BG" dirty="0" smtClean="0"/>
              <a:t>Елементите на масива могат да бъдат достъпвани и променяни чрез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</a:t>
            </a:r>
            <a:r>
              <a:rPr lang="en-US" dirty="0" smtClean="0"/>
              <a:t> </a:t>
            </a:r>
            <a:r>
              <a:rPr lang="bg-BG" dirty="0" smtClean="0"/>
              <a:t>и достъп до елементите на масив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и обходане на масиви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Тъй като масивите представляват поредица от елементи е много удобно за тяхната обработка и обхождане да се използват масиви /поради повтаряемия хараткер на действията/</a:t>
            </a:r>
          </a:p>
          <a:p>
            <a:pPr algn="just"/>
            <a:r>
              <a:rPr lang="bg-BG" dirty="0" smtClean="0"/>
              <a:t>Най-често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bg-BG" dirty="0" smtClean="0"/>
              <a:t>– цикъл</a:t>
            </a:r>
          </a:p>
          <a:p>
            <a:pPr algn="just"/>
            <a:r>
              <a:rPr lang="bg-BG" dirty="0" smtClean="0"/>
              <a:t>Може да се използват и други цикли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1666" y="5558135"/>
            <a:ext cx="66040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0;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weekDays.length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console.log(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6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масиви. Алтернативи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8183"/>
            <a:ext cx="10125799" cy="3713018"/>
          </a:xfrm>
        </p:spPr>
        <p:txBody>
          <a:bodyPr/>
          <a:lstStyle/>
          <a:p>
            <a:pPr algn="just"/>
            <a:r>
              <a:rPr lang="bg-BG" dirty="0" smtClean="0"/>
              <a:t>Освен чрез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bg-BG" dirty="0" smtClean="0"/>
              <a:t> цикъл масиви могат да се обхождат и чрез другите цикли</a:t>
            </a:r>
          </a:p>
          <a:p>
            <a:pPr algn="just"/>
            <a:r>
              <a:rPr lang="bg-BG" dirty="0" smtClean="0"/>
              <a:t>Когато индексите на масива не са ясни е подходящо да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for-in</a:t>
            </a:r>
            <a:r>
              <a:rPr lang="en-US" dirty="0" smtClean="0"/>
              <a:t> </a:t>
            </a:r>
            <a:r>
              <a:rPr lang="bg-BG" dirty="0" smtClean="0"/>
              <a:t>цикъл </a:t>
            </a:r>
          </a:p>
          <a:p>
            <a:pPr lvl="1" algn="just"/>
            <a:r>
              <a:rPr lang="bg-BG" dirty="0" smtClean="0"/>
              <a:t>Не е гарантиран реда на елементите в масива</a:t>
            </a:r>
          </a:p>
          <a:p>
            <a:pPr lvl="1" algn="just"/>
            <a:r>
              <a:rPr lang="bg-BG" dirty="0" smtClean="0"/>
              <a:t>Елементите се достъпват 1 по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2584" y="5039022"/>
            <a:ext cx="660400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[</a:t>
            </a:r>
            <a:r>
              <a:rPr lang="bg-BG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Monday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', 'Tuesday', 'Wednesday',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'Thursday', 'Friday', 'Saturday', 'Sunday'</a:t>
            </a:r>
          </a:p>
          <a:p>
            <a:r>
              <a:rPr lang="en-US" b="1" dirty="0" smtClean="0">
                <a:solidFill>
                  <a:srgbClr val="8CF4F2"/>
                </a:solidFill>
                <a:latin typeface="Consolas" panose="020B0609020204030204" pitchFamily="49" charset="0"/>
              </a:rPr>
              <a:t>];</a:t>
            </a:r>
            <a:endParaRPr lang="en-US" b="1" dirty="0">
              <a:solidFill>
                <a:srgbClr val="8CF4F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day in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    console.log(day + ' --&gt; ' + </a:t>
            </a:r>
            <a:r>
              <a:rPr lang="en-US" b="1" dirty="0" err="1">
                <a:solidFill>
                  <a:srgbClr val="8CF4F2"/>
                </a:solidFill>
                <a:latin typeface="Consolas" panose="020B0609020204030204" pitchFamily="49" charset="0"/>
              </a:rPr>
              <a:t>weekDays</a:t>
            </a:r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[day]);</a:t>
            </a:r>
          </a:p>
          <a:p>
            <a:r>
              <a:rPr lang="en-US" b="1" dirty="0">
                <a:solidFill>
                  <a:srgbClr val="8CF4F2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3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Обхождане на масив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2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1132</TotalTime>
  <Words>1053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Corbel</vt:lpstr>
      <vt:lpstr>Wingdings</vt:lpstr>
      <vt:lpstr>Parallax</vt:lpstr>
      <vt:lpstr>Масиви в JavaScript</vt:lpstr>
      <vt:lpstr>Масиви (arrays)</vt:lpstr>
      <vt:lpstr>Деклариране на масив</vt:lpstr>
      <vt:lpstr>Деклариране на масив(1)</vt:lpstr>
      <vt:lpstr>Достъпване елементите на масива</vt:lpstr>
      <vt:lpstr>Създаване и достъп до елементите на масив</vt:lpstr>
      <vt:lpstr>Обработка и обходане на масиви</vt:lpstr>
      <vt:lpstr>Обхождане на масиви. Алтернативи</vt:lpstr>
      <vt:lpstr>Обхождане на масив</vt:lpstr>
      <vt:lpstr>Динамични масиви</vt:lpstr>
      <vt:lpstr>Динамични масиви</vt:lpstr>
      <vt:lpstr>Вградени функции върху масиви</vt:lpstr>
      <vt:lpstr>Вградени функции върху масиви(1)</vt:lpstr>
      <vt:lpstr>Вградени функции върху масиви(2)</vt:lpstr>
      <vt:lpstr>Вградени функции върху масиви</vt:lpstr>
      <vt:lpstr>Проверка за масив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78</cp:revision>
  <dcterms:created xsi:type="dcterms:W3CDTF">2016-03-23T12:27:37Z</dcterms:created>
  <dcterms:modified xsi:type="dcterms:W3CDTF">2016-04-22T13:43:47Z</dcterms:modified>
</cp:coreProperties>
</file>