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57" r:id="rId1"/>
  </p:sldMasterIdLst>
  <p:notesMasterIdLst>
    <p:notesMasterId r:id="rId20"/>
  </p:notesMasterIdLst>
  <p:handoutMasterIdLst>
    <p:handoutMasterId r:id="rId21"/>
  </p:handoutMasterIdLst>
  <p:sldIdLst>
    <p:sldId id="256" r:id="rId2"/>
    <p:sldId id="349" r:id="rId3"/>
    <p:sldId id="376" r:id="rId4"/>
    <p:sldId id="377" r:id="rId5"/>
    <p:sldId id="378" r:id="rId6"/>
    <p:sldId id="371" r:id="rId7"/>
    <p:sldId id="379" r:id="rId8"/>
    <p:sldId id="380" r:id="rId9"/>
    <p:sldId id="381" r:id="rId10"/>
    <p:sldId id="382" r:id="rId11"/>
    <p:sldId id="383" r:id="rId12"/>
    <p:sldId id="384" r:id="rId13"/>
    <p:sldId id="385" r:id="rId14"/>
    <p:sldId id="386" r:id="rId15"/>
    <p:sldId id="387" r:id="rId16"/>
    <p:sldId id="388" r:id="rId17"/>
    <p:sldId id="266" r:id="rId18"/>
    <p:sldId id="278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63" autoAdjust="0"/>
    <p:restoredTop sz="94660"/>
  </p:normalViewPr>
  <p:slideViewPr>
    <p:cSldViewPr snapToGrid="0">
      <p:cViewPr varScale="1">
        <p:scale>
          <a:sx n="90" d="100"/>
          <a:sy n="90" d="100"/>
        </p:scale>
        <p:origin x="717" y="79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73" d="100"/>
          <a:sy n="73" d="100"/>
        </p:scale>
        <p:origin x="3330" y="5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0AF160-CD5A-4A77-96B0-C85B80371432}" type="datetimeFigureOut">
              <a:rPr lang="en-US" smtClean="0"/>
              <a:t>01-Jun-16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DFFBE0-593F-42D4-ACEE-E838DB49E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9492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A950C5-F15E-44EA-AF6A-22227443235C}" type="datetimeFigureOut">
              <a:rPr lang="en-US" smtClean="0"/>
              <a:t>01-Jun-16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r>
              <a:rPr lang="bg-BG" dirty="0" smtClean="0"/>
              <a:t>л</a:t>
            </a:r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7408E3-6231-4987-ABA7-519437102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0147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794D-9D79-4AC5-96DA-597EA4BF2704}" type="datetimeFigureOut">
              <a:rPr lang="en-US" smtClean="0"/>
              <a:t>01-Jun-16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856" y="0"/>
            <a:ext cx="2286000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225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794D-9D79-4AC5-96DA-597EA4BF2704}" type="datetimeFigureOut">
              <a:rPr lang="en-US" smtClean="0"/>
              <a:t>01-Jun-16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508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794D-9D79-4AC5-96DA-597EA4BF2704}" type="datetimeFigureOut">
              <a:rPr lang="en-US" smtClean="0"/>
              <a:t>01-Jun-16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432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794D-9D79-4AC5-96DA-597EA4BF2704}" type="datetimeFigureOut">
              <a:rPr lang="en-US" smtClean="0"/>
              <a:t>01-Jun-16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231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794D-9D79-4AC5-96DA-597EA4BF2704}" type="datetimeFigureOut">
              <a:rPr lang="en-US" smtClean="0"/>
              <a:t>01-Jun-16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109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794D-9D79-4AC5-96DA-597EA4BF2704}" type="datetimeFigureOut">
              <a:rPr lang="en-US" smtClean="0"/>
              <a:t>01-Jun-16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621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794D-9D79-4AC5-96DA-597EA4BF2704}" type="datetimeFigureOut">
              <a:rPr lang="en-US" smtClean="0"/>
              <a:t>01-Jun-16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610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794D-9D79-4AC5-96DA-597EA4BF2704}" type="datetimeFigureOut">
              <a:rPr lang="en-US" smtClean="0"/>
              <a:t>01-Jun-16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877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794D-9D79-4AC5-96DA-597EA4BF2704}" type="datetimeFigureOut">
              <a:rPr lang="en-US" smtClean="0"/>
              <a:t>01-Jun-16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514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794D-9D79-4AC5-96DA-597EA4BF2704}" type="datetimeFigureOut">
              <a:rPr lang="en-US" smtClean="0"/>
              <a:t>01-Jun-16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856" y="47625"/>
            <a:ext cx="2286000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270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794D-9D79-4AC5-96DA-597EA4BF2704}" type="datetimeFigureOut">
              <a:rPr lang="en-US" smtClean="0"/>
              <a:t>01-Jun-16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014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794D-9D79-4AC5-96DA-597EA4BF2704}" type="datetimeFigureOut">
              <a:rPr lang="en-US" smtClean="0"/>
              <a:t>01-Jun-16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856" y="47624"/>
            <a:ext cx="2286000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205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794D-9D79-4AC5-96DA-597EA4BF2704}" type="datetimeFigureOut">
              <a:rPr lang="en-US" smtClean="0"/>
              <a:t>01-Jun-16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856" y="69849"/>
            <a:ext cx="2286000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134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794D-9D79-4AC5-96DA-597EA4BF2704}" type="datetimeFigureOut">
              <a:rPr lang="en-US" smtClean="0"/>
              <a:t>01-Jun-16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23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794D-9D79-4AC5-96DA-597EA4BF2704}" type="datetimeFigureOut">
              <a:rPr lang="en-US" smtClean="0"/>
              <a:t>01-Jun-16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130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794D-9D79-4AC5-96DA-597EA4BF2704}" type="datetimeFigureOut">
              <a:rPr lang="en-US" smtClean="0"/>
              <a:t>01-Jun-16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388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794D-9D79-4AC5-96DA-597EA4BF2704}" type="datetimeFigureOut">
              <a:rPr lang="en-US" smtClean="0"/>
              <a:t>01-Jun-16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584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F66794D-9D79-4AC5-96DA-597EA4BF2704}" type="datetimeFigureOut">
              <a:rPr lang="en-US" smtClean="0"/>
              <a:t>01-Jun-16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452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58" r:id="rId1"/>
    <p:sldLayoutId id="2147484159" r:id="rId2"/>
    <p:sldLayoutId id="2147484160" r:id="rId3"/>
    <p:sldLayoutId id="2147484161" r:id="rId4"/>
    <p:sldLayoutId id="2147484162" r:id="rId5"/>
    <p:sldLayoutId id="2147484163" r:id="rId6"/>
    <p:sldLayoutId id="2147484164" r:id="rId7"/>
    <p:sldLayoutId id="2147484165" r:id="rId8"/>
    <p:sldLayoutId id="2147484166" r:id="rId9"/>
    <p:sldLayoutId id="2147484167" r:id="rId10"/>
    <p:sldLayoutId id="2147484168" r:id="rId11"/>
    <p:sldLayoutId id="2147484169" r:id="rId12"/>
    <p:sldLayoutId id="2147484170" r:id="rId13"/>
    <p:sldLayoutId id="2147484171" r:id="rId14"/>
    <p:sldLayoutId id="2147484172" r:id="rId15"/>
    <p:sldLayoutId id="2147484173" r:id="rId16"/>
    <p:sldLayoutId id="2147484174" r:id="rId17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api.jquery.com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api.jquery.com/category/events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jquery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jquery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ontent_delivery_network" TargetMode="External"/><Relationship Id="rId2" Type="http://schemas.openxmlformats.org/officeDocument/2006/relationships/hyperlink" Target="https://jquery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de.jquery.com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jquery.com/using-jquery-core/selecting-elements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Първи стъпки в </a:t>
            </a:r>
            <a:r>
              <a:rPr lang="en-US" i="1" dirty="0" smtClean="0"/>
              <a:t>jQuery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/>
              <a:t>Димитър </a:t>
            </a:r>
            <a:r>
              <a:rPr lang="en-US" dirty="0"/>
              <a:t>M</a:t>
            </a:r>
            <a:r>
              <a:rPr lang="bg-BG" dirty="0"/>
              <a:t>итев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180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82"/>
    </mc:Choice>
    <mc:Fallback xmlns="">
      <p:transition spd="slow" advTm="2182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Модифициране на </a:t>
            </a:r>
            <a:r>
              <a:rPr lang="en-US" dirty="0" smtClean="0"/>
              <a:t>DOM</a:t>
            </a:r>
            <a:r>
              <a:rPr lang="bg-BG" dirty="0" smtClean="0"/>
              <a:t> дървото чрез </a:t>
            </a:r>
            <a:r>
              <a:rPr lang="en-US" dirty="0" smtClean="0"/>
              <a:t>jQuery</a:t>
            </a:r>
            <a:r>
              <a:rPr lang="bg-BG" dirty="0" smtClean="0"/>
              <a:t>. Добавяне на елементи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bg-BG" dirty="0" smtClean="0"/>
              <a:t>Добавянето на елементи с </a:t>
            </a:r>
            <a:r>
              <a:rPr lang="en-US" dirty="0" smtClean="0"/>
              <a:t>jQuery</a:t>
            </a:r>
            <a:r>
              <a:rPr lang="bg-BG" dirty="0" smtClean="0"/>
              <a:t> е доста лесно</a:t>
            </a:r>
          </a:p>
          <a:p>
            <a:pPr lvl="1"/>
            <a:r>
              <a:rPr lang="en-US" i="1" dirty="0" err="1" smtClean="0">
                <a:solidFill>
                  <a:schemeClr val="accent6">
                    <a:lumMod val="75000"/>
                  </a:schemeClr>
                </a:solidFill>
              </a:rPr>
              <a:t>jQuery.appendTo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()/</a:t>
            </a:r>
            <a:r>
              <a:rPr lang="en-US" i="1" dirty="0" err="1" smtClean="0">
                <a:solidFill>
                  <a:schemeClr val="accent6">
                    <a:lumMod val="75000"/>
                  </a:schemeClr>
                </a:solidFill>
              </a:rPr>
              <a:t>prependTo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()</a:t>
            </a:r>
          </a:p>
          <a:p>
            <a:pPr lvl="1"/>
            <a:r>
              <a:rPr lang="en-US" i="1" dirty="0" err="1" smtClean="0">
                <a:solidFill>
                  <a:schemeClr val="accent6">
                    <a:lumMod val="75000"/>
                  </a:schemeClr>
                </a:solidFill>
              </a:rPr>
              <a:t>jQuery.append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()/prepend()</a:t>
            </a:r>
          </a:p>
          <a:p>
            <a:r>
              <a:rPr lang="bg-BG" dirty="0"/>
              <a:t>Създаването на елементи също е доста </a:t>
            </a:r>
            <a:r>
              <a:rPr lang="bg-BG" dirty="0" smtClean="0"/>
              <a:t>лесно</a:t>
            </a:r>
            <a:endParaRPr lang="en-US" dirty="0" smtClean="0"/>
          </a:p>
          <a:p>
            <a:r>
              <a:rPr lang="bg-BG" dirty="0" smtClean="0"/>
              <a:t>Премахване на елементи с </a:t>
            </a:r>
            <a:r>
              <a:rPr lang="en-US" dirty="0" smtClean="0"/>
              <a:t>jQuery</a:t>
            </a:r>
          </a:p>
          <a:p>
            <a:pPr lvl="1"/>
            <a:r>
              <a:rPr lang="en-US" dirty="0" err="1" smtClean="0"/>
              <a:t>jQuery.remove</a:t>
            </a:r>
            <a:r>
              <a:rPr lang="en-US" dirty="0" smtClean="0"/>
              <a:t>(selector)</a:t>
            </a:r>
          </a:p>
          <a:p>
            <a:pPr lvl="1"/>
            <a:r>
              <a:rPr lang="bg-BG" dirty="0" smtClean="0"/>
              <a:t>Премахва конкретен елемент на база селектора</a:t>
            </a:r>
            <a:endParaRPr lang="en-US" dirty="0"/>
          </a:p>
          <a:p>
            <a:endParaRPr lang="en-US" dirty="0"/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6047074" y="2899276"/>
            <a:ext cx="5791201" cy="646331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it-IT" sz="1800" b="0" dirty="0">
                <a:effectLst/>
              </a:rPr>
              <a:t>$('</a:t>
            </a:r>
            <a:r>
              <a:rPr lang="it-IT" sz="1800" b="0" i="1" dirty="0">
                <a:effectLst/>
              </a:rPr>
              <a:t>&lt;ul&gt;&lt;li&gt;Hi!&lt;/li&gt;&lt;/ul&gt;</a:t>
            </a:r>
            <a:r>
              <a:rPr lang="it-IT" sz="1800" b="0" dirty="0">
                <a:effectLst/>
              </a:rPr>
              <a:t>').appendTo('body');</a:t>
            </a:r>
          </a:p>
          <a:p>
            <a:r>
              <a:rPr lang="it-IT" sz="1800" b="0" dirty="0" smtClean="0">
                <a:effectLst/>
              </a:rPr>
              <a:t>$(</a:t>
            </a:r>
            <a:r>
              <a:rPr lang="it-IT" sz="1800" b="0" dirty="0">
                <a:effectLst/>
              </a:rPr>
              <a:t>'body').prepend</a:t>
            </a:r>
            <a:r>
              <a:rPr lang="it-IT" sz="1800" b="0" i="1" dirty="0">
                <a:effectLst/>
              </a:rPr>
              <a:t>('&lt;h1&gt;Site Header&lt;/h1&gt;</a:t>
            </a:r>
            <a:r>
              <a:rPr lang="it-IT" sz="1800" b="0" dirty="0">
                <a:effectLst/>
              </a:rPr>
              <a:t>');</a:t>
            </a:r>
            <a:endParaRPr lang="it-IT" sz="1800" dirty="0">
              <a:effectLst/>
            </a:endParaRP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8316978" y="3774207"/>
            <a:ext cx="3484854" cy="369332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800" b="0" dirty="0" err="1" smtClean="0">
                <a:effectLst/>
              </a:rPr>
              <a:t>var</a:t>
            </a:r>
            <a:r>
              <a:rPr lang="en-US" sz="1800" b="0" dirty="0" smtClean="0">
                <a:effectLst/>
              </a:rPr>
              <a:t> </a:t>
            </a:r>
            <a:r>
              <a:rPr lang="en-US" sz="1800" b="0" dirty="0">
                <a:effectLst/>
              </a:rPr>
              <a:t>$</a:t>
            </a:r>
            <a:r>
              <a:rPr lang="en-US" sz="1800" b="0" dirty="0" err="1">
                <a:effectLst/>
              </a:rPr>
              <a:t>myDiv</a:t>
            </a:r>
            <a:r>
              <a:rPr lang="en-US" sz="1800" b="0" dirty="0">
                <a:effectLst/>
              </a:rPr>
              <a:t> = $('&lt;div /&gt;');</a:t>
            </a:r>
            <a:endParaRPr lang="it-IT" sz="1800" b="0" dirty="0">
              <a:effectLst/>
            </a:endParaRP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7703127" y="4598037"/>
            <a:ext cx="4098705" cy="369332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800" b="0" dirty="0">
                <a:effectLst/>
              </a:rPr>
              <a:t>$( "div" ).remove( ".hello" );</a:t>
            </a:r>
            <a:endParaRPr lang="it-IT" sz="1800" b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525952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484311" y="166256"/>
            <a:ext cx="10018713" cy="2272144"/>
          </a:xfrm>
        </p:spPr>
        <p:txBody>
          <a:bodyPr/>
          <a:lstStyle/>
          <a:p>
            <a:r>
              <a:rPr lang="bg-BG" dirty="0" smtClean="0"/>
              <a:t>Манипулация на </a:t>
            </a:r>
            <a:r>
              <a:rPr lang="en-US" dirty="0" smtClean="0"/>
              <a:t>DOM </a:t>
            </a:r>
            <a:r>
              <a:rPr lang="bg-BG" dirty="0" smtClean="0"/>
              <a:t>дървото с </a:t>
            </a:r>
            <a:r>
              <a:rPr lang="en-US" dirty="0" smtClean="0"/>
              <a:t>jQuery</a:t>
            </a:r>
            <a:endParaRPr lang="en-US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2417" y="1943677"/>
            <a:ext cx="4762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30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Разширени </a:t>
            </a:r>
            <a:r>
              <a:rPr lang="en-US" dirty="0" smtClean="0"/>
              <a:t>DOM</a:t>
            </a:r>
            <a:r>
              <a:rPr lang="bg-BG" dirty="0" smtClean="0"/>
              <a:t> обекти с </a:t>
            </a:r>
            <a:r>
              <a:rPr lang="en-US" dirty="0" smtClean="0"/>
              <a:t>jQuery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jQuery </a:t>
            </a:r>
            <a:r>
              <a:rPr lang="bg-BG" dirty="0" smtClean="0"/>
              <a:t>дава повече възможности и функционалности при работата с </a:t>
            </a:r>
            <a:r>
              <a:rPr lang="en-US" dirty="0" smtClean="0"/>
              <a:t>DOM</a:t>
            </a:r>
            <a:r>
              <a:rPr lang="bg-BG" dirty="0" smtClean="0"/>
              <a:t> елементи</a:t>
            </a:r>
          </a:p>
          <a:p>
            <a:r>
              <a:rPr lang="bg-BG" dirty="0" smtClean="0"/>
              <a:t>Въпреки, че връща </a:t>
            </a:r>
            <a:r>
              <a:rPr lang="en-US" dirty="0" smtClean="0"/>
              <a:t>DOM</a:t>
            </a:r>
            <a:r>
              <a:rPr lang="bg-BG" dirty="0" smtClean="0"/>
              <a:t> елементи при селектиране, то тези </a:t>
            </a:r>
            <a:r>
              <a:rPr lang="en-US" dirty="0" smtClean="0"/>
              <a:t>DOM</a:t>
            </a:r>
            <a:r>
              <a:rPr lang="bg-BG" dirty="0" smtClean="0"/>
              <a:t> елементи са разширени като функционалности и възможности от </a:t>
            </a:r>
            <a:r>
              <a:rPr lang="en-US" dirty="0" smtClean="0"/>
              <a:t>jQuery</a:t>
            </a:r>
          </a:p>
          <a:p>
            <a:r>
              <a:rPr lang="bg-BG" dirty="0" smtClean="0"/>
              <a:t>Имат допълнителни методи и характерситики</a:t>
            </a:r>
          </a:p>
          <a:p>
            <a:pPr lvl="1"/>
            <a:r>
              <a:rPr lang="en-US" i="1" dirty="0" err="1" smtClean="0">
                <a:solidFill>
                  <a:schemeClr val="accent6">
                    <a:lumMod val="75000"/>
                  </a:schemeClr>
                </a:solidFill>
              </a:rPr>
              <a:t>addClass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(), </a:t>
            </a:r>
            <a:r>
              <a:rPr lang="en-US" i="1" dirty="0" err="1" smtClean="0">
                <a:solidFill>
                  <a:schemeClr val="accent6">
                    <a:lumMod val="75000"/>
                  </a:schemeClr>
                </a:solidFill>
              </a:rPr>
              <a:t>removeClass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(), </a:t>
            </a:r>
            <a:r>
              <a:rPr lang="en-US" i="1" dirty="0" err="1" smtClean="0">
                <a:solidFill>
                  <a:schemeClr val="accent6">
                    <a:lumMod val="75000"/>
                  </a:schemeClr>
                </a:solidFill>
              </a:rPr>
              <a:t>toggleClass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()….</a:t>
            </a:r>
          </a:p>
          <a:p>
            <a:pPr lvl="1"/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on(event, callback) </a:t>
            </a:r>
          </a:p>
          <a:p>
            <a:pPr lvl="1"/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animate(), fade()…..</a:t>
            </a:r>
            <a:endParaRPr lang="en-US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5634182" y="5468034"/>
            <a:ext cx="5868841" cy="646331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fr-FR" sz="1800" b="0" dirty="0" smtClean="0">
                <a:effectLst/>
              </a:rPr>
              <a:t>var </a:t>
            </a:r>
            <a:r>
              <a:rPr lang="fr-FR" sz="1800" b="0" dirty="0">
                <a:effectLst/>
              </a:rPr>
              <a:t>content = </a:t>
            </a:r>
            <a:r>
              <a:rPr lang="fr-FR" sz="1800" b="0" dirty="0" err="1">
                <a:effectLst/>
              </a:rPr>
              <a:t>document.createElement</a:t>
            </a:r>
            <a:r>
              <a:rPr lang="fr-FR" sz="1800" b="0" dirty="0">
                <a:effectLst/>
              </a:rPr>
              <a:t>('div');</a:t>
            </a:r>
          </a:p>
          <a:p>
            <a:r>
              <a:rPr lang="fr-FR" sz="1800" b="0" dirty="0" smtClean="0">
                <a:effectLst/>
              </a:rPr>
              <a:t>var </a:t>
            </a:r>
            <a:r>
              <a:rPr lang="fr-FR" sz="1800" b="0" dirty="0">
                <a:effectLst/>
              </a:rPr>
              <a:t>$content = $(content);</a:t>
            </a:r>
            <a:endParaRPr lang="it-IT" sz="1800" b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539931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Характеристики на </a:t>
            </a:r>
            <a:r>
              <a:rPr lang="en-US" dirty="0" smtClean="0"/>
              <a:t>jQuery </a:t>
            </a:r>
            <a:r>
              <a:rPr lang="bg-BG" dirty="0" smtClean="0"/>
              <a:t>елементите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1" y="2177472"/>
            <a:ext cx="10018713" cy="3955474"/>
          </a:xfrm>
        </p:spPr>
        <p:txBody>
          <a:bodyPr>
            <a:normAutofit/>
          </a:bodyPr>
          <a:lstStyle/>
          <a:p>
            <a:r>
              <a:rPr lang="en-US" dirty="0" smtClean="0"/>
              <a:t>jQuery </a:t>
            </a:r>
            <a:r>
              <a:rPr lang="bg-BG" dirty="0" smtClean="0"/>
              <a:t>елементите разширяват стандартните </a:t>
            </a:r>
            <a:r>
              <a:rPr lang="en-US" dirty="0" smtClean="0"/>
              <a:t>DOM </a:t>
            </a:r>
            <a:r>
              <a:rPr lang="bg-BG" dirty="0" smtClean="0"/>
              <a:t>елементи</a:t>
            </a:r>
          </a:p>
          <a:p>
            <a:r>
              <a:rPr lang="bg-BG" dirty="0" smtClean="0"/>
              <a:t>Методи за промяна на елементите и техните характеристики</a:t>
            </a:r>
          </a:p>
          <a:p>
            <a:pPr lvl="1"/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jQuery.css(prop, value) </a:t>
            </a:r>
            <a:r>
              <a:rPr lang="en-US" dirty="0" smtClean="0"/>
              <a:t>-&gt; inline</a:t>
            </a:r>
            <a:r>
              <a:rPr lang="bg-BG" dirty="0" smtClean="0"/>
              <a:t> стилове на елемента</a:t>
            </a:r>
          </a:p>
          <a:p>
            <a:pPr lvl="1"/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jQuery</a:t>
            </a:r>
            <a:r>
              <a:rPr lang="bg-BG" i="1" dirty="0" smtClean="0">
                <a:solidFill>
                  <a:schemeClr val="accent6">
                    <a:lumMod val="75000"/>
                  </a:schemeClr>
                </a:solidFill>
              </a:rPr>
              <a:t>.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html() </a:t>
            </a:r>
            <a:r>
              <a:rPr lang="en-US" dirty="0" smtClean="0"/>
              <a:t>-&gt; </a:t>
            </a:r>
            <a:r>
              <a:rPr lang="bg-BG" dirty="0" smtClean="0"/>
              <a:t>връща </a:t>
            </a:r>
            <a:r>
              <a:rPr lang="en-US" i="1" dirty="0" err="1" smtClean="0">
                <a:solidFill>
                  <a:schemeClr val="accent6">
                    <a:lumMod val="75000"/>
                  </a:schemeClr>
                </a:solidFill>
              </a:rPr>
              <a:t>innerHTML</a:t>
            </a:r>
            <a:r>
              <a:rPr lang="bg-BG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bg-BG" dirty="0" smtClean="0"/>
              <a:t>на елемента</a:t>
            </a:r>
            <a:endParaRPr lang="en-US" dirty="0" smtClean="0"/>
          </a:p>
          <a:p>
            <a:pPr lvl="2"/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jQuery.html(content)</a:t>
            </a:r>
            <a:r>
              <a:rPr lang="bg-BG" i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bg-BG" dirty="0" smtClean="0"/>
              <a:t>-&gt; задава </a:t>
            </a:r>
            <a:r>
              <a:rPr lang="en-US" i="1" dirty="0" err="1" smtClean="0">
                <a:solidFill>
                  <a:schemeClr val="accent6">
                    <a:lumMod val="75000"/>
                  </a:schemeClr>
                </a:solidFill>
              </a:rPr>
              <a:t>innerHTML</a:t>
            </a:r>
            <a:r>
              <a:rPr lang="bg-BG" dirty="0" smtClean="0"/>
              <a:t> на елемента</a:t>
            </a:r>
            <a:endParaRPr lang="en-US" dirty="0" smtClean="0"/>
          </a:p>
          <a:p>
            <a:pPr lvl="1"/>
            <a:r>
              <a:rPr lang="en-US" i="1" dirty="0" err="1" smtClean="0">
                <a:solidFill>
                  <a:schemeClr val="accent6">
                    <a:lumMod val="75000"/>
                  </a:schemeClr>
                </a:solidFill>
              </a:rPr>
              <a:t>jQuery.text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()</a:t>
            </a:r>
            <a:r>
              <a:rPr lang="bg-BG" i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bg-BG" dirty="0" smtClean="0"/>
              <a:t>-&gt; връща текста на даден елемент</a:t>
            </a:r>
            <a:endParaRPr lang="en-US" dirty="0" smtClean="0"/>
          </a:p>
          <a:p>
            <a:pPr lvl="2"/>
            <a:r>
              <a:rPr lang="en-US" i="1" dirty="0" err="1" smtClean="0">
                <a:solidFill>
                  <a:schemeClr val="accent6">
                    <a:lumMod val="75000"/>
                  </a:schemeClr>
                </a:solidFill>
              </a:rPr>
              <a:t>jQuery.text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(content)</a:t>
            </a:r>
            <a:r>
              <a:rPr lang="bg-BG" dirty="0" smtClean="0"/>
              <a:t> -&gt; задава съдържанието на даден елемент като </a:t>
            </a:r>
            <a:r>
              <a:rPr lang="en-US" dirty="0" smtClean="0"/>
              <a:t>escape-</a:t>
            </a:r>
            <a:r>
              <a:rPr lang="bg-BG" dirty="0" smtClean="0"/>
              <a:t>ва</a:t>
            </a:r>
            <a:endParaRPr lang="en-US" dirty="0" smtClean="0"/>
          </a:p>
          <a:p>
            <a:pPr lvl="1"/>
            <a:r>
              <a:rPr lang="bg-BG" dirty="0" smtClean="0"/>
              <a:t>Повече информация може да бъде намерена в </a:t>
            </a:r>
            <a:r>
              <a:rPr lang="bg-BG" dirty="0" smtClean="0">
                <a:hlinkClick r:id="rId2"/>
              </a:rPr>
              <a:t>официалната документация</a:t>
            </a:r>
            <a:r>
              <a:rPr lang="bg-BG" dirty="0" smtClean="0"/>
              <a:t> на </a:t>
            </a:r>
            <a:r>
              <a:rPr lang="en-US" dirty="0" smtClean="0"/>
              <a:t>jQuery</a:t>
            </a:r>
          </a:p>
        </p:txBody>
      </p:sp>
    </p:spTree>
    <p:extLst>
      <p:ext uri="{BB962C8B-B14F-4D97-AF65-F5344CB8AC3E}">
        <p14:creationId xmlns:p14="http://schemas.microsoft.com/office/powerpoint/2010/main" val="2685038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484311" y="166256"/>
            <a:ext cx="10018713" cy="2272144"/>
          </a:xfrm>
        </p:spPr>
        <p:txBody>
          <a:bodyPr/>
          <a:lstStyle/>
          <a:p>
            <a:r>
              <a:rPr lang="bg-BG" dirty="0"/>
              <a:t>Разширени </a:t>
            </a:r>
            <a:r>
              <a:rPr lang="en-US" dirty="0"/>
              <a:t>DOM</a:t>
            </a:r>
            <a:r>
              <a:rPr lang="bg-BG" dirty="0"/>
              <a:t> обекти с </a:t>
            </a:r>
            <a:r>
              <a:rPr lang="en-US" dirty="0"/>
              <a:t>jQuery</a:t>
            </a:r>
            <a:r>
              <a:rPr lang="bg-BG" dirty="0" smtClean="0"/>
              <a:t>. Характеристики </a:t>
            </a:r>
            <a:r>
              <a:rPr lang="bg-BG" dirty="0"/>
              <a:t>на </a:t>
            </a:r>
            <a:r>
              <a:rPr lang="en-US" dirty="0"/>
              <a:t>jQuery </a:t>
            </a:r>
            <a:r>
              <a:rPr lang="bg-BG" dirty="0"/>
              <a:t>елементите</a:t>
            </a:r>
            <a:endParaRPr lang="en-US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2417" y="1943677"/>
            <a:ext cx="4762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455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Събития</a:t>
            </a:r>
            <a:r>
              <a:rPr lang="en-US" dirty="0" smtClean="0"/>
              <a:t> /events/</a:t>
            </a:r>
            <a:r>
              <a:rPr lang="bg-BG" dirty="0" smtClean="0"/>
              <a:t> с </a:t>
            </a:r>
            <a:r>
              <a:rPr lang="en-US" dirty="0" smtClean="0"/>
              <a:t>jQuery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jQuery </a:t>
            </a:r>
            <a:r>
              <a:rPr lang="bg-BG" dirty="0" smtClean="0"/>
              <a:t>ни дава много лесен начин за закачване и разкачване към събития</a:t>
            </a:r>
          </a:p>
          <a:p>
            <a:pPr lvl="1"/>
            <a:r>
              <a:rPr lang="en-US" dirty="0" smtClean="0"/>
              <a:t>jQuery</a:t>
            </a:r>
            <a:r>
              <a:rPr lang="bg-BG" dirty="0" smtClean="0"/>
              <a:t> работи </a:t>
            </a:r>
            <a:r>
              <a:rPr lang="en-US" dirty="0" smtClean="0"/>
              <a:t>cross-</a:t>
            </a:r>
            <a:r>
              <a:rPr lang="en-US" dirty="0" err="1" smtClean="0"/>
              <a:t>brower</a:t>
            </a:r>
            <a:r>
              <a:rPr lang="en-US" dirty="0" smtClean="0"/>
              <a:t>, </a:t>
            </a:r>
            <a:r>
              <a:rPr lang="bg-BG" dirty="0" smtClean="0"/>
              <a:t>т.е.не са необходими разни </a:t>
            </a:r>
            <a:r>
              <a:rPr lang="en-US" dirty="0" smtClean="0"/>
              <a:t>shim-</a:t>
            </a:r>
            <a:r>
              <a:rPr lang="bg-BG" dirty="0" smtClean="0"/>
              <a:t>ове или други, за да гарантираме работата на различни браузъри</a:t>
            </a:r>
          </a:p>
          <a:p>
            <a:pPr lvl="1"/>
            <a:r>
              <a:rPr lang="bg-BG" dirty="0" smtClean="0"/>
              <a:t>Използват се методите </a:t>
            </a:r>
            <a:r>
              <a:rPr lang="en-US" dirty="0" smtClean="0"/>
              <a:t>on() </a:t>
            </a:r>
            <a:r>
              <a:rPr lang="bg-BG" dirty="0" smtClean="0"/>
              <a:t>или </a:t>
            </a:r>
            <a:r>
              <a:rPr lang="en-US" dirty="0" smtClean="0"/>
              <a:t>off()</a:t>
            </a:r>
            <a:endParaRPr lang="bg-BG" dirty="0" smtClean="0"/>
          </a:p>
          <a:p>
            <a:pPr lvl="1"/>
            <a:r>
              <a:rPr lang="bg-BG" dirty="0" smtClean="0"/>
              <a:t>Документация за </a:t>
            </a:r>
            <a:r>
              <a:rPr lang="en-US" dirty="0" smtClean="0">
                <a:hlinkClick r:id="rId2"/>
              </a:rPr>
              <a:t>jQuery Events</a:t>
            </a:r>
            <a:endParaRPr lang="en-US" dirty="0"/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5634183" y="5468034"/>
            <a:ext cx="5043054" cy="92333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800" b="0" dirty="0" smtClean="0">
                <a:effectLst/>
              </a:rPr>
              <a:t>$(</a:t>
            </a:r>
            <a:r>
              <a:rPr lang="en-US" sz="1800" b="0" dirty="0">
                <a:effectLst/>
              </a:rPr>
              <a:t>'</a:t>
            </a:r>
            <a:r>
              <a:rPr lang="en-US" sz="1800" b="0" dirty="0" err="1">
                <a:effectLst/>
              </a:rPr>
              <a:t>a.btn</a:t>
            </a:r>
            <a:r>
              <a:rPr lang="en-US" sz="1800" b="0" dirty="0">
                <a:effectLst/>
              </a:rPr>
              <a:t>').</a:t>
            </a:r>
            <a:r>
              <a:rPr lang="en-US" sz="1800" dirty="0">
                <a:effectLst/>
              </a:rPr>
              <a:t>on</a:t>
            </a:r>
            <a:r>
              <a:rPr lang="en-US" sz="1800" b="0" dirty="0">
                <a:effectLst/>
              </a:rPr>
              <a:t>('click', function () {</a:t>
            </a:r>
          </a:p>
          <a:p>
            <a:r>
              <a:rPr lang="en-US" sz="1800" b="0" dirty="0">
                <a:effectLst/>
              </a:rPr>
              <a:t>    </a:t>
            </a:r>
            <a:r>
              <a:rPr lang="en-US" sz="1800" b="0" dirty="0" smtClean="0">
                <a:effectLst/>
              </a:rPr>
              <a:t>$(".</a:t>
            </a:r>
            <a:r>
              <a:rPr lang="en-US" sz="1800" b="0" dirty="0">
                <a:effectLst/>
              </a:rPr>
              <a:t>hello").</a:t>
            </a:r>
            <a:r>
              <a:rPr lang="en-US" sz="1800" b="0" dirty="0" err="1">
                <a:effectLst/>
              </a:rPr>
              <a:t>addClass</a:t>
            </a:r>
            <a:r>
              <a:rPr lang="en-US" sz="1800" b="0" dirty="0">
                <a:effectLst/>
              </a:rPr>
              <a:t>("selected");</a:t>
            </a:r>
          </a:p>
          <a:p>
            <a:r>
              <a:rPr lang="en-US" sz="1800" b="0" dirty="0" smtClean="0">
                <a:effectLst/>
              </a:rPr>
              <a:t>});</a:t>
            </a:r>
            <a:endParaRPr lang="it-IT" sz="1800" b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9665130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484311" y="166256"/>
            <a:ext cx="10018713" cy="2272144"/>
          </a:xfrm>
        </p:spPr>
        <p:txBody>
          <a:bodyPr/>
          <a:lstStyle/>
          <a:p>
            <a:r>
              <a:rPr lang="bg-BG" dirty="0"/>
              <a:t>Събития</a:t>
            </a:r>
            <a:r>
              <a:rPr lang="en-US" dirty="0"/>
              <a:t> /events/</a:t>
            </a:r>
            <a:r>
              <a:rPr lang="bg-BG" dirty="0"/>
              <a:t> с </a:t>
            </a:r>
            <a:r>
              <a:rPr lang="en-US" dirty="0"/>
              <a:t>jQuery</a:t>
            </a:r>
            <a:endParaRPr lang="en-US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2417" y="1943677"/>
            <a:ext cx="4762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079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422" y="506026"/>
            <a:ext cx="4766673" cy="5934509"/>
          </a:xfrm>
        </p:spPr>
      </p:pic>
    </p:spTree>
    <p:extLst>
      <p:ext uri="{BB962C8B-B14F-4D97-AF65-F5344CB8AC3E}">
        <p14:creationId xmlns:p14="http://schemas.microsoft.com/office/powerpoint/2010/main" val="475375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Домашна работа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669308"/>
            <a:ext cx="10199690" cy="3999347"/>
          </a:xfrm>
        </p:spPr>
        <p:txBody>
          <a:bodyPr anchor="ctr" anchorCtr="0">
            <a:normAutofit fontScale="925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bg-BG" dirty="0" smtClean="0"/>
              <a:t>Напишете </a:t>
            </a:r>
            <a:r>
              <a:rPr lang="en-US" dirty="0" smtClean="0"/>
              <a:t>JS</a:t>
            </a:r>
            <a:r>
              <a:rPr lang="bg-BG" dirty="0" smtClean="0"/>
              <a:t> код, който по съществуващ </a:t>
            </a:r>
            <a:r>
              <a:rPr lang="en-US" dirty="0" smtClean="0"/>
              <a:t>HTML</a:t>
            </a:r>
            <a:endParaRPr lang="bg-BG" dirty="0" smtClean="0"/>
          </a:p>
          <a:p>
            <a:pPr lvl="1"/>
            <a:r>
              <a:rPr lang="bg-BG" dirty="0" smtClean="0"/>
              <a:t>Да намира бутон с </a:t>
            </a:r>
            <a:r>
              <a:rPr lang="en-US" dirty="0" smtClean="0"/>
              <a:t>id=“clickable” </a:t>
            </a:r>
            <a:r>
              <a:rPr lang="bg-BG" dirty="0" smtClean="0"/>
              <a:t>и да се закача за събитието </a:t>
            </a:r>
            <a:r>
              <a:rPr lang="en-US" dirty="0" smtClean="0"/>
              <a:t>‘click’</a:t>
            </a:r>
            <a:endParaRPr lang="bg-BG" dirty="0" smtClean="0"/>
          </a:p>
          <a:p>
            <a:pPr lvl="1"/>
            <a:r>
              <a:rPr lang="bg-BG" dirty="0" smtClean="0"/>
              <a:t>При клик на този бутон да се сменя цвета на фона на 1вия &lt;</a:t>
            </a:r>
            <a:r>
              <a:rPr lang="en-US" dirty="0" smtClean="0"/>
              <a:t>div /&gt;</a:t>
            </a:r>
            <a:r>
              <a:rPr lang="bg-BG" dirty="0" smtClean="0"/>
              <a:t> елемент</a:t>
            </a:r>
          </a:p>
          <a:p>
            <a:pPr lvl="1"/>
            <a:r>
              <a:rPr lang="bg-BG" dirty="0" smtClean="0"/>
              <a:t>Да се добавят още 2 бутона + и  -, като при клик на + да се увеличава шрифта на текста, а при клик на – да се намалява шрифта на текста</a:t>
            </a:r>
          </a:p>
          <a:p>
            <a:pPr marL="457200" indent="-457200">
              <a:buFont typeface="+mj-lt"/>
              <a:buAutoNum type="arabicPeriod"/>
            </a:pPr>
            <a:r>
              <a:rPr lang="bg-BG" dirty="0" smtClean="0"/>
              <a:t>Да се напише </a:t>
            </a:r>
            <a:r>
              <a:rPr lang="en-US" dirty="0" smtClean="0"/>
              <a:t>JS</a:t>
            </a:r>
            <a:r>
              <a:rPr lang="en-US" dirty="0"/>
              <a:t> </a:t>
            </a:r>
            <a:r>
              <a:rPr lang="bg-BG" dirty="0" smtClean="0"/>
              <a:t>код, който да прави валидация на дадена </a:t>
            </a:r>
            <a:r>
              <a:rPr lang="en-US" dirty="0" smtClean="0"/>
              <a:t>HTML</a:t>
            </a:r>
            <a:r>
              <a:rPr lang="bg-BG" dirty="0" smtClean="0"/>
              <a:t> форма и да извежда на страницата коректни съобщения. Формата има полета за име и години</a:t>
            </a:r>
          </a:p>
          <a:p>
            <a:pPr lvl="1"/>
            <a:r>
              <a:rPr lang="bg-BG" dirty="0" smtClean="0"/>
              <a:t>Името може да е само малки или главни латински букви, други символи не са допустими</a:t>
            </a:r>
          </a:p>
          <a:p>
            <a:pPr lvl="1"/>
            <a:r>
              <a:rPr lang="bg-BG" dirty="0" smtClean="0"/>
              <a:t>Годините са цяло число в интервала 18-54</a:t>
            </a:r>
            <a:endParaRPr lang="bg-BG" dirty="0"/>
          </a:p>
          <a:p>
            <a:pPr marL="457200" indent="-457200">
              <a:buFont typeface="+mj-lt"/>
              <a:buAutoNum type="arabicPeriod"/>
            </a:pPr>
            <a:endParaRPr lang="bg-BG" dirty="0"/>
          </a:p>
          <a:p>
            <a:pPr marL="457200" indent="-457200">
              <a:buFont typeface="+mj-lt"/>
              <a:buAutoNum type="arabicPeriod"/>
            </a:pPr>
            <a:endParaRPr lang="bg-BG" dirty="0"/>
          </a:p>
          <a:p>
            <a:pPr marL="457200" indent="-457200">
              <a:buFont typeface="+mj-lt"/>
              <a:buAutoNum type="arabicPeriod"/>
            </a:pPr>
            <a:endParaRPr lang="bg-BG" dirty="0"/>
          </a:p>
          <a:p>
            <a:pPr marL="457200" indent="-457200">
              <a:buFont typeface="+mj-lt"/>
              <a:buAutoNum type="arabicPeriod"/>
            </a:pP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161688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Какво е </a:t>
            </a:r>
            <a:r>
              <a:rPr lang="en-US" dirty="0" smtClean="0"/>
              <a:t>jQuery?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1" y="2032001"/>
            <a:ext cx="10018713" cy="4287982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hlinkClick r:id="rId2"/>
              </a:rPr>
              <a:t>jQuery</a:t>
            </a:r>
            <a:r>
              <a:rPr lang="en-US" dirty="0" smtClean="0"/>
              <a:t>  e JavaScript</a:t>
            </a:r>
            <a:r>
              <a:rPr lang="bg-BG" dirty="0" smtClean="0"/>
              <a:t> библиотека, която облекчава писането на </a:t>
            </a:r>
            <a:r>
              <a:rPr lang="en-US" dirty="0" smtClean="0"/>
              <a:t>JS</a:t>
            </a:r>
            <a:r>
              <a:rPr lang="bg-BG" dirty="0" smtClean="0"/>
              <a:t> от страна на клиента (</a:t>
            </a:r>
            <a:r>
              <a:rPr lang="en-US" dirty="0" smtClean="0"/>
              <a:t>client-side scripting)</a:t>
            </a:r>
          </a:p>
          <a:p>
            <a:pPr lvl="1"/>
            <a:r>
              <a:rPr lang="bg-BG" dirty="0" smtClean="0"/>
              <a:t>Най-популярната </a:t>
            </a:r>
            <a:r>
              <a:rPr lang="en-US" dirty="0" smtClean="0"/>
              <a:t>JS</a:t>
            </a:r>
            <a:r>
              <a:rPr lang="bg-BG" dirty="0" smtClean="0"/>
              <a:t> библиотека</a:t>
            </a:r>
          </a:p>
          <a:p>
            <a:pPr lvl="1"/>
            <a:r>
              <a:rPr lang="bg-BG" dirty="0" smtClean="0"/>
              <a:t>Безплатна с отворен код (</a:t>
            </a:r>
            <a:r>
              <a:rPr lang="en-US" dirty="0" smtClean="0"/>
              <a:t>open-source)</a:t>
            </a:r>
            <a:endParaRPr lang="bg-BG" dirty="0" smtClean="0"/>
          </a:p>
          <a:p>
            <a:r>
              <a:rPr lang="en-US" dirty="0" smtClean="0"/>
              <a:t>jQuery </a:t>
            </a:r>
            <a:r>
              <a:rPr lang="bg-BG" dirty="0" smtClean="0"/>
              <a:t>облекчава</a:t>
            </a:r>
          </a:p>
          <a:p>
            <a:pPr lvl="1"/>
            <a:r>
              <a:rPr lang="bg-BG" dirty="0" smtClean="0"/>
              <a:t>Обхождането на навигирането на </a:t>
            </a:r>
            <a:r>
              <a:rPr lang="en-US" dirty="0" smtClean="0"/>
              <a:t>DOM </a:t>
            </a:r>
            <a:r>
              <a:rPr lang="bg-BG" dirty="0" smtClean="0"/>
              <a:t>дървото</a:t>
            </a:r>
          </a:p>
          <a:p>
            <a:pPr lvl="1"/>
            <a:r>
              <a:rPr lang="bg-BG" dirty="0" smtClean="0"/>
              <a:t>Обработката на събития</a:t>
            </a:r>
          </a:p>
          <a:p>
            <a:pPr lvl="1"/>
            <a:r>
              <a:rPr lang="bg-BG" dirty="0" smtClean="0"/>
              <a:t>Анимации</a:t>
            </a:r>
          </a:p>
          <a:p>
            <a:pPr lvl="1"/>
            <a:r>
              <a:rPr lang="bg-BG" dirty="0" smtClean="0"/>
              <a:t>Правенето на заявки към </a:t>
            </a:r>
            <a:r>
              <a:rPr lang="en-US" dirty="0" smtClean="0"/>
              <a:t>web </a:t>
            </a:r>
            <a:r>
              <a:rPr lang="bg-BG" dirty="0" smtClean="0"/>
              <a:t>сървиси</a:t>
            </a:r>
          </a:p>
          <a:p>
            <a:r>
              <a:rPr lang="en-US" dirty="0" smtClean="0"/>
              <a:t>jQuery </a:t>
            </a:r>
            <a:r>
              <a:rPr lang="bg-BG" dirty="0" smtClean="0"/>
              <a:t>се използва като основа на много библиотеки</a:t>
            </a:r>
          </a:p>
          <a:p>
            <a:r>
              <a:rPr lang="en-US" dirty="0" smtClean="0"/>
              <a:t>jQuery </a:t>
            </a:r>
            <a:r>
              <a:rPr lang="bg-BG" dirty="0" smtClean="0"/>
              <a:t>се използва в продукти на </a:t>
            </a:r>
            <a:r>
              <a:rPr lang="en-US" dirty="0" smtClean="0"/>
              <a:t>Microsoft</a:t>
            </a:r>
            <a:endParaRPr lang="bg-BG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3200" y="5785828"/>
            <a:ext cx="4368800" cy="1068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868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Защо е толкова популярна библиотека </a:t>
            </a:r>
            <a:r>
              <a:rPr lang="en-US" dirty="0" smtClean="0"/>
              <a:t>jQuery?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Лесна за научаване и използване</a:t>
            </a:r>
            <a:r>
              <a:rPr lang="en-US" dirty="0" smtClean="0"/>
              <a:t> </a:t>
            </a:r>
            <a:r>
              <a:rPr lang="en-US" dirty="0"/>
              <a:t>-&gt; </a:t>
            </a:r>
            <a:r>
              <a:rPr lang="en-US" dirty="0">
                <a:hlinkClick r:id="rId2"/>
              </a:rPr>
              <a:t>https://learn.jquery.com/</a:t>
            </a:r>
            <a:endParaRPr lang="bg-BG" dirty="0" smtClean="0"/>
          </a:p>
          <a:p>
            <a:r>
              <a:rPr lang="bg-BG" dirty="0" smtClean="0"/>
              <a:t>Лесна за разширение</a:t>
            </a:r>
          </a:p>
          <a:p>
            <a:r>
              <a:rPr lang="bg-BG" dirty="0" smtClean="0"/>
              <a:t>Преизползва </a:t>
            </a:r>
            <a:r>
              <a:rPr lang="en-US" dirty="0" smtClean="0"/>
              <a:t>CSS3.0 </a:t>
            </a:r>
            <a:r>
              <a:rPr lang="bg-BG" dirty="0" smtClean="0"/>
              <a:t>селекторите, т.е.не трябва да се учи нов начин за селектиране на елементи от </a:t>
            </a:r>
            <a:r>
              <a:rPr lang="en-US" dirty="0" smtClean="0"/>
              <a:t>DOM </a:t>
            </a:r>
            <a:r>
              <a:rPr lang="bg-BG" dirty="0" smtClean="0"/>
              <a:t>дървото</a:t>
            </a:r>
          </a:p>
          <a:p>
            <a:r>
              <a:rPr lang="bg-BG" dirty="0" smtClean="0"/>
              <a:t>Лек и малък файл – само 32</a:t>
            </a:r>
            <a:r>
              <a:rPr lang="en-US" dirty="0" smtClean="0"/>
              <a:t>kB</a:t>
            </a:r>
            <a:endParaRPr lang="bg-BG" dirty="0" smtClean="0"/>
          </a:p>
          <a:p>
            <a:r>
              <a:rPr lang="bg-BG" dirty="0" smtClean="0"/>
              <a:t>Голямо общество – </a:t>
            </a:r>
            <a:r>
              <a:rPr lang="en-US" dirty="0" smtClean="0"/>
              <a:t>community support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366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Как да добавим </a:t>
            </a:r>
            <a:r>
              <a:rPr lang="en-US" dirty="0" smtClean="0"/>
              <a:t>jQuery?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bg-BG" dirty="0" smtClean="0"/>
              <a:t>Като свалим файловете на </a:t>
            </a:r>
            <a:r>
              <a:rPr lang="en-US" dirty="0" smtClean="0"/>
              <a:t>jQuery </a:t>
            </a:r>
            <a:r>
              <a:rPr lang="bg-BG" dirty="0" smtClean="0"/>
              <a:t>от официалния им сайт</a:t>
            </a:r>
          </a:p>
          <a:p>
            <a:pPr lvl="1"/>
            <a:r>
              <a:rPr lang="en-US" dirty="0" smtClean="0">
                <a:hlinkClick r:id="rId2"/>
              </a:rPr>
              <a:t>https://jquery.com/</a:t>
            </a:r>
            <a:endParaRPr lang="bg-BG" dirty="0"/>
          </a:p>
          <a:p>
            <a:r>
              <a:rPr lang="bg-BG" dirty="0" smtClean="0"/>
              <a:t>Добавяме съответния .</a:t>
            </a:r>
            <a:r>
              <a:rPr lang="en-US" dirty="0" err="1" smtClean="0"/>
              <a:t>js</a:t>
            </a:r>
            <a:r>
              <a:rPr lang="bg-BG" dirty="0" smtClean="0"/>
              <a:t> файл чрез </a:t>
            </a:r>
            <a:r>
              <a:rPr lang="bg-BG" i="1" dirty="0" smtClean="0">
                <a:solidFill>
                  <a:schemeClr val="accent6">
                    <a:lumMod val="75000"/>
                  </a:schemeClr>
                </a:solidFill>
              </a:rPr>
              <a:t>&lt;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script </a:t>
            </a:r>
            <a:r>
              <a:rPr lang="bg-BG" i="1" dirty="0" smtClean="0">
                <a:solidFill>
                  <a:schemeClr val="accent6">
                    <a:lumMod val="75000"/>
                  </a:schemeClr>
                </a:solidFill>
              </a:rPr>
              <a:t> /&gt; </a:t>
            </a:r>
            <a:r>
              <a:rPr lang="bg-BG" dirty="0" smtClean="0"/>
              <a:t>елемент</a:t>
            </a:r>
          </a:p>
          <a:p>
            <a:pPr lvl="1"/>
            <a:r>
              <a:rPr lang="bg-BG" dirty="0" smtClean="0"/>
              <a:t>Напр. </a:t>
            </a:r>
            <a:r>
              <a:rPr lang="en-US" dirty="0" smtClean="0"/>
              <a:t>jquery-2.1.1.js </a:t>
            </a:r>
            <a:r>
              <a:rPr lang="bg-BG" dirty="0" smtClean="0"/>
              <a:t>или </a:t>
            </a:r>
            <a:r>
              <a:rPr lang="en-US" dirty="0" smtClean="0"/>
              <a:t>.min.js </a:t>
            </a:r>
            <a:r>
              <a:rPr lang="bg-BG" dirty="0" smtClean="0"/>
              <a:t>файла</a:t>
            </a:r>
          </a:p>
          <a:p>
            <a:r>
              <a:rPr lang="bg-BG" dirty="0" smtClean="0"/>
              <a:t>Чрез </a:t>
            </a:r>
            <a:r>
              <a:rPr lang="en-US" dirty="0" smtClean="0"/>
              <a:t>CDN (</a:t>
            </a:r>
            <a:r>
              <a:rPr lang="en-US" dirty="0" smtClean="0">
                <a:hlinkClick r:id="rId3"/>
              </a:rPr>
              <a:t>content delivery network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 </a:t>
            </a:r>
            <a:r>
              <a:rPr lang="en-US" dirty="0">
                <a:hlinkClick r:id="rId4"/>
              </a:rPr>
              <a:t>https://code.jquery.com</a:t>
            </a:r>
            <a:r>
              <a:rPr lang="en-US" dirty="0" smtClean="0">
                <a:hlinkClick r:id="rId4"/>
              </a:rPr>
              <a:t>/</a:t>
            </a:r>
            <a:endParaRPr lang="bg-BG" dirty="0" smtClean="0"/>
          </a:p>
          <a:p>
            <a:pPr lvl="1"/>
            <a:r>
              <a:rPr lang="bg-BG" dirty="0" smtClean="0"/>
              <a:t>Няма нужда да се сваля файл, реферира се адреса в интернет на конкретния </a:t>
            </a:r>
            <a:r>
              <a:rPr lang="en-US" dirty="0" smtClean="0"/>
              <a:t>.</a:t>
            </a:r>
            <a:r>
              <a:rPr lang="en-US" dirty="0" err="1" smtClean="0"/>
              <a:t>js</a:t>
            </a:r>
            <a:r>
              <a:rPr lang="bg-BG" dirty="0" smtClean="0"/>
              <a:t> файл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80697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 </a:t>
            </a:r>
            <a:r>
              <a:rPr lang="bg-BG" dirty="0" smtClean="0"/>
              <a:t>и </a:t>
            </a:r>
            <a:r>
              <a:rPr lang="en-US" dirty="0" smtClean="0"/>
              <a:t>DOM</a:t>
            </a:r>
            <a:r>
              <a:rPr lang="bg-BG" dirty="0" smtClean="0"/>
              <a:t> манипулации. Селектори в </a:t>
            </a:r>
            <a:r>
              <a:rPr lang="en-US" dirty="0" smtClean="0"/>
              <a:t>jQuery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438399"/>
            <a:ext cx="10018713" cy="3648365"/>
          </a:xfrm>
        </p:spPr>
        <p:txBody>
          <a:bodyPr>
            <a:normAutofit/>
          </a:bodyPr>
          <a:lstStyle/>
          <a:p>
            <a:r>
              <a:rPr lang="bg-BG" dirty="0" smtClean="0"/>
              <a:t>Селектирането на елементи от </a:t>
            </a:r>
            <a:r>
              <a:rPr lang="en-US" dirty="0" smtClean="0"/>
              <a:t>DOM</a:t>
            </a:r>
            <a:r>
              <a:rPr lang="bg-BG" dirty="0" smtClean="0"/>
              <a:t> дървото в почти като с чист </a:t>
            </a:r>
            <a:r>
              <a:rPr lang="en-US" dirty="0" smtClean="0"/>
              <a:t>JS</a:t>
            </a:r>
            <a:endParaRPr lang="bg-BG" dirty="0" smtClean="0"/>
          </a:p>
          <a:p>
            <a:pPr lvl="1"/>
            <a:r>
              <a:rPr lang="bg-BG" dirty="0" smtClean="0"/>
              <a:t>Може да се използват стандартните </a:t>
            </a:r>
            <a:r>
              <a:rPr lang="en-US" dirty="0" smtClean="0"/>
              <a:t>CSS </a:t>
            </a:r>
            <a:r>
              <a:rPr lang="bg-BG" dirty="0" smtClean="0"/>
              <a:t>селектори</a:t>
            </a:r>
          </a:p>
          <a:p>
            <a:pPr lvl="1"/>
            <a:r>
              <a:rPr lang="bg-BG" dirty="0" smtClean="0"/>
              <a:t>Прилича на стандартния метод </a:t>
            </a:r>
            <a:r>
              <a:rPr lang="en-US" i="1" dirty="0" err="1" smtClean="0">
                <a:solidFill>
                  <a:schemeClr val="accent6">
                    <a:lumMod val="75000"/>
                  </a:schemeClr>
                </a:solidFill>
              </a:rPr>
              <a:t>querySelectorAll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()</a:t>
            </a:r>
          </a:p>
          <a:p>
            <a:r>
              <a:rPr lang="bg-BG" dirty="0"/>
              <a:t>Почти винаги </a:t>
            </a:r>
            <a:r>
              <a:rPr lang="en-US" dirty="0"/>
              <a:t>jQuery</a:t>
            </a:r>
            <a:r>
              <a:rPr lang="bg-BG" dirty="0"/>
              <a:t> връща колекция от елелементи, дори когато има само 1 </a:t>
            </a:r>
            <a:r>
              <a:rPr lang="bg-BG" dirty="0" smtClean="0"/>
              <a:t>елемент</a:t>
            </a:r>
          </a:p>
          <a:p>
            <a:r>
              <a:rPr lang="bg-BG" dirty="0" smtClean="0"/>
              <a:t>Върнатия резултат може да се кешира в променлива или да се бъде използван веднага</a:t>
            </a:r>
          </a:p>
          <a:p>
            <a:r>
              <a:rPr lang="en-US" dirty="0">
                <a:hlinkClick r:id="rId2"/>
              </a:rPr>
              <a:t>https://learn.jquery.com/using-jquery-core/selecting-elements/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4594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484311" y="166256"/>
            <a:ext cx="10018713" cy="2272144"/>
          </a:xfrm>
        </p:spPr>
        <p:txBody>
          <a:bodyPr/>
          <a:lstStyle/>
          <a:p>
            <a:r>
              <a:rPr lang="bg-BG" dirty="0" smtClean="0"/>
              <a:t>Селектиране на елементи с </a:t>
            </a:r>
            <a:r>
              <a:rPr lang="en-US" dirty="0" smtClean="0"/>
              <a:t>jQuery</a:t>
            </a:r>
            <a:endParaRPr lang="en-US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2417" y="1943677"/>
            <a:ext cx="4762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830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Обхождане на </a:t>
            </a:r>
            <a:r>
              <a:rPr lang="en-US" dirty="0" smtClean="0"/>
              <a:t>DOM</a:t>
            </a:r>
            <a:r>
              <a:rPr lang="bg-BG" dirty="0" smtClean="0"/>
              <a:t> дървото чрез</a:t>
            </a:r>
            <a:r>
              <a:rPr lang="en-US" dirty="0" smtClean="0"/>
              <a:t> jQuery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232890"/>
            <a:ext cx="10018713" cy="3124201"/>
          </a:xfrm>
        </p:spPr>
        <p:txBody>
          <a:bodyPr/>
          <a:lstStyle/>
          <a:p>
            <a:r>
              <a:rPr lang="bg-BG" dirty="0" smtClean="0"/>
              <a:t>Обхождането на </a:t>
            </a:r>
            <a:r>
              <a:rPr lang="en-US" dirty="0" smtClean="0"/>
              <a:t>DOM</a:t>
            </a:r>
            <a:r>
              <a:rPr lang="bg-BG" dirty="0" smtClean="0"/>
              <a:t> дървото</a:t>
            </a:r>
            <a:r>
              <a:rPr lang="en-US" dirty="0" smtClean="0"/>
              <a:t> e </a:t>
            </a:r>
            <a:r>
              <a:rPr lang="bg-BG" dirty="0" smtClean="0"/>
              <a:t>като с чист </a:t>
            </a:r>
            <a:r>
              <a:rPr lang="en-US" dirty="0" smtClean="0"/>
              <a:t>JS</a:t>
            </a:r>
          </a:p>
          <a:p>
            <a:r>
              <a:rPr lang="en-US" dirty="0" smtClean="0"/>
              <a:t>jQuery </a:t>
            </a:r>
            <a:r>
              <a:rPr lang="bg-BG" dirty="0" smtClean="0"/>
              <a:t>дав</a:t>
            </a:r>
            <a:r>
              <a:rPr lang="en-US" dirty="0" smtClean="0"/>
              <a:t>a</a:t>
            </a:r>
            <a:r>
              <a:rPr lang="bg-BG" dirty="0" smtClean="0"/>
              <a:t> характеристики за предишен/следващ елемент, за родителски елементи и деца</a:t>
            </a:r>
          </a:p>
          <a:p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jQuery</a:t>
            </a:r>
            <a:r>
              <a:rPr lang="bg-BG" i="1" dirty="0" smtClean="0">
                <a:solidFill>
                  <a:schemeClr val="accent6">
                    <a:lumMod val="75000"/>
                  </a:schemeClr>
                </a:solidFill>
              </a:rPr>
              <a:t>.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next()/ </a:t>
            </a:r>
            <a:r>
              <a:rPr lang="en-US" i="1" dirty="0" err="1" smtClean="0">
                <a:solidFill>
                  <a:schemeClr val="accent6">
                    <a:lumMod val="75000"/>
                  </a:schemeClr>
                </a:solidFill>
              </a:rPr>
              <a:t>jQuery.prev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()</a:t>
            </a:r>
          </a:p>
          <a:p>
            <a:pPr lvl="1"/>
            <a:r>
              <a:rPr lang="bg-BG" dirty="0" smtClean="0"/>
              <a:t>Връща предходния/следващия елемент</a:t>
            </a:r>
          </a:p>
          <a:p>
            <a:pPr lvl="1"/>
            <a:r>
              <a:rPr lang="bg-BG" dirty="0" smtClean="0"/>
              <a:t>Връща </a:t>
            </a:r>
            <a:r>
              <a:rPr lang="en-US" dirty="0" smtClean="0"/>
              <a:t>HTML</a:t>
            </a:r>
            <a:r>
              <a:rPr lang="bg-BG" dirty="0" smtClean="0"/>
              <a:t> елелемент</a:t>
            </a:r>
            <a:endParaRPr lang="en-US" dirty="0"/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2563845" y="5191328"/>
            <a:ext cx="2710119" cy="1477328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it-IT" sz="1800" b="0" dirty="0" smtClean="0">
                <a:effectLst/>
              </a:rPr>
              <a:t>&lt;ul&gt;</a:t>
            </a:r>
          </a:p>
          <a:p>
            <a:r>
              <a:rPr lang="bg-BG" sz="1800" b="0" dirty="0" smtClean="0">
                <a:effectLst/>
              </a:rPr>
              <a:t>   </a:t>
            </a:r>
            <a:r>
              <a:rPr lang="it-IT" sz="1800" b="0" dirty="0" smtClean="0">
                <a:effectLst/>
              </a:rPr>
              <a:t>&lt;li&gt;item 1&lt;/li&gt;</a:t>
            </a:r>
          </a:p>
          <a:p>
            <a:r>
              <a:rPr lang="bg-BG" sz="1800" b="0" dirty="0" smtClean="0">
                <a:effectLst/>
              </a:rPr>
              <a:t>   </a:t>
            </a:r>
            <a:r>
              <a:rPr lang="it-IT" sz="1800" b="0" dirty="0" smtClean="0">
                <a:effectLst/>
              </a:rPr>
              <a:t>&lt;</a:t>
            </a:r>
            <a:r>
              <a:rPr lang="it-IT" sz="1800" b="0" dirty="0">
                <a:effectLst/>
              </a:rPr>
              <a:t>li&gt;item 2&lt;/li&gt;</a:t>
            </a:r>
          </a:p>
          <a:p>
            <a:r>
              <a:rPr lang="it-IT" sz="1800" b="0" dirty="0">
                <a:effectLst/>
              </a:rPr>
              <a:t>   </a:t>
            </a:r>
            <a:r>
              <a:rPr lang="it-IT" sz="1800" b="0" dirty="0" smtClean="0">
                <a:effectLst/>
              </a:rPr>
              <a:t>&lt;</a:t>
            </a:r>
            <a:r>
              <a:rPr lang="it-IT" sz="1800" b="0" dirty="0">
                <a:effectLst/>
              </a:rPr>
              <a:t>li&gt;item 3&lt;/li&gt;</a:t>
            </a:r>
          </a:p>
          <a:p>
            <a:r>
              <a:rPr lang="it-IT" sz="1800" b="0" dirty="0" smtClean="0">
                <a:effectLst/>
              </a:rPr>
              <a:t>&lt;/</a:t>
            </a:r>
            <a:r>
              <a:rPr lang="it-IT" sz="1800" b="0" dirty="0">
                <a:effectLst/>
              </a:rPr>
              <a:t>ul&gt;</a:t>
            </a:r>
            <a:endParaRPr lang="en-US" sz="1800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159535" y="5468327"/>
            <a:ext cx="4000465" cy="92333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it-IT" sz="1800" b="0" dirty="0" smtClean="0">
                <a:effectLst/>
              </a:rPr>
              <a:t>var </a:t>
            </a:r>
            <a:r>
              <a:rPr lang="it-IT" sz="1800" b="0" dirty="0">
                <a:effectLst/>
              </a:rPr>
              <a:t>$first = $('li').</a:t>
            </a:r>
            <a:r>
              <a:rPr lang="it-IT" sz="1800" dirty="0">
                <a:effectLst/>
              </a:rPr>
              <a:t>first();</a:t>
            </a:r>
          </a:p>
          <a:p>
            <a:r>
              <a:rPr lang="it-IT" sz="1800" b="0" dirty="0" smtClean="0">
                <a:effectLst/>
              </a:rPr>
              <a:t>console.log</a:t>
            </a:r>
            <a:r>
              <a:rPr lang="it-IT" sz="1800" b="0" dirty="0">
                <a:effectLst/>
              </a:rPr>
              <a:t>($first</a:t>
            </a:r>
            <a:r>
              <a:rPr lang="it-IT" sz="1800" b="0" dirty="0" smtClean="0">
                <a:effectLst/>
              </a:rPr>
              <a:t>);  </a:t>
            </a:r>
            <a:r>
              <a:rPr lang="it-IT" sz="1800" b="0" dirty="0">
                <a:effectLst/>
              </a:rPr>
              <a:t>console.log($first.</a:t>
            </a:r>
            <a:r>
              <a:rPr lang="it-IT" sz="1800" dirty="0">
                <a:effectLst/>
              </a:rPr>
              <a:t>next</a:t>
            </a:r>
            <a:r>
              <a:rPr lang="it-IT" sz="1800" dirty="0" smtClean="0">
                <a:effectLst/>
              </a:rPr>
              <a:t>());</a:t>
            </a:r>
            <a:endParaRPr lang="it-IT" sz="18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312296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Обхождане на </a:t>
            </a:r>
            <a:r>
              <a:rPr lang="en-US" dirty="0" smtClean="0"/>
              <a:t>DOM</a:t>
            </a:r>
            <a:r>
              <a:rPr lang="bg-BG" dirty="0" smtClean="0"/>
              <a:t> дървото чрез</a:t>
            </a:r>
            <a:r>
              <a:rPr lang="en-US" dirty="0" smtClean="0"/>
              <a:t> jQuery</a:t>
            </a:r>
            <a:r>
              <a:rPr lang="bg-BG" dirty="0" smtClean="0"/>
              <a:t>. Родителски елементи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232890"/>
            <a:ext cx="10018713" cy="2172855"/>
          </a:xfrm>
        </p:spPr>
        <p:txBody>
          <a:bodyPr/>
          <a:lstStyle/>
          <a:p>
            <a:r>
              <a:rPr lang="en-US" i="1" dirty="0" err="1" smtClean="0">
                <a:solidFill>
                  <a:schemeClr val="accent6">
                    <a:lumMod val="75000"/>
                  </a:schemeClr>
                </a:solidFill>
              </a:rPr>
              <a:t>jQuery.parent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()</a:t>
            </a:r>
          </a:p>
          <a:p>
            <a:pPr lvl="1"/>
            <a:r>
              <a:rPr lang="bg-BG" dirty="0" smtClean="0"/>
              <a:t>Връща родителят на даден елемент</a:t>
            </a:r>
          </a:p>
          <a:p>
            <a:r>
              <a:rPr lang="en-US" i="1" dirty="0" err="1" smtClean="0">
                <a:solidFill>
                  <a:schemeClr val="accent6">
                    <a:lumMod val="75000"/>
                  </a:schemeClr>
                </a:solidFill>
              </a:rPr>
              <a:t>jQuery.parents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(selector)</a:t>
            </a:r>
            <a:endParaRPr lang="bg-BG" i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bg-BG" dirty="0" smtClean="0"/>
              <a:t>Връща 1вия родител, който отговаря на дадения селектор</a:t>
            </a:r>
            <a:endParaRPr lang="en-US" dirty="0"/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3670584" y="4244675"/>
            <a:ext cx="5646163" cy="2308324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it-IT" sz="1800" b="0" dirty="0" smtClean="0">
                <a:effectLst/>
              </a:rPr>
              <a:t>&lt;</a:t>
            </a:r>
            <a:r>
              <a:rPr lang="it-IT" sz="1800" b="0" dirty="0">
                <a:effectLst/>
              </a:rPr>
              <a:t>div id="wrapper"&gt;</a:t>
            </a:r>
          </a:p>
          <a:p>
            <a:r>
              <a:rPr lang="bg-BG" sz="1800" b="0" dirty="0" smtClean="0">
                <a:effectLst/>
              </a:rPr>
              <a:t>   </a:t>
            </a:r>
            <a:r>
              <a:rPr lang="it-IT" sz="1800" b="0" dirty="0" smtClean="0">
                <a:effectLst/>
              </a:rPr>
              <a:t>&lt;</a:t>
            </a:r>
            <a:r>
              <a:rPr lang="it-IT" sz="1800" b="0" dirty="0">
                <a:effectLst/>
              </a:rPr>
              <a:t>ul id="items-list"&gt;</a:t>
            </a:r>
          </a:p>
          <a:p>
            <a:r>
              <a:rPr lang="bg-BG" sz="1800" b="0" dirty="0" smtClean="0">
                <a:effectLst/>
              </a:rPr>
              <a:t>      </a:t>
            </a:r>
            <a:r>
              <a:rPr lang="it-IT" sz="1800" b="0" dirty="0" smtClean="0">
                <a:effectLst/>
              </a:rPr>
              <a:t>&lt;</a:t>
            </a:r>
            <a:r>
              <a:rPr lang="it-IT" sz="1800" b="0" dirty="0">
                <a:effectLst/>
              </a:rPr>
              <a:t>li&gt;item 1&lt;/li&gt;</a:t>
            </a:r>
          </a:p>
          <a:p>
            <a:r>
              <a:rPr lang="it-IT" sz="1800" b="0" dirty="0">
                <a:effectLst/>
              </a:rPr>
              <a:t>      </a:t>
            </a:r>
            <a:r>
              <a:rPr lang="it-IT" sz="1800" b="0" dirty="0" smtClean="0">
                <a:effectLst/>
              </a:rPr>
              <a:t>&lt;</a:t>
            </a:r>
            <a:r>
              <a:rPr lang="it-IT" sz="1800" b="0" dirty="0">
                <a:effectLst/>
              </a:rPr>
              <a:t>li&gt;item 2&lt;/li&gt;</a:t>
            </a:r>
          </a:p>
          <a:p>
            <a:r>
              <a:rPr lang="it-IT" sz="1800" b="0" dirty="0">
                <a:effectLst/>
              </a:rPr>
              <a:t>      </a:t>
            </a:r>
            <a:r>
              <a:rPr lang="it-IT" sz="1800" b="0" dirty="0" smtClean="0">
                <a:effectLst/>
              </a:rPr>
              <a:t>&lt;</a:t>
            </a:r>
            <a:r>
              <a:rPr lang="it-IT" sz="1800" b="0" dirty="0">
                <a:effectLst/>
              </a:rPr>
              <a:t>li&gt;item 3&lt;/li&gt;</a:t>
            </a:r>
          </a:p>
          <a:p>
            <a:r>
              <a:rPr lang="it-IT" sz="1800" b="0" dirty="0">
                <a:effectLst/>
              </a:rPr>
              <a:t>      </a:t>
            </a:r>
            <a:r>
              <a:rPr lang="it-IT" sz="1800" b="0" dirty="0" smtClean="0">
                <a:effectLst/>
              </a:rPr>
              <a:t>&lt;</a:t>
            </a:r>
            <a:r>
              <a:rPr lang="it-IT" sz="1800" b="0" dirty="0">
                <a:effectLst/>
              </a:rPr>
              <a:t>li class="special"&gt;</a:t>
            </a:r>
            <a:r>
              <a:rPr lang="it-IT" sz="1800" b="0" dirty="0" smtClean="0">
                <a:effectLst/>
              </a:rPr>
              <a:t>special</a:t>
            </a:r>
            <a:r>
              <a:rPr lang="bg-BG" sz="1800" b="0" dirty="0" smtClean="0">
                <a:effectLst/>
              </a:rPr>
              <a:t> </a:t>
            </a:r>
            <a:r>
              <a:rPr lang="it-IT" sz="1800" b="0" dirty="0" smtClean="0">
                <a:effectLst/>
              </a:rPr>
              <a:t>item</a:t>
            </a:r>
            <a:r>
              <a:rPr lang="it-IT" sz="1800" b="0" dirty="0">
                <a:effectLst/>
              </a:rPr>
              <a:t>&lt;/li&gt;</a:t>
            </a:r>
          </a:p>
          <a:p>
            <a:r>
              <a:rPr lang="bg-BG" sz="1800" b="0" dirty="0" smtClean="0">
                <a:effectLst/>
              </a:rPr>
              <a:t>   </a:t>
            </a:r>
            <a:r>
              <a:rPr lang="it-IT" sz="1800" b="0" dirty="0" smtClean="0">
                <a:effectLst/>
              </a:rPr>
              <a:t>&lt;/</a:t>
            </a:r>
            <a:r>
              <a:rPr lang="it-IT" sz="1800" b="0" dirty="0">
                <a:effectLst/>
              </a:rPr>
              <a:t>ul&gt;</a:t>
            </a:r>
          </a:p>
          <a:p>
            <a:r>
              <a:rPr lang="it-IT" sz="1800" b="0" dirty="0" smtClean="0">
                <a:effectLst/>
              </a:rPr>
              <a:t>&lt;/</a:t>
            </a:r>
            <a:r>
              <a:rPr lang="it-IT" sz="1800" b="0" dirty="0">
                <a:effectLst/>
              </a:rPr>
              <a:t>div&gt;</a:t>
            </a:r>
            <a:endParaRPr lang="en-US" sz="1800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250547" y="2097421"/>
            <a:ext cx="4849090" cy="1754326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it-IT" sz="1800" b="0" dirty="0" smtClean="0">
                <a:effectLst/>
              </a:rPr>
              <a:t>var </a:t>
            </a:r>
            <a:r>
              <a:rPr lang="it-IT" sz="1800" b="0" dirty="0">
                <a:effectLst/>
              </a:rPr>
              <a:t>$node = $('.special</a:t>
            </a:r>
            <a:r>
              <a:rPr lang="it-IT" sz="1800" b="0" dirty="0" smtClean="0">
                <a:effectLst/>
              </a:rPr>
              <a:t>');    </a:t>
            </a:r>
            <a:r>
              <a:rPr lang="it-IT" sz="1800" b="0" dirty="0">
                <a:effectLst/>
              </a:rPr>
              <a:t>console.log($node.parent</a:t>
            </a:r>
            <a:r>
              <a:rPr lang="it-IT" sz="1800" b="0" dirty="0" smtClean="0">
                <a:effectLst/>
              </a:rPr>
              <a:t>()</a:t>
            </a:r>
            <a:endParaRPr lang="bg-BG" sz="1800" b="0" dirty="0" smtClean="0">
              <a:effectLst/>
            </a:endParaRPr>
          </a:p>
          <a:p>
            <a:r>
              <a:rPr lang="bg-BG" sz="1800" b="0" dirty="0">
                <a:effectLst/>
              </a:rPr>
              <a:t> </a:t>
            </a:r>
            <a:r>
              <a:rPr lang="bg-BG" sz="1800" b="0" dirty="0" smtClean="0">
                <a:effectLst/>
              </a:rPr>
              <a:t>                </a:t>
            </a:r>
            <a:r>
              <a:rPr lang="it-IT" sz="1800" b="0" dirty="0" smtClean="0">
                <a:effectLst/>
              </a:rPr>
              <a:t>.</a:t>
            </a:r>
            <a:r>
              <a:rPr lang="it-IT" sz="1800" b="0" dirty="0">
                <a:effectLst/>
              </a:rPr>
              <a:t>attr('id</a:t>
            </a:r>
            <a:r>
              <a:rPr lang="it-IT" sz="1800" b="0" dirty="0" smtClean="0">
                <a:effectLst/>
              </a:rPr>
              <a:t>'));  </a:t>
            </a:r>
            <a:endParaRPr lang="bg-BG" sz="1800" b="0" dirty="0" smtClean="0">
              <a:effectLst/>
            </a:endParaRPr>
          </a:p>
          <a:p>
            <a:r>
              <a:rPr lang="it-IT" sz="1800" b="0" dirty="0" smtClean="0">
                <a:effectLst/>
              </a:rPr>
              <a:t>  </a:t>
            </a:r>
            <a:r>
              <a:rPr lang="it-IT" sz="1800" b="0" dirty="0">
                <a:effectLst/>
              </a:rPr>
              <a:t>console.log($node.parents('#wrapper</a:t>
            </a:r>
            <a:r>
              <a:rPr lang="it-IT" sz="1800" b="0" dirty="0" smtClean="0">
                <a:effectLst/>
              </a:rPr>
              <a:t>')</a:t>
            </a:r>
            <a:endParaRPr lang="bg-BG" sz="1800" b="0" dirty="0" smtClean="0">
              <a:effectLst/>
            </a:endParaRPr>
          </a:p>
          <a:p>
            <a:r>
              <a:rPr lang="bg-BG" sz="1800" b="0" dirty="0">
                <a:effectLst/>
              </a:rPr>
              <a:t> </a:t>
            </a:r>
            <a:r>
              <a:rPr lang="bg-BG" sz="1800" b="0" dirty="0" smtClean="0">
                <a:effectLst/>
              </a:rPr>
              <a:t>                </a:t>
            </a:r>
            <a:r>
              <a:rPr lang="it-IT" sz="1800" b="0" dirty="0" smtClean="0">
                <a:effectLst/>
              </a:rPr>
              <a:t>.</a:t>
            </a:r>
            <a:r>
              <a:rPr lang="it-IT" sz="1800" b="0" dirty="0">
                <a:effectLst/>
              </a:rPr>
              <a:t>attr('id'));</a:t>
            </a:r>
            <a:endParaRPr lang="it-IT" sz="18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680639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484311" y="166256"/>
            <a:ext cx="10018713" cy="2272144"/>
          </a:xfrm>
        </p:spPr>
        <p:txBody>
          <a:bodyPr/>
          <a:lstStyle/>
          <a:p>
            <a:r>
              <a:rPr lang="bg-BG" dirty="0" smtClean="0"/>
              <a:t>Обхождане на </a:t>
            </a:r>
            <a:r>
              <a:rPr lang="en-US" dirty="0" smtClean="0"/>
              <a:t>DOM </a:t>
            </a:r>
            <a:r>
              <a:rPr lang="bg-BG" dirty="0" smtClean="0"/>
              <a:t>дървото с </a:t>
            </a:r>
            <a:r>
              <a:rPr lang="en-US" dirty="0" smtClean="0"/>
              <a:t>jQuery</a:t>
            </a:r>
            <a:endParaRPr lang="en-US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2417" y="1943677"/>
            <a:ext cx="4762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126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4848</TotalTime>
  <Words>906</Words>
  <Application>Microsoft Office PowerPoint</Application>
  <PresentationFormat>Widescreen</PresentationFormat>
  <Paragraphs>117</Paragraphs>
  <Slides>18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Consolas</vt:lpstr>
      <vt:lpstr>Corbel</vt:lpstr>
      <vt:lpstr>Wingdings 2</vt:lpstr>
      <vt:lpstr>Parallax</vt:lpstr>
      <vt:lpstr>Първи стъпки в jQuery </vt:lpstr>
      <vt:lpstr>Какво е jQuery?</vt:lpstr>
      <vt:lpstr>Защо е толкова популярна библиотека jQuery?</vt:lpstr>
      <vt:lpstr>Как да добавим jQuery?</vt:lpstr>
      <vt:lpstr>DOM и DOM манипулации. Селектори в jQuery</vt:lpstr>
      <vt:lpstr>Селектиране на елементи с jQuery</vt:lpstr>
      <vt:lpstr>Обхождане на DOM дървото чрез jQuery</vt:lpstr>
      <vt:lpstr>Обхождане на DOM дървото чрез jQuery. Родителски елементи</vt:lpstr>
      <vt:lpstr>Обхождане на DOM дървото с jQuery</vt:lpstr>
      <vt:lpstr>Модифициране на DOM дървото чрез jQuery. Добавяне на елементи</vt:lpstr>
      <vt:lpstr>Манипулация на DOM дървото с jQuery</vt:lpstr>
      <vt:lpstr>Разширени DOM обекти с jQuery</vt:lpstr>
      <vt:lpstr>Характеристики на jQuery елементите</vt:lpstr>
      <vt:lpstr>Разширени DOM обекти с jQuery. Характеристики на jQuery елементите</vt:lpstr>
      <vt:lpstr>Събития /events/ с jQuery</vt:lpstr>
      <vt:lpstr>Събития /events/ с jQuery</vt:lpstr>
      <vt:lpstr>PowerPoint Presentation</vt:lpstr>
      <vt:lpstr>Домашна работа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Какво предстои</dc:title>
  <dc:creator>Dimitar Mitev</dc:creator>
  <cp:lastModifiedBy>Dimitar Mitev</cp:lastModifiedBy>
  <cp:revision>276</cp:revision>
  <dcterms:created xsi:type="dcterms:W3CDTF">2016-03-23T12:27:37Z</dcterms:created>
  <dcterms:modified xsi:type="dcterms:W3CDTF">2016-06-01T15:26:47Z</dcterms:modified>
</cp:coreProperties>
</file>