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67" r:id="rId4"/>
    <p:sldId id="281" r:id="rId5"/>
    <p:sldId id="283" r:id="rId6"/>
    <p:sldId id="282" r:id="rId7"/>
    <p:sldId id="284" r:id="rId8"/>
    <p:sldId id="279" r:id="rId9"/>
    <p:sldId id="285" r:id="rId10"/>
    <p:sldId id="286" r:id="rId11"/>
    <p:sldId id="289" r:id="rId12"/>
    <p:sldId id="290" r:id="rId13"/>
    <p:sldId id="291" r:id="rId14"/>
    <p:sldId id="287" r:id="rId15"/>
    <p:sldId id="292" r:id="rId16"/>
    <p:sldId id="288" r:id="rId17"/>
    <p:sldId id="293" r:id="rId18"/>
    <p:sldId id="294" r:id="rId19"/>
    <p:sldId id="295" r:id="rId20"/>
    <p:sldId id="296" r:id="rId21"/>
    <p:sldId id="297" r:id="rId22"/>
    <p:sldId id="298" r:id="rId23"/>
    <p:sldId id="26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rict_mod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17311992" TargetMode="External"/><Relationship Id="rId2" Type="http://schemas.openxmlformats.org/officeDocument/2006/relationships/hyperlink" Target="https://github.com/getify/You-Dont-Know-JS/blob/master/scope%20&amp;%20closures/ch3.md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rict_m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A0%D0%B5%D0%BA%D1%83%D1%80%D1%81%D0%B8%D1%8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Функции 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Функции, които връщат стойност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6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bg-BG" dirty="0" smtClean="0"/>
              <a:t>на функции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350597" cy="3124201"/>
          </a:xfrm>
        </p:spPr>
        <p:txBody>
          <a:bodyPr/>
          <a:lstStyle/>
          <a:p>
            <a:pPr algn="just"/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 не се поддържа </a:t>
            </a:r>
            <a:r>
              <a:rPr lang="en-US" dirty="0" smtClean="0"/>
              <a:t>overloading</a:t>
            </a:r>
            <a:r>
              <a:rPr lang="bg-BG" dirty="0" smtClean="0"/>
              <a:t> на фукнциите</a:t>
            </a:r>
          </a:p>
          <a:p>
            <a:pPr algn="just"/>
            <a:r>
              <a:rPr lang="bg-BG" dirty="0" smtClean="0"/>
              <a:t>Последното въведено презаписва горните</a:t>
            </a:r>
          </a:p>
          <a:p>
            <a:pPr algn="just"/>
            <a:r>
              <a:rPr lang="en-US" dirty="0" smtClean="0"/>
              <a:t>Overloading</a:t>
            </a:r>
            <a:r>
              <a:rPr lang="bg-BG" dirty="0" smtClean="0"/>
              <a:t> може да бъде „фалшифи</a:t>
            </a:r>
            <a:r>
              <a:rPr lang="bg-BG" dirty="0"/>
              <a:t>ц</a:t>
            </a:r>
            <a:r>
              <a:rPr lang="bg-BG" dirty="0" smtClean="0"/>
              <a:t>иран“ чрез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argument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 smtClean="0"/>
              <a:t> </a:t>
            </a:r>
            <a:r>
              <a:rPr lang="bg-BG" dirty="0" smtClean="0"/>
              <a:t>обекта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22811" y="3031340"/>
            <a:ext cx="4873625" cy="253915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'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\nText: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„Фалшифициране“ на </a:t>
            </a:r>
            <a:r>
              <a:rPr lang="en-US" dirty="0" smtClean="0"/>
              <a:t>overloading</a:t>
            </a:r>
            <a:r>
              <a:rPr lang="bg-BG" dirty="0" smtClean="0"/>
              <a:t> на функции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046019"/>
          </a:xfrm>
        </p:spPr>
        <p:txBody>
          <a:bodyPr/>
          <a:lstStyle/>
          <a:p>
            <a:r>
              <a:rPr lang="bg-BG" i="1" dirty="0" smtClean="0"/>
              <a:t>Използването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switch-case</a:t>
            </a:r>
            <a:r>
              <a:rPr lang="en-US" i="1" dirty="0" smtClean="0"/>
              <a:t> </a:t>
            </a:r>
            <a:r>
              <a:rPr lang="bg-BG" i="1" dirty="0" smtClean="0"/>
              <a:t>конструкцията не се счита за добра практика в програмирането</a:t>
            </a:r>
            <a:endParaRPr lang="en-US" i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3647" y="3577080"/>
            <a:ext cx="7920038" cy="32162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(arguments.length)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(5,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по подразбиране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438399"/>
            <a:ext cx="5313653" cy="3352801"/>
          </a:xfrm>
        </p:spPr>
        <p:txBody>
          <a:bodyPr/>
          <a:lstStyle/>
          <a:p>
            <a:r>
              <a:rPr lang="bg-BG" i="1" dirty="0" smtClean="0"/>
              <a:t>Параметри по подразбиране за пръв път са представени в </a:t>
            </a:r>
            <a:r>
              <a:rPr lang="en-US" i="1" dirty="0" smtClean="0"/>
              <a:t>EcmaScript</a:t>
            </a:r>
            <a:r>
              <a:rPr lang="bg-BG" i="1" dirty="0" smtClean="0"/>
              <a:t>2015</a:t>
            </a:r>
            <a:endParaRPr lang="en-US" i="1" dirty="0"/>
          </a:p>
          <a:p>
            <a:pPr lvl="1"/>
            <a:r>
              <a:rPr lang="bg-BG" i="1" dirty="0" smtClean="0"/>
              <a:t>Поддържат се само в последните версии на браузърите</a:t>
            </a:r>
          </a:p>
          <a:p>
            <a:pPr lvl="1"/>
            <a:r>
              <a:rPr lang="bg-BG" i="1" dirty="0" smtClean="0"/>
              <a:t>Необходими са </a:t>
            </a:r>
            <a:r>
              <a:rPr lang="en-US" i="1" dirty="0" smtClean="0"/>
              <a:t>shim-</a:t>
            </a:r>
            <a:r>
              <a:rPr lang="bg-BG" i="1" dirty="0" smtClean="0"/>
              <a:t>ове за по-стари версии</a:t>
            </a:r>
          </a:p>
          <a:p>
            <a:r>
              <a:rPr lang="bg-BG" dirty="0" smtClean="0"/>
              <a:t>Все пак</a:t>
            </a:r>
            <a:r>
              <a:rPr lang="en-US" dirty="0" smtClean="0"/>
              <a:t> JS</a:t>
            </a:r>
            <a:r>
              <a:rPr lang="bg-BG" dirty="0" smtClean="0"/>
              <a:t> дава възможност да бъдат зададени дефолтни стойности, ако няма такива въведени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7965" y="2438399"/>
            <a:ext cx="5200072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calculateSurface(a = 5, b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8)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	return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97965" y="4036874"/>
            <a:ext cx="520007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calculateSurface(a,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 = a ||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 = b || 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9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Обхват на функциите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1" y="2022765"/>
            <a:ext cx="5645007" cy="4835236"/>
          </a:xfrm>
        </p:spPr>
        <p:txBody>
          <a:bodyPr/>
          <a:lstStyle/>
          <a:p>
            <a:pPr algn="just"/>
            <a:r>
              <a:rPr lang="bg-BG" dirty="0" smtClean="0"/>
              <a:t>Обхвата на фунцкиите дефинира къде техните промелива са променливи</a:t>
            </a:r>
          </a:p>
          <a:p>
            <a:pPr algn="just"/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света реално съществуват </a:t>
            </a:r>
            <a:r>
              <a:rPr lang="bg-BG" b="1" dirty="0" smtClean="0"/>
              <a:t>локален</a:t>
            </a:r>
            <a:r>
              <a:rPr lang="bg-BG" dirty="0" smtClean="0"/>
              <a:t> и </a:t>
            </a:r>
            <a:r>
              <a:rPr lang="bg-BG" b="1" dirty="0" smtClean="0"/>
              <a:t>глобален</a:t>
            </a:r>
            <a:r>
              <a:rPr lang="bg-BG" dirty="0" smtClean="0"/>
              <a:t> обхват (</a:t>
            </a:r>
            <a:r>
              <a:rPr lang="en-US" i="1" dirty="0" smtClean="0"/>
              <a:t>local and global scope</a:t>
            </a:r>
            <a:r>
              <a:rPr lang="en-US" dirty="0" smtClean="0"/>
              <a:t>)</a:t>
            </a:r>
          </a:p>
          <a:p>
            <a:pPr algn="just"/>
            <a:r>
              <a:rPr lang="bg-BG" dirty="0" smtClean="0"/>
              <a:t>Тялото на функцията е единственото нещо в </a:t>
            </a:r>
            <a:r>
              <a:rPr lang="en-US" dirty="0" smtClean="0"/>
              <a:t>JS</a:t>
            </a:r>
            <a:r>
              <a:rPr lang="bg-BG" dirty="0" smtClean="0"/>
              <a:t>, което има собствен обхват</a:t>
            </a:r>
            <a:endParaRPr lang="en-US" dirty="0" smtClean="0"/>
          </a:p>
          <a:p>
            <a:pPr algn="just"/>
            <a:r>
              <a:rPr lang="bg-BG" dirty="0" smtClean="0"/>
              <a:t>Всички обекти, извън функция, са в глобалния </a:t>
            </a:r>
            <a:r>
              <a:rPr lang="en-US" dirty="0" smtClean="0"/>
              <a:t>scope</a:t>
            </a:r>
            <a:endParaRPr lang="bg-BG" dirty="0" smtClean="0"/>
          </a:p>
          <a:p>
            <a:pPr lvl="1" algn="just"/>
            <a:r>
              <a:rPr lang="bg-BG" dirty="0" smtClean="0"/>
              <a:t>Добре е да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“use strict”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9318" y="2932278"/>
            <a:ext cx="5030643" cy="3016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 (value)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(var i=0; i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===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06171" y="2018146"/>
            <a:ext cx="2540000" cy="720435"/>
          </a:xfrm>
          <a:prstGeom prst="wedgeRectCallout">
            <a:avLst>
              <a:gd name="adj1" fmla="val 45609"/>
              <a:gd name="adj2" fmla="val 94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Променлива, достъпна от  целия код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626764" y="6142185"/>
            <a:ext cx="3232727" cy="600363"/>
          </a:xfrm>
          <a:prstGeom prst="wedgeRoundRectCallout">
            <a:avLst>
              <a:gd name="adj1" fmla="val -46781"/>
              <a:gd name="adj2" fmla="val -148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Променлива достъпна само в тялото на функцията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Обхват на функциите(1)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004875"/>
            <a:ext cx="6717580" cy="4247316"/>
          </a:xfrm>
        </p:spPr>
        <p:txBody>
          <a:bodyPr/>
          <a:lstStyle/>
          <a:p>
            <a:pPr algn="just"/>
            <a:r>
              <a:rPr lang="bg-BG" dirty="0" smtClean="0"/>
              <a:t>Референциите (връзките) към обектите в </a:t>
            </a:r>
            <a:r>
              <a:rPr lang="en-US" dirty="0" smtClean="0"/>
              <a:t>JS</a:t>
            </a:r>
            <a:r>
              <a:rPr lang="bg-BG" dirty="0" smtClean="0"/>
              <a:t> спазват правилото, че винаги се отнасят за най-близкото</a:t>
            </a:r>
          </a:p>
          <a:p>
            <a:pPr algn="just"/>
            <a:r>
              <a:rPr lang="bg-BG" dirty="0" smtClean="0"/>
              <a:t>Ако имаме фунцкията, която дефинира обект и в нея имаме друга фунцкията, която дефинира обект със същото име, то всяка функция има собствен обхват и обекта е дефиниран само в конкретната функция</a:t>
            </a:r>
          </a:p>
          <a:p>
            <a:pPr algn="just"/>
            <a:r>
              <a:rPr lang="bg-BG" i="1" dirty="0" smtClean="0"/>
              <a:t>Може да се използва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/>
            <a:r>
              <a:rPr lang="bg-BG" i="1" dirty="0" smtClean="0"/>
              <a:t>Идва с </a:t>
            </a:r>
            <a:r>
              <a:rPr lang="en-US" b="1" i="1" dirty="0" smtClean="0"/>
              <a:t>EcmaScript2015</a:t>
            </a:r>
          </a:p>
          <a:p>
            <a:pPr lvl="1" algn="just"/>
            <a:r>
              <a:rPr lang="bg-BG" i="1" dirty="0" smtClean="0"/>
              <a:t>Може да се използва само на последните версии браузъри</a:t>
            </a:r>
          </a:p>
          <a:p>
            <a:pPr lvl="1" algn="just"/>
            <a:r>
              <a:rPr lang="bg-BG" i="1" dirty="0" smtClean="0"/>
              <a:t>Създава т.нар. „</a:t>
            </a:r>
            <a:r>
              <a:rPr lang="bg-BG" b="1" i="1" dirty="0" smtClean="0">
                <a:hlinkClick r:id="rId2"/>
              </a:rPr>
              <a:t>блоков обхват</a:t>
            </a:r>
            <a:r>
              <a:rPr lang="bg-BG" i="1" dirty="0" smtClean="0"/>
              <a:t>“ (</a:t>
            </a:r>
            <a:r>
              <a:rPr lang="en-US" i="1" dirty="0" smtClean="0"/>
              <a:t>block scope)</a:t>
            </a:r>
            <a:r>
              <a:rPr lang="bg-BG" i="1" dirty="0" smtClean="0"/>
              <a:t>, напр.в рамките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bg-BG" i="1" dirty="0" smtClean="0"/>
              <a:t>-конструкция</a:t>
            </a:r>
            <a:endParaRPr lang="en-US" i="1" dirty="0" smtClean="0"/>
          </a:p>
          <a:p>
            <a:pPr lvl="1" algn="just"/>
            <a:r>
              <a:rPr lang="en-US" i="1" dirty="0" smtClean="0">
                <a:hlinkClick r:id="rId3"/>
              </a:rPr>
              <a:t>Why was block scope not originally implemented in JS?</a:t>
            </a:r>
            <a:endParaRPr lang="bg-BG" i="1" dirty="0" smtClean="0"/>
          </a:p>
          <a:p>
            <a:pPr algn="just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01892" y="2004874"/>
            <a:ext cx="3500581" cy="424731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x = 'OUTER';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inner()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x = 'INNER';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x: x,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f: inner()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console.log(outer());</a:t>
            </a:r>
          </a:p>
        </p:txBody>
      </p:sp>
    </p:spTree>
    <p:extLst>
      <p:ext uri="{BB962C8B-B14F-4D97-AF65-F5344CB8AC3E}">
        <p14:creationId xmlns:p14="http://schemas.microsoft.com/office/powerpoint/2010/main" val="911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Обхват на фунцкиите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Приближения (</a:t>
            </a:r>
            <a:r>
              <a:rPr lang="en-US" dirty="0" smtClean="0"/>
              <a:t>closures)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228274"/>
          </a:xfrm>
        </p:spPr>
        <p:txBody>
          <a:bodyPr/>
          <a:lstStyle/>
          <a:p>
            <a:r>
              <a:rPr lang="bg-BG" dirty="0" smtClean="0"/>
              <a:t>Приближенията (</a:t>
            </a:r>
            <a:r>
              <a:rPr lang="en-US" dirty="0" smtClean="0"/>
              <a:t>closures) </a:t>
            </a:r>
            <a:r>
              <a:rPr lang="bg-BG" dirty="0" smtClean="0"/>
              <a:t>са специален вид структура в </a:t>
            </a:r>
            <a:r>
              <a:rPr lang="en-US" dirty="0" smtClean="0"/>
              <a:t>JS</a:t>
            </a:r>
            <a:endParaRPr lang="bg-BG" dirty="0" smtClean="0"/>
          </a:p>
          <a:p>
            <a:r>
              <a:rPr lang="bg-BG" dirty="0" smtClean="0"/>
              <a:t>Комбинират функцията, както и нейния контекст</a:t>
            </a:r>
          </a:p>
          <a:p>
            <a:r>
              <a:rPr lang="bg-BG" dirty="0" smtClean="0"/>
              <a:t>Чрез приближенията (</a:t>
            </a:r>
            <a:r>
              <a:rPr lang="en-US" dirty="0" smtClean="0"/>
              <a:t>closures) </a:t>
            </a:r>
            <a:r>
              <a:rPr lang="bg-BG" dirty="0" smtClean="0"/>
              <a:t>можем да скрием обекти във дадена функция от външния свят (енкапсулация)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95964" y="4895274"/>
            <a:ext cx="520007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outer(x){</a:t>
            </a:r>
          </a:p>
          <a:p>
            <a:r>
              <a:rPr lang="en-US" dirty="0"/>
              <a:t>  function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inner</a:t>
            </a:r>
            <a:r>
              <a:rPr lang="en-US" dirty="0"/>
              <a:t>(y){</a:t>
            </a:r>
          </a:p>
          <a:p>
            <a:r>
              <a:rPr lang="en-US" dirty="0"/>
              <a:t>    return x + " " + y;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84620" y="5057347"/>
            <a:ext cx="3956544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оформя приближение.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Съдържа референция към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0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Приближения (</a:t>
            </a:r>
            <a:r>
              <a:rPr lang="en-US" dirty="0" smtClean="0"/>
              <a:t>closures)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1" y="2168235"/>
            <a:ext cx="10018713" cy="3124201"/>
          </a:xfrm>
        </p:spPr>
        <p:txBody>
          <a:bodyPr/>
          <a:lstStyle/>
          <a:p>
            <a:pPr algn="just"/>
            <a:r>
              <a:rPr lang="en-US" dirty="0" smtClean="0"/>
              <a:t>IIFE </a:t>
            </a:r>
            <a:r>
              <a:rPr lang="bg-BG" dirty="0" smtClean="0"/>
              <a:t>-&gt; </a:t>
            </a:r>
            <a:r>
              <a:rPr lang="en-US" dirty="0" smtClean="0"/>
              <a:t>immediately invoked function expression </a:t>
            </a:r>
          </a:p>
          <a:p>
            <a:pPr algn="just"/>
            <a:r>
              <a:rPr lang="bg-BG" dirty="0" smtClean="0"/>
              <a:t>Фунцкията се изпълнява в момента на своето деклариране</a:t>
            </a:r>
          </a:p>
          <a:p>
            <a:pPr algn="just"/>
            <a:r>
              <a:rPr lang="bg-BG" dirty="0" smtClean="0"/>
              <a:t>Използват се за създаване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dirty="0" smtClean="0"/>
              <a:t>,</a:t>
            </a:r>
            <a:r>
              <a:rPr lang="bg-BG" dirty="0" smtClean="0"/>
              <a:t> т.е. да ограничим видимостта на дадени променливи/фунцкии</a:t>
            </a:r>
            <a:endParaRPr lang="en-US" dirty="0" smtClean="0"/>
          </a:p>
          <a:p>
            <a:pPr algn="just"/>
            <a:r>
              <a:rPr lang="bg-BG" dirty="0" smtClean="0"/>
              <a:t>Може да бъде дефиниран </a:t>
            </a:r>
            <a:r>
              <a:rPr lang="bg-BG" dirty="0" smtClean="0">
                <a:hlinkClick r:id="rId2"/>
              </a:rPr>
              <a:t>стриктен режим на работа</a:t>
            </a:r>
            <a:r>
              <a:rPr lang="bg-BG" dirty="0" smtClean="0"/>
              <a:t>, т.е. не се позволява да има деклариране на променливи без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9739" y="5209554"/>
            <a:ext cx="5643419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"use strict";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console.log("Hello from the IIFE!");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247326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функции?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Разделят кода на малки, </a:t>
            </a:r>
            <a:r>
              <a:rPr lang="bg-BG" dirty="0" err="1"/>
              <a:t>преизползваеми</a:t>
            </a:r>
            <a:r>
              <a:rPr lang="bg-BG" dirty="0"/>
              <a:t> парчета код</a:t>
            </a:r>
          </a:p>
          <a:p>
            <a:r>
              <a:rPr lang="bg-BG" dirty="0"/>
              <a:t>Съдържат конкретна логика</a:t>
            </a:r>
          </a:p>
          <a:p>
            <a:r>
              <a:rPr lang="bg-BG" dirty="0"/>
              <a:t>Повишават нивото на абстракция</a:t>
            </a:r>
          </a:p>
          <a:p>
            <a:r>
              <a:rPr lang="bg-BG" dirty="0"/>
              <a:t>Подобряват </a:t>
            </a:r>
            <a:r>
              <a:rPr lang="bg-BG" dirty="0" err="1"/>
              <a:t>четимостта</a:t>
            </a:r>
            <a:r>
              <a:rPr lang="bg-BG" dirty="0"/>
              <a:t> на кода</a:t>
            </a:r>
          </a:p>
          <a:p>
            <a:r>
              <a:rPr lang="bg-BG" dirty="0"/>
              <a:t>По-лесна поддръжка на кода в бъдеще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914015" cy="31242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Всяка фунцкия може да бъда извикана отново в своето тяло</a:t>
            </a:r>
          </a:p>
          <a:p>
            <a:pPr algn="just"/>
            <a:r>
              <a:rPr lang="bg-BG" dirty="0" smtClean="0"/>
              <a:t>Рекурсията винаги трябва да има „дъно“, т.е. условие, при което се прекратява извикването на фунцкията в себе си</a:t>
            </a:r>
          </a:p>
          <a:p>
            <a:pPr algn="just"/>
            <a:r>
              <a:rPr lang="bg-BG" dirty="0" smtClean="0"/>
              <a:t>Рекурсията е много удобен способ за обхождане на неизвестни колекции</a:t>
            </a:r>
            <a:endParaRPr lang="en-US" dirty="0" smtClean="0"/>
          </a:p>
          <a:p>
            <a:pPr algn="just"/>
            <a:r>
              <a:rPr lang="bg-BG" dirty="0" smtClean="0"/>
              <a:t>Всяка рекурския може да бъде заменена чрез итеративно решение</a:t>
            </a:r>
          </a:p>
          <a:p>
            <a:pPr lvl="1" algn="just"/>
            <a:r>
              <a:rPr lang="bg-BG" dirty="0" smtClean="0"/>
              <a:t>В някои случаи рекурсията е много по-удобна от итерацията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398327" y="2789382"/>
            <a:ext cx="4268355" cy="28632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bg-BG" dirty="0" smtClean="0"/>
          </a:p>
          <a:p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bg-BG" dirty="0" smtClean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onsole.log(fact(5)); // 120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5140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Рекурсия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да връща последната цифра в дадено число като дума на английски. Напр. 305 -&gt; </a:t>
            </a:r>
            <a:r>
              <a:rPr lang="en-US" dirty="0" smtClean="0"/>
              <a:t>five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да </a:t>
            </a:r>
            <a:r>
              <a:rPr lang="bg-BG" dirty="0" smtClean="0"/>
              <a:t>намира колко пъти се среща дадена дума в даден текст. Търсеното може да бъде чувствително към главни букви или да не бъде чувствително, нека това зависи от параметър, който да има дефолтна стойност.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намира 1вия елемент от даден масив от цели числа, който е по-голям от неговите съседни и да връща индекса му или -1, ако такъв няма.Напр. </a:t>
            </a:r>
            <a:r>
              <a:rPr lang="en-US" dirty="0" smtClean="0"/>
              <a:t>[</a:t>
            </a:r>
            <a:r>
              <a:rPr lang="en-US" i="1" dirty="0" smtClean="0"/>
              <a:t>1,</a:t>
            </a:r>
            <a:r>
              <a:rPr lang="en-US" b="1" i="1" dirty="0" smtClean="0"/>
              <a:t>3</a:t>
            </a:r>
            <a:r>
              <a:rPr lang="en-US" i="1" dirty="0" smtClean="0"/>
              <a:t>,2</a:t>
            </a:r>
            <a:r>
              <a:rPr lang="en-US" dirty="0" smtClean="0"/>
              <a:t>,5,6] -&gt; 1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калкулира дадени числа. Възможните операции са събиране, изваждане, умножение, деление, деление с остатък.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получава текст и връща нов текст, в който всяко изречение е на нов ред.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79" y="699868"/>
            <a:ext cx="10018713" cy="1752599"/>
          </a:xfrm>
        </p:spPr>
        <p:txBody>
          <a:bodyPr/>
          <a:lstStyle/>
          <a:p>
            <a:r>
              <a:rPr lang="bg-BG" dirty="0"/>
              <a:t>Функции (</a:t>
            </a:r>
            <a:r>
              <a:rPr lang="en-US" dirty="0"/>
              <a:t>functions)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/>
              <a:t>Функции се използват за </a:t>
            </a:r>
            <a:r>
              <a:rPr lang="bg-BG" dirty="0" err="1"/>
              <a:t>повтаряеми</a:t>
            </a:r>
            <a:r>
              <a:rPr lang="bg-BG" dirty="0"/>
              <a:t> парчета код</a:t>
            </a:r>
          </a:p>
          <a:p>
            <a:pPr algn="just"/>
            <a:r>
              <a:rPr lang="bg-BG" dirty="0"/>
              <a:t>Функциите представляват малки парчета код, които си имат </a:t>
            </a:r>
            <a:r>
              <a:rPr lang="bg-BG" dirty="0" err="1"/>
              <a:t>имат</a:t>
            </a:r>
            <a:r>
              <a:rPr lang="bg-BG" dirty="0"/>
              <a:t> и могат да връщат стойност</a:t>
            </a:r>
          </a:p>
          <a:p>
            <a:pPr algn="just"/>
            <a:r>
              <a:rPr lang="bg-BG" dirty="0"/>
              <a:t>Функциите могат да бъдат извиквани от други функции или в други функции</a:t>
            </a:r>
            <a:r>
              <a:rPr lang="en-US" dirty="0"/>
              <a:t>; </a:t>
            </a:r>
            <a:r>
              <a:rPr lang="bg-BG" dirty="0"/>
              <a:t>Функцията може да се извиква и сама, в своето тяло </a:t>
            </a:r>
            <a:r>
              <a:rPr lang="bg-BG" dirty="0">
                <a:hlinkClick r:id="rId2"/>
              </a:rPr>
              <a:t>(рекурсия)</a:t>
            </a:r>
            <a:endParaRPr lang="bg-BG" dirty="0"/>
          </a:p>
          <a:p>
            <a:pPr algn="just"/>
            <a:r>
              <a:rPr lang="bg-BG" dirty="0"/>
              <a:t>Функцията има тяло и може да има име или да бъде анонимна</a:t>
            </a:r>
          </a:p>
          <a:p>
            <a:pPr algn="just"/>
            <a:endParaRPr lang="bg-BG" dirty="0"/>
          </a:p>
          <a:p>
            <a:pPr algn="just"/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3205735" y="5472333"/>
            <a:ext cx="6604000" cy="1139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852654" y="5472333"/>
            <a:ext cx="984738" cy="372956"/>
          </a:xfrm>
          <a:prstGeom prst="wedgeRectCallout">
            <a:avLst>
              <a:gd name="adj1" fmla="val 134881"/>
              <a:gd name="adj2" fmla="val 122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тяло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015540" y="4786290"/>
            <a:ext cx="984738" cy="372956"/>
          </a:xfrm>
          <a:prstGeom prst="wedgeRectCallout">
            <a:avLst>
              <a:gd name="adj1" fmla="val -46548"/>
              <a:gd name="adj2" fmla="val 179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име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74388"/>
            <a:ext cx="10018713" cy="3924885"/>
          </a:xfrm>
        </p:spPr>
        <p:txBody>
          <a:bodyPr>
            <a:normAutofit/>
          </a:bodyPr>
          <a:lstStyle/>
          <a:p>
            <a:pPr algn="just"/>
            <a:r>
              <a:rPr lang="bg-BG" dirty="0"/>
              <a:t>Чрез конструктора на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bg-BG" dirty="0"/>
              <a:t>обекта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var sayHello = new Function('console.log("Hello")');</a:t>
            </a:r>
          </a:p>
          <a:p>
            <a:pPr algn="just"/>
            <a:r>
              <a:rPr lang="bg-BG" noProof="1"/>
              <a:t>Функция декларация (</a:t>
            </a:r>
            <a:r>
              <a:rPr lang="en-US" i="1" noProof="1"/>
              <a:t>function declaration</a:t>
            </a:r>
            <a:r>
              <a:rPr lang="en-US" noProof="1"/>
              <a:t>)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function sayHello() { console.log('Hello') };</a:t>
            </a:r>
          </a:p>
          <a:p>
            <a:pPr algn="just"/>
            <a:r>
              <a:rPr lang="bg-BG" noProof="1"/>
              <a:t>Функция израз (</a:t>
            </a:r>
            <a:r>
              <a:rPr lang="en-US" i="1" noProof="1"/>
              <a:t>function expression</a:t>
            </a:r>
            <a:r>
              <a:rPr lang="en-US" noProof="1"/>
              <a:t>)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var sayHello = function() { console.log('Hello') };</a:t>
            </a:r>
          </a:p>
          <a:p>
            <a:pPr algn="just"/>
            <a:r>
              <a:rPr lang="bg-BG" i="1" noProof="1"/>
              <a:t>Препоръчва се името на фунцкията да бъде описателно и да започва с глагол</a:t>
            </a:r>
            <a:endParaRPr lang="en-US" i="1" noProof="1"/>
          </a:p>
          <a:p>
            <a:pPr lvl="1" algn="just"/>
            <a:endParaRPr lang="en-US" i="1" noProof="1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с параметри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 функциите могат да се подават параметри (аргументи)</a:t>
            </a:r>
          </a:p>
          <a:p>
            <a:pPr lvl="1"/>
            <a:r>
              <a:rPr lang="bg-BG" dirty="0"/>
              <a:t>Могат да се подадат 0 или повече параметъра</a:t>
            </a:r>
          </a:p>
          <a:p>
            <a:pPr lvl="1"/>
            <a:r>
              <a:rPr lang="bg-BG" dirty="0"/>
              <a:t>Всеки параметър си има име, което е еднозначно определено за функцията</a:t>
            </a:r>
          </a:p>
          <a:p>
            <a:pPr lvl="1"/>
            <a:r>
              <a:rPr lang="bg-BG" dirty="0"/>
              <a:t>Параметрите приемат определените им стойности едва когато функцията е извикана</a:t>
            </a:r>
          </a:p>
          <a:p>
            <a:r>
              <a:rPr lang="bg-BG" dirty="0"/>
              <a:t>Параметрите могат да променят поведението на функцията според техните стойности</a:t>
            </a:r>
          </a:p>
          <a:p>
            <a:r>
              <a:rPr lang="bg-BG" dirty="0"/>
              <a:t>Параметрите могат да бъдат от всякакъв тип, дори и друга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Функцията се извиква чрез</a:t>
            </a:r>
          </a:p>
          <a:p>
            <a:pPr lvl="1"/>
            <a:r>
              <a:rPr lang="bg-BG" dirty="0"/>
              <a:t>Името на функцията</a:t>
            </a:r>
          </a:p>
          <a:p>
            <a:pPr lvl="1"/>
            <a:r>
              <a:rPr lang="bg-BG" dirty="0"/>
              <a:t>Скоби (), в () с изреждат параметрите </a:t>
            </a:r>
          </a:p>
          <a:p>
            <a:pPr lvl="1"/>
            <a:r>
              <a:rPr lang="bg-BG" dirty="0"/>
              <a:t>;</a:t>
            </a:r>
          </a:p>
          <a:p>
            <a:r>
              <a:rPr lang="bg-BG" dirty="0"/>
              <a:t>Когато функцията бива извикана, нейното тяло се изпълнява и се връща съответния резултат</a:t>
            </a:r>
          </a:p>
          <a:p>
            <a:r>
              <a:rPr lang="bg-BG" dirty="0"/>
              <a:t>Функциите в </a:t>
            </a:r>
            <a:r>
              <a:rPr lang="en-US" dirty="0"/>
              <a:t>JS</a:t>
            </a:r>
            <a:r>
              <a:rPr lang="bg-BG" dirty="0"/>
              <a:t> нямат тип на върната стойност както в други езици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52881" y="2438399"/>
            <a:ext cx="4250142" cy="1887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</p:txBody>
      </p:sp>
    </p:spTree>
    <p:extLst>
      <p:ext uri="{BB962C8B-B14F-4D97-AF65-F5344CB8AC3E}">
        <p14:creationId xmlns:p14="http://schemas.microsoft.com/office/powerpoint/2010/main" val="123024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dirty="0"/>
              <a:t> </a:t>
            </a:r>
            <a:r>
              <a:rPr lang="bg-BG" dirty="0"/>
              <a:t>обекта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79205"/>
            <a:ext cx="10018713" cy="3124201"/>
          </a:xfrm>
        </p:spPr>
        <p:txBody>
          <a:bodyPr/>
          <a:lstStyle/>
          <a:p>
            <a:r>
              <a:rPr lang="bg-BG" dirty="0"/>
              <a:t>Всяка функция има специален обект наречен </a:t>
            </a:r>
            <a:r>
              <a:rPr lang="en-US" i="1" dirty="0"/>
              <a:t>arguments</a:t>
            </a:r>
          </a:p>
          <a:p>
            <a:pPr lvl="1"/>
            <a:r>
              <a:rPr lang="bg-BG" dirty="0"/>
              <a:t>няма нужда да бъде предварително </a:t>
            </a:r>
            <a:r>
              <a:rPr lang="bg-BG" dirty="0" err="1"/>
              <a:t>деклрариран</a:t>
            </a:r>
            <a:endParaRPr lang="bg-BG" dirty="0"/>
          </a:p>
          <a:p>
            <a:pPr lvl="1"/>
            <a:r>
              <a:rPr lang="bg-BG" dirty="0"/>
              <a:t>Съдържа информация за параметрите на </a:t>
            </a:r>
            <a:r>
              <a:rPr lang="bg-BG" dirty="0" err="1"/>
              <a:t>фунцкията</a:t>
            </a:r>
            <a:endParaRPr lang="bg-BG" dirty="0"/>
          </a:p>
          <a:p>
            <a:pPr lvl="1"/>
            <a:r>
              <a:rPr lang="bg-BG" dirty="0"/>
              <a:t>Всяка функция го има, без значение дали има подадени параметри или не</a:t>
            </a:r>
          </a:p>
          <a:p>
            <a:r>
              <a:rPr lang="bg-BG" dirty="0"/>
              <a:t>Обектът </a:t>
            </a:r>
            <a:r>
              <a:rPr lang="en-US" dirty="0"/>
              <a:t>arguments</a:t>
            </a:r>
            <a:r>
              <a:rPr lang="bg-BG" dirty="0"/>
              <a:t> доста прилича на масив, но всъщност не е</a:t>
            </a:r>
          </a:p>
          <a:p>
            <a:pPr lvl="1"/>
            <a:r>
              <a:rPr lang="bg-BG" dirty="0"/>
              <a:t>Ако ще го използвате като масив, то трябва да бъде преобразуван към масив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0642" y="4841207"/>
            <a:ext cx="7766050" cy="186204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args = [].slice.apply(arguments);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args)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console.log(args[i]);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}printArguments(1, 2, 3, 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Извикване и деклариране  на 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Функции, които връщат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28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bg-BG" dirty="0" smtClean="0"/>
              <a:t>По дизайн всяка функция в </a:t>
            </a:r>
            <a:r>
              <a:rPr lang="en-US" dirty="0" smtClean="0"/>
              <a:t>JS</a:t>
            </a:r>
            <a:r>
              <a:rPr lang="bg-BG" dirty="0" smtClean="0"/>
              <a:t> връща стойност</a:t>
            </a:r>
          </a:p>
          <a:p>
            <a:pPr lvl="1" algn="just"/>
            <a:r>
              <a:rPr lang="bg-BG" dirty="0" smtClean="0"/>
              <a:t>Ако не бъде изришно върната стойност от програмиста, то функцията връща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</a:p>
          <a:p>
            <a:pPr lvl="1" algn="just"/>
            <a:r>
              <a:rPr lang="bg-BG" dirty="0"/>
              <a:t>Връщаната стойност може бъде да бъде от всякакъв тип –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Number, String, Object, Function</a:t>
            </a:r>
          </a:p>
          <a:p>
            <a:pPr algn="just"/>
            <a:r>
              <a:rPr lang="bg-BG" dirty="0"/>
              <a:t>За да бъде върната стойност се използва кл.дума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bg-BG" dirty="0"/>
              <a:t>връща директно стойността от изпълнението на </a:t>
            </a:r>
            <a:r>
              <a:rPr lang="bg-BG" dirty="0" smtClean="0"/>
              <a:t>функцията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bg-BG" dirty="0" smtClean="0"/>
              <a:t>прекратява изпълнението на функцията моментално</a:t>
            </a:r>
          </a:p>
          <a:p>
            <a:pPr lvl="1" algn="just"/>
            <a:r>
              <a:rPr lang="bg-BG" dirty="0" smtClean="0"/>
              <a:t>В 1 фунцкия може да има повече и 1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bg-BG" dirty="0" smtClean="0"/>
              <a:t> според логиката, която съдържа, но ще се изпълни </a:t>
            </a:r>
            <a:r>
              <a:rPr lang="bg-BG" b="1" dirty="0" smtClean="0"/>
              <a:t>само</a:t>
            </a:r>
            <a:r>
              <a:rPr lang="bg-BG" dirty="0" smtClean="0"/>
              <a:t> 1</a:t>
            </a:r>
          </a:p>
          <a:p>
            <a:pPr lvl="1" algn="just"/>
            <a:r>
              <a:rPr lang="bg-BG" b="1" dirty="0" smtClean="0"/>
              <a:t>Винаги използвайте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b="1" dirty="0" smtClean="0"/>
              <a:t>  </a:t>
            </a:r>
            <a:r>
              <a:rPr lang="bg-BG" b="1" dirty="0" smtClean="0"/>
              <a:t>с ; (точка и запетая)</a:t>
            </a:r>
            <a:endParaRPr lang="bg-BG" b="1" dirty="0"/>
          </a:p>
          <a:p>
            <a:pPr lvl="1" algn="just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1856</TotalTime>
  <Words>1401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Corbel</vt:lpstr>
      <vt:lpstr>Wingdings 2</vt:lpstr>
      <vt:lpstr>Parallax</vt:lpstr>
      <vt:lpstr>Функции в JavaScript</vt:lpstr>
      <vt:lpstr>Защо да използваме функции?</vt:lpstr>
      <vt:lpstr>Функции (functions)</vt:lpstr>
      <vt:lpstr>Деклариране на функции</vt:lpstr>
      <vt:lpstr>Функции с параметри</vt:lpstr>
      <vt:lpstr>Извикване на функции</vt:lpstr>
      <vt:lpstr>arguments обекта</vt:lpstr>
      <vt:lpstr>Извикване и деклариране  на функции</vt:lpstr>
      <vt:lpstr>Функции, които връщат стойност</vt:lpstr>
      <vt:lpstr>Функции, които връщат стойност</vt:lpstr>
      <vt:lpstr>Overloading на функции</vt:lpstr>
      <vt:lpstr>„Фалшифициране“ на overloading на функции</vt:lpstr>
      <vt:lpstr>Параметри по подразбиране</vt:lpstr>
      <vt:lpstr>Обхват на функциите </vt:lpstr>
      <vt:lpstr>Обхват на функциите(1)</vt:lpstr>
      <vt:lpstr>Обхват на фунцкиите</vt:lpstr>
      <vt:lpstr>Приближения (closures)</vt:lpstr>
      <vt:lpstr>Приближения (closures)</vt:lpstr>
      <vt:lpstr>Immediately invoked function expressions</vt:lpstr>
      <vt:lpstr>IIFE</vt:lpstr>
      <vt:lpstr>Рекурсия</vt:lpstr>
      <vt:lpstr>Рекурсия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124</cp:revision>
  <dcterms:created xsi:type="dcterms:W3CDTF">2016-03-23T12:27:37Z</dcterms:created>
  <dcterms:modified xsi:type="dcterms:W3CDTF">2016-04-28T08:38:09Z</dcterms:modified>
</cp:coreProperties>
</file>