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9" r:id="rId9"/>
    <p:sldId id="271" r:id="rId10"/>
    <p:sldId id="270" r:id="rId11"/>
    <p:sldId id="272" r:id="rId12"/>
    <p:sldId id="267" r:id="rId13"/>
    <p:sldId id="268" r:id="rId14"/>
    <p:sldId id="260" r:id="rId15"/>
    <p:sldId id="261" r:id="rId16"/>
    <p:sldId id="262" r:id="rId17"/>
    <p:sldId id="263" r:id="rId18"/>
    <p:sldId id="264" r:id="rId19"/>
    <p:sldId id="265" r:id="rId20"/>
    <p:sldId id="273" r:id="rId21"/>
    <p:sldId id="27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BA41A-B349-4C78-82E7-C9FAA4AE464E}" v="155" dt="2022-10-12T10:48:23.103"/>
    <p1510:client id="{E0B64A9B-0787-480C-BF7F-D1B0108BCB18}" v="1" dt="2022-10-11T16:42:47.659"/>
    <p1510:client id="{FC4F09FF-FA85-42A1-9DC6-12667AEF9915}" v="1" dt="2022-10-12T10:42:08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Web/Media/Formats/Image_typ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css/css_positioning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4C8976-17C4-45EC-947C-021A5037E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6600">
                <a:solidFill>
                  <a:schemeClr val="tx2"/>
                </a:solidFill>
              </a:rPr>
              <a:t>Изображения</a:t>
            </a:r>
            <a:r>
              <a:rPr lang="en-US" sz="6600">
                <a:solidFill>
                  <a:schemeClr val="tx2"/>
                </a:solidFill>
              </a:rPr>
              <a:t> </a:t>
            </a:r>
            <a:r>
              <a:rPr lang="bg-BG" sz="6600">
                <a:solidFill>
                  <a:schemeClr val="tx2"/>
                </a:solidFill>
              </a:rPr>
              <a:t>И Хипервръзки</a:t>
            </a:r>
            <a:endParaRPr lang="bg-BG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5D0EA47-5C8B-452D-B0C3-4037FFDD6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/>
              <a:t>Упражнение </a:t>
            </a:r>
            <a:r>
              <a:rPr lang="en-US"/>
              <a:t>3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437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1C9475-F9C0-49A3-9FC9-1E1026A0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Таг </a:t>
            </a:r>
            <a:r>
              <a:rPr lang="en-US"/>
              <a:t>&lt;picture&gt;</a:t>
            </a:r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D77145A-5D80-491E-8677-2297D97DF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08" y="2091019"/>
            <a:ext cx="6522128" cy="2378658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7E9A93D-9C8F-4940-92D1-F895EBE9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" y="4706942"/>
            <a:ext cx="6522128" cy="1505746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B00DEEC7-F757-4166-BFBE-3F67A99C3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349" y="2802487"/>
            <a:ext cx="1667190" cy="1667190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8A6889E-7263-4F4E-851B-B16F295D9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766" y="2802487"/>
            <a:ext cx="2003339" cy="1667190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D47AA5A3-CA2D-4ED7-BC27-4D5D77BE7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268" y="4657416"/>
            <a:ext cx="2348997" cy="13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7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962390-C2F3-41E3-B653-09F648C7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Хипервръзки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7D9EBC-A343-4AB0-A5D5-0AD20F696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3600"/>
              <a:t> Служат като препратки към:</a:t>
            </a:r>
          </a:p>
          <a:p>
            <a:pPr lvl="1"/>
            <a:r>
              <a:rPr lang="bg-BG" sz="3200"/>
              <a:t>друга </a:t>
            </a:r>
            <a:r>
              <a:rPr lang="en-US" sz="3200"/>
              <a:t>HTML </a:t>
            </a:r>
            <a:r>
              <a:rPr lang="bg-BG" sz="3200"/>
              <a:t>страница;</a:t>
            </a:r>
          </a:p>
          <a:p>
            <a:pPr lvl="1"/>
            <a:r>
              <a:rPr lang="bg-BG" sz="3200"/>
              <a:t>външни Интернет ресурси;</a:t>
            </a:r>
          </a:p>
          <a:p>
            <a:pPr lvl="1"/>
            <a:r>
              <a:rPr lang="bg-BG" sz="3200"/>
              <a:t>файлове;</a:t>
            </a:r>
          </a:p>
          <a:p>
            <a:pPr lvl="1"/>
            <a:r>
              <a:rPr lang="bg-BG" sz="3200"/>
              <a:t>е-</a:t>
            </a:r>
            <a:r>
              <a:rPr lang="en-US" sz="3200"/>
              <a:t>mail </a:t>
            </a:r>
            <a:r>
              <a:rPr lang="bg-BG" sz="3200"/>
              <a:t>адреси;</a:t>
            </a:r>
          </a:p>
          <a:p>
            <a:pPr lvl="1"/>
            <a:r>
              <a:rPr lang="bg-BG" sz="3200"/>
              <a:t>текст от страница.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3600"/>
              <a:t> Текст или изображение.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701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DE4B9B-E50A-4B66-81A2-A16BD48D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Хипервръзки - таг</a:t>
            </a:r>
            <a:r>
              <a:rPr lang="en-US"/>
              <a:t> &lt;a&gt;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8DA6DB5-9975-4136-A18C-00C0EFB4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/>
          </a:p>
          <a:p>
            <a:pPr marL="0" indent="0" algn="ctr">
              <a:buNone/>
            </a:pPr>
            <a:r>
              <a:rPr lang="en-US" sz="4400"/>
              <a:t>&lt;a </a:t>
            </a:r>
            <a:r>
              <a:rPr lang="en-US" sz="4400" err="1"/>
              <a:t>href</a:t>
            </a:r>
            <a:r>
              <a:rPr lang="en-US" sz="4400"/>
              <a:t>=“</a:t>
            </a:r>
            <a:r>
              <a:rPr lang="en-US" sz="4400" err="1"/>
              <a:t>someURL</a:t>
            </a:r>
            <a:r>
              <a:rPr lang="en-US" sz="4400"/>
              <a:t>”&gt;Some text&lt;/a&gt;</a:t>
            </a:r>
            <a:endParaRPr lang="bg-BG" sz="4400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67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8592AC-C59C-4403-904A-CDCF9436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Видове хипервръзки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47FEE0-80FC-47D4-8635-D452B38C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2" y="2015732"/>
            <a:ext cx="10564427" cy="373699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0" i="0">
                <a:effectLst/>
                <a:latin typeface="Arial" panose="020B0604020202020204" pitchFamily="34" charset="0"/>
              </a:rPr>
              <a:t> </a:t>
            </a:r>
            <a:r>
              <a:rPr lang="bg-BG" sz="3200" b="0" i="0">
                <a:effectLst/>
                <a:latin typeface="Arial" panose="020B0604020202020204" pitchFamily="34" charset="0"/>
              </a:rPr>
              <a:t>Глобални –</a:t>
            </a:r>
            <a:r>
              <a:rPr lang="en-US" sz="3200" b="0" i="0">
                <a:effectLst/>
                <a:latin typeface="Arial" panose="020B0604020202020204" pitchFamily="34" charset="0"/>
              </a:rPr>
              <a:t> </a:t>
            </a:r>
            <a:r>
              <a:rPr lang="bg-BG" sz="3200" b="0" i="0">
                <a:effectLst/>
                <a:latin typeface="Arial" panose="020B0604020202020204" pitchFamily="34" charset="0"/>
              </a:rPr>
              <a:t>към </a:t>
            </a:r>
            <a:r>
              <a:rPr lang="bg-BG" sz="3200">
                <a:latin typeface="Arial" panose="020B0604020202020204" pitchFamily="34" charset="0"/>
              </a:rPr>
              <a:t>други Интернет ресурси </a:t>
            </a:r>
          </a:p>
          <a:p>
            <a:pPr marL="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bg-BG" sz="32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3200" b="0" i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href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https://www.tu-varna.bg/</a:t>
            </a:r>
            <a:r>
              <a:rPr lang="en-US" sz="3200" b="0" i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tu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-varna/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/&gt;</a:t>
            </a:r>
            <a:r>
              <a:rPr lang="bg-BG" sz="32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ТУ-Варна</a:t>
            </a:r>
            <a:r>
              <a:rPr lang="en-US" sz="32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&lt;/a&gt;</a:t>
            </a:r>
            <a:endParaRPr lang="bg-BG" sz="3200" b="0" i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bg-BG" sz="3200" b="0" i="0">
                <a:effectLst/>
                <a:latin typeface="Arial" panose="020B0604020202020204" pitchFamily="34" charset="0"/>
              </a:rPr>
              <a:t> Локални – към други </a:t>
            </a:r>
            <a:r>
              <a:rPr lang="bg-BG" sz="3200">
                <a:latin typeface="Arial" panose="020B0604020202020204" pitchFamily="34" charset="0"/>
              </a:rPr>
              <a:t>страници от</a:t>
            </a:r>
            <a:r>
              <a:rPr lang="bg-BG" sz="3200" b="0" i="0">
                <a:effectLst/>
                <a:latin typeface="Arial" panose="020B0604020202020204" pitchFamily="34" charset="0"/>
              </a:rPr>
              <a:t> същия сайт</a:t>
            </a:r>
          </a:p>
          <a:p>
            <a:pPr marL="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bg-BG" sz="3200">
                <a:solidFill>
                  <a:srgbClr val="FF0000"/>
                </a:solidFill>
                <a:latin typeface="Arial" panose="020B0604020202020204" pitchFamily="34" charset="0"/>
              </a:rPr>
              <a:t>&lt;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</a:rPr>
              <a:t>a </a:t>
            </a:r>
            <a:r>
              <a:rPr lang="en-US" sz="3200" err="1">
                <a:solidFill>
                  <a:srgbClr val="FF0000"/>
                </a:solidFill>
                <a:latin typeface="Arial" panose="020B0604020202020204" pitchFamily="34" charset="0"/>
              </a:rPr>
              <a:t>href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</a:rPr>
              <a:t>=“../info/aboutus.html”&gt;</a:t>
            </a:r>
            <a:r>
              <a:rPr lang="bg-BG" sz="3200">
                <a:solidFill>
                  <a:srgbClr val="FF0000"/>
                </a:solidFill>
                <a:latin typeface="Arial" panose="020B0604020202020204" pitchFamily="34" charset="0"/>
              </a:rPr>
              <a:t>За нас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</a:rPr>
              <a:t>&lt;/a&gt;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3200">
                <a:latin typeface="Arial" panose="020B0604020202020204" pitchFamily="34" charset="0"/>
              </a:rPr>
              <a:t> Хипервръзки за </a:t>
            </a:r>
            <a:r>
              <a:rPr lang="en-US" sz="3200">
                <a:latin typeface="Arial" panose="020B0604020202020204" pitchFamily="34" charset="0"/>
              </a:rPr>
              <a:t>e-mail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</a:rPr>
              <a:t>&lt;a </a:t>
            </a:r>
            <a:r>
              <a:rPr lang="en-US" sz="3200" err="1">
                <a:solidFill>
                  <a:srgbClr val="FF0000"/>
                </a:solidFill>
                <a:latin typeface="Arial" panose="020B0604020202020204" pitchFamily="34" charset="0"/>
              </a:rPr>
              <a:t>href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</a:rPr>
              <a:t>="mailto:myemail@mail.bg"&gt;Email to us &lt;/a&gt;</a:t>
            </a:r>
            <a:r>
              <a:rPr lang="en-US" sz="3200">
                <a:latin typeface="Arial" panose="020B0604020202020204" pitchFamily="34" charset="0"/>
              </a:rPr>
              <a:t> </a:t>
            </a:r>
            <a:endParaRPr lang="en-US" sz="3200" b="0" i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919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96BA66-00A3-471A-BFCF-A398337E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Видове хипервръзки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9C6A4B1-B5A9-423E-AFC8-DA03319A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>
                <a:latin typeface="Arial" panose="020B0604020202020204" pitchFamily="34" charset="0"/>
              </a:rPr>
              <a:t> </a:t>
            </a:r>
            <a:r>
              <a:rPr lang="bg-BG" sz="2000">
                <a:latin typeface="Arial" panose="020B0604020202020204" pitchFamily="34" charset="0"/>
              </a:rPr>
              <a:t>Хипервръзки</a:t>
            </a:r>
            <a:r>
              <a:rPr lang="bg-BG" sz="2000" b="0" i="0">
                <a:effectLst/>
                <a:latin typeface="Arial" panose="020B0604020202020204" pitchFamily="34" charset="0"/>
              </a:rPr>
              <a:t> към </a:t>
            </a:r>
            <a:r>
              <a:rPr lang="bg-BG" sz="2000">
                <a:latin typeface="Arial" panose="020B0604020202020204" pitchFamily="34" charset="0"/>
              </a:rPr>
              <a:t>файл</a:t>
            </a:r>
            <a:endParaRPr lang="bg-BG" sz="2000" b="0" i="0">
              <a:effectLst/>
              <a:latin typeface="Arial" panose="020B0604020202020204" pitchFamily="34" charset="0"/>
            </a:endParaRPr>
          </a:p>
          <a:p>
            <a:pPr marL="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bg-BG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2000" b="0" i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href</a:t>
            </a:r>
            <a:r>
              <a:rPr lang="en-US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“students.xlsx”</a:t>
            </a:r>
            <a:r>
              <a:rPr lang="bg-BG" sz="2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download</a:t>
            </a:r>
            <a:r>
              <a:rPr lang="en-US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lang="bg-BG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Изтег</a:t>
            </a:r>
            <a:r>
              <a:rPr lang="bg-BG" sz="2000">
                <a:solidFill>
                  <a:srgbClr val="FF0000"/>
                </a:solidFill>
                <a:latin typeface="Arial" panose="020B0604020202020204" pitchFamily="34" charset="0"/>
              </a:rPr>
              <a:t>ли списък на студентите</a:t>
            </a:r>
            <a:r>
              <a:rPr lang="en-US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&lt;/a&gt;</a:t>
            </a:r>
            <a:endParaRPr lang="bg-BG" sz="200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>
                <a:effectLst/>
                <a:latin typeface="Arial" panose="020B0604020202020204" pitchFamily="34" charset="0"/>
              </a:rPr>
              <a:t> </a:t>
            </a:r>
            <a:r>
              <a:rPr lang="bg-BG" sz="2000" b="0" i="0">
                <a:effectLst/>
                <a:latin typeface="Arial" panose="020B0604020202020204" pitchFamily="34" charset="0"/>
              </a:rPr>
              <a:t>Вътрешни –</a:t>
            </a:r>
            <a:r>
              <a:rPr lang="en-US" sz="2000" b="0" i="0">
                <a:effectLst/>
                <a:latin typeface="Arial" panose="020B0604020202020204" pitchFamily="34" charset="0"/>
              </a:rPr>
              <a:t> </a:t>
            </a:r>
            <a:r>
              <a:rPr lang="bg-BG" sz="2000" b="0" i="0">
                <a:effectLst/>
                <a:latin typeface="Arial" panose="020B0604020202020204" pitchFamily="34" charset="0"/>
              </a:rPr>
              <a:t>към котви в същата страница</a:t>
            </a:r>
            <a:endParaRPr lang="en-US" sz="2000" b="0" i="0">
              <a:effectLst/>
              <a:latin typeface="Arial" panose="020B0604020202020204" pitchFamily="34" charset="0"/>
            </a:endParaRPr>
          </a:p>
          <a:p>
            <a:pPr marL="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&lt;h2 id=“</a:t>
            </a:r>
            <a:r>
              <a:rPr lang="en-US" sz="2000" b="0" i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aboutus</a:t>
            </a:r>
            <a:r>
              <a:rPr lang="en-US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”&gt;</a:t>
            </a:r>
            <a:r>
              <a:rPr lang="bg-BG" sz="2000">
                <a:solidFill>
                  <a:srgbClr val="FF0000"/>
                </a:solidFill>
                <a:latin typeface="Arial" panose="020B0604020202020204" pitchFamily="34" charset="0"/>
              </a:rPr>
              <a:t>За нас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&lt;/&gt;        </a:t>
            </a:r>
            <a:r>
              <a:rPr lang="bg-BG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2000" b="0" i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href</a:t>
            </a:r>
            <a:r>
              <a:rPr lang="en-US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#</a:t>
            </a:r>
            <a:r>
              <a:rPr lang="en-US" sz="2000" b="0" i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aboutus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lang="bg-BG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За нас</a:t>
            </a:r>
            <a:r>
              <a:rPr lang="en-US" sz="20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&lt;/a&gt;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496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BEE121B-909E-4FC6-8985-1A7B7021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Хипервръзка под формата на изображение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F35CE20-2BB6-458D-97C2-1CFCB292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sz="320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 b="0" i="0">
                <a:effectLst/>
                <a:latin typeface="Arial" panose="020B0604020202020204" pitchFamily="34" charset="0"/>
              </a:rPr>
              <a:t>&lt;a </a:t>
            </a:r>
            <a:r>
              <a:rPr lang="en-US" sz="3600" b="0" i="0" err="1">
                <a:effectLst/>
                <a:latin typeface="Arial" panose="020B0604020202020204" pitchFamily="34" charset="0"/>
              </a:rPr>
              <a:t>href</a:t>
            </a:r>
            <a:r>
              <a:rPr lang="en-US" sz="3600" b="0" i="0">
                <a:effectLst/>
                <a:latin typeface="Arial" panose="020B0604020202020204" pitchFamily="34" charset="0"/>
              </a:rPr>
              <a:t>=“learnmore.html"&gt;</a:t>
            </a:r>
          </a:p>
          <a:p>
            <a:pPr marL="0" indent="0" algn="ctr">
              <a:buNone/>
            </a:pPr>
            <a:r>
              <a:rPr lang="en-US" sz="3600" b="0" i="0">
                <a:effectLst/>
                <a:latin typeface="Arial" panose="020B0604020202020204" pitchFamily="34" charset="0"/>
              </a:rPr>
              <a:t>&lt;</a:t>
            </a:r>
            <a:r>
              <a:rPr lang="en-US" sz="3600" b="0" i="0" err="1">
                <a:effectLst/>
                <a:latin typeface="Arial" panose="020B0604020202020204" pitchFamily="34" charset="0"/>
              </a:rPr>
              <a:t>img</a:t>
            </a:r>
            <a:r>
              <a:rPr lang="en-US" sz="3600" b="0" i="0">
                <a:effectLst/>
                <a:latin typeface="Arial" panose="020B0604020202020204" pitchFamily="34" charset="0"/>
              </a:rPr>
              <a:t> </a:t>
            </a:r>
            <a:r>
              <a:rPr lang="en-US" sz="3600" b="0" i="0" err="1">
                <a:effectLst/>
                <a:latin typeface="Arial" panose="020B0604020202020204" pitchFamily="34" charset="0"/>
              </a:rPr>
              <a:t>src</a:t>
            </a:r>
            <a:r>
              <a:rPr lang="en-US" sz="3600" b="0" i="0">
                <a:effectLst/>
                <a:latin typeface="Arial" panose="020B0604020202020204" pitchFamily="34" charset="0"/>
              </a:rPr>
              <a:t>=“more.gif" alt=“More“ /&gt;</a:t>
            </a:r>
          </a:p>
          <a:p>
            <a:pPr marL="0" indent="0" algn="ctr">
              <a:buNone/>
            </a:pPr>
            <a:r>
              <a:rPr lang="en-US" sz="3600" b="0" i="0">
                <a:effectLst/>
                <a:latin typeface="Arial" panose="020B0604020202020204" pitchFamily="34" charset="0"/>
              </a:rPr>
              <a:t>&lt;/a&gt;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86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40580B-C5EA-4DDB-9F3C-648375BB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Някои атрибути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DD5ABD3-F540-41EB-9F2F-6C7C4317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sz="2800">
                <a:latin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</a:rPr>
              <a:t>href</a:t>
            </a:r>
            <a:r>
              <a:rPr lang="en-US" sz="2800">
                <a:latin typeface="Arial" panose="020B0604020202020204" pitchFamily="34" charset="0"/>
              </a:rPr>
              <a:t>=“../info/aboutus.html”</a:t>
            </a:r>
            <a:endParaRPr lang="bg-BG" sz="280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bg-BG" sz="2800">
                <a:latin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</a:rPr>
              <a:t>target=“</a:t>
            </a:r>
            <a:r>
              <a:rPr lang="en-US" sz="2800" b="0" i="0">
                <a:effectLst/>
                <a:latin typeface="Arial" panose="020B0604020202020204" pitchFamily="34" charset="0"/>
              </a:rPr>
              <a:t>_self | _blank | _parent | _top</a:t>
            </a:r>
            <a:r>
              <a:rPr lang="en-US" sz="2800">
                <a:latin typeface="Arial" panose="020B0604020202020204" pitchFamily="34" charset="0"/>
              </a:rPr>
              <a:t>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800">
                <a:latin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</a:rPr>
              <a:t>title – </a:t>
            </a:r>
            <a:r>
              <a:rPr lang="bg-BG" sz="2800">
                <a:latin typeface="Arial" panose="020B0604020202020204" pitchFamily="34" charset="0"/>
              </a:rPr>
              <a:t>текст, който се показва,</a:t>
            </a:r>
            <a:r>
              <a:rPr lang="ru-RU" sz="2800">
                <a:latin typeface="Arial" panose="020B0604020202020204" pitchFamily="34" charset="0"/>
              </a:rPr>
              <a:t> </a:t>
            </a:r>
            <a:r>
              <a:rPr lang="ru-RU" sz="2800" err="1">
                <a:latin typeface="Arial" panose="020B0604020202020204" pitchFamily="34" charset="0"/>
              </a:rPr>
              <a:t>когато</a:t>
            </a:r>
            <a:r>
              <a:rPr lang="ru-RU" sz="2800">
                <a:latin typeface="Arial" panose="020B0604020202020204" pitchFamily="34" charset="0"/>
              </a:rPr>
              <a:t> </a:t>
            </a:r>
            <a:r>
              <a:rPr lang="ru-RU" sz="2800" err="1">
                <a:latin typeface="Arial" panose="020B0604020202020204" pitchFamily="34" charset="0"/>
              </a:rPr>
              <a:t>мишката</a:t>
            </a:r>
            <a:r>
              <a:rPr lang="ru-RU" sz="2800">
                <a:latin typeface="Arial" panose="020B0604020202020204" pitchFamily="34" charset="0"/>
              </a:rPr>
              <a:t> се </a:t>
            </a:r>
            <a:r>
              <a:rPr lang="ru-RU" sz="2800" err="1">
                <a:latin typeface="Arial" panose="020B0604020202020204" pitchFamily="34" charset="0"/>
              </a:rPr>
              <a:t>задържи</a:t>
            </a:r>
            <a:r>
              <a:rPr lang="ru-RU" sz="2800">
                <a:latin typeface="Arial" panose="020B0604020202020204" pitchFamily="34" charset="0"/>
              </a:rPr>
              <a:t> над </a:t>
            </a:r>
            <a:r>
              <a:rPr lang="ru-RU" sz="2800" err="1">
                <a:latin typeface="Arial" panose="020B0604020202020204" pitchFamily="34" charset="0"/>
              </a:rPr>
              <a:t>връзката</a:t>
            </a:r>
            <a:endParaRPr lang="en-US" sz="280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bg-BG" sz="2800">
                <a:latin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</a:rPr>
              <a:t>download</a:t>
            </a:r>
            <a:endParaRPr lang="ru-RU" sz="2800">
              <a:latin typeface="Arial" panose="020B0604020202020204" pitchFamily="34" charset="0"/>
            </a:endParaRP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612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A5AD99-0BAF-469E-9A0A-0F63F173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СТилизиране</a:t>
            </a:r>
            <a:r>
              <a:rPr lang="bg-BG"/>
              <a:t> на ХИПЕРВРЪЗКИ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4961F5-D1C2-4FCB-8D3E-8F1BE696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0163"/>
          </a:xfrm>
        </p:spPr>
        <p:txBody>
          <a:bodyPr>
            <a:normAutofit fontScale="92500" lnSpcReduction="10000"/>
          </a:bodyPr>
          <a:lstStyle/>
          <a:p>
            <a:r>
              <a:rPr lang="bg-BG"/>
              <a:t>Стилизиране на състояния</a:t>
            </a:r>
          </a:p>
          <a:p>
            <a:pPr lvl="1"/>
            <a:r>
              <a:rPr lang="bg-BG"/>
              <a:t>Цвят</a:t>
            </a:r>
          </a:p>
          <a:p>
            <a:pPr marL="914400" lvl="2" indent="0">
              <a:buNone/>
            </a:pPr>
            <a:r>
              <a:rPr lang="en-US">
                <a:solidFill>
                  <a:srgbClr val="C00000"/>
                </a:solidFill>
              </a:rPr>
              <a:t>color: red; </a:t>
            </a:r>
            <a:endParaRPr lang="bg-BG">
              <a:solidFill>
                <a:srgbClr val="C00000"/>
              </a:solidFill>
            </a:endParaRPr>
          </a:p>
          <a:p>
            <a:pPr lvl="1"/>
            <a:r>
              <a:rPr lang="bg-BG"/>
              <a:t>Подчертаване</a:t>
            </a:r>
          </a:p>
          <a:p>
            <a:pPr marL="914400" lvl="2" indent="0">
              <a:buNone/>
            </a:pPr>
            <a:r>
              <a:rPr lang="en-US">
                <a:solidFill>
                  <a:srgbClr val="C00000"/>
                </a:solidFill>
              </a:rPr>
              <a:t>text-decoration: underline | none;</a:t>
            </a:r>
          </a:p>
          <a:p>
            <a:pPr lvl="1"/>
            <a:r>
              <a:rPr lang="bg-BG"/>
              <a:t>Рамка</a:t>
            </a:r>
          </a:p>
          <a:p>
            <a:pPr marL="914400" lvl="2" indent="0">
              <a:buNone/>
            </a:pPr>
            <a:r>
              <a:rPr lang="en-US">
                <a:solidFill>
                  <a:srgbClr val="C00000"/>
                </a:solidFill>
              </a:rPr>
              <a:t>border: 3px dashed red</a:t>
            </a:r>
            <a:endParaRPr lang="bg-BG">
              <a:solidFill>
                <a:srgbClr val="C00000"/>
              </a:solidFill>
            </a:endParaRPr>
          </a:p>
          <a:p>
            <a:pPr lvl="1"/>
            <a:r>
              <a:rPr lang="bg-BG"/>
              <a:t>Фон</a:t>
            </a:r>
            <a:endParaRPr lang="en-US"/>
          </a:p>
          <a:p>
            <a:pPr marL="457200" lvl="1" indent="0">
              <a:buNone/>
            </a:pPr>
            <a:r>
              <a:rPr lang="en-US"/>
              <a:t>	 </a:t>
            </a:r>
            <a:r>
              <a:rPr lang="en-US" sz="1600">
                <a:solidFill>
                  <a:srgbClr val="C00000"/>
                </a:solidFill>
              </a:rPr>
              <a:t>background-color: #f44336;</a:t>
            </a:r>
          </a:p>
          <a:p>
            <a:pPr lvl="1"/>
            <a:r>
              <a:rPr lang="bg-BG"/>
              <a:t>Извеждане</a:t>
            </a:r>
          </a:p>
          <a:p>
            <a:pPr marL="914400" lvl="2" indent="0">
              <a:buNone/>
            </a:pPr>
            <a:r>
              <a:rPr lang="en-US">
                <a:solidFill>
                  <a:srgbClr val="C00000"/>
                </a:solidFill>
              </a:rPr>
              <a:t>display: inline | inline-block | block…;</a:t>
            </a:r>
            <a:endParaRPr lang="bg-BG">
              <a:solidFill>
                <a:srgbClr val="C00000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36DB328-8A40-44B1-A2DA-BC783481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11" y="1596302"/>
            <a:ext cx="4406143" cy="48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8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3866E5-FF99-4B17-B123-72945224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Хоризонтална навигация</a:t>
            </a:r>
            <a:r>
              <a:rPr lang="en-US"/>
              <a:t> </a:t>
            </a:r>
            <a:br>
              <a:rPr lang="en-US"/>
            </a:br>
            <a:r>
              <a:rPr lang="bg-BG"/>
              <a:t>СЪС СПИСЪЧНИ ЕЛЕМЕНТИ</a:t>
            </a:r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9C495405-AD3F-4EF2-9F69-33901F69B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3451" y="427635"/>
            <a:ext cx="3229425" cy="5545703"/>
          </a:xfr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114965E-4B30-43C9-866F-770F28882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95" y="2133487"/>
            <a:ext cx="4960509" cy="2029643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87F153CF-26AB-4EA7-8D56-13CB2DD74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44" y="4537457"/>
            <a:ext cx="6782747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D8F0F5-2A3C-4645-B515-D2CAA922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/>
              <a:t>Карта на изображения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43AFDA-6FED-486D-A0C1-0011E6F7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04" y="2015732"/>
            <a:ext cx="10882203" cy="38879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US" sz="320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img</a:t>
            </a: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320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src</a:t>
            </a: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=“world.gif" </a:t>
            </a:r>
            <a:r>
              <a:rPr lang="en-US" sz="3200" b="1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usemap</a:t>
            </a:r>
            <a:r>
              <a:rPr lang="en-US" sz="32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="#world“</a:t>
            </a: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/&gt; </a:t>
            </a:r>
            <a:endParaRPr lang="bg-BG" sz="320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320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&lt;map name="</a:t>
            </a:r>
            <a:r>
              <a:rPr lang="en-US" sz="32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world</a:t>
            </a: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"&gt; </a:t>
            </a:r>
          </a:p>
          <a:p>
            <a:pPr marL="292608" lvl="1" indent="0">
              <a:buNone/>
            </a:pP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&lt;area shape="polygon“ </a:t>
            </a:r>
            <a:r>
              <a:rPr lang="en-US" sz="320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coords</a:t>
            </a: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="19,44,44,11,87,37,82,76,49,98“ ref="http://europe.com"&gt;</a:t>
            </a:r>
          </a:p>
          <a:p>
            <a:pPr marL="292608" lvl="1" indent="0">
              <a:buNone/>
            </a:pP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&lt;area shape="</a:t>
            </a:r>
            <a:r>
              <a:rPr lang="en-US" sz="320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rect</a:t>
            </a: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" </a:t>
            </a:r>
            <a:r>
              <a:rPr lang="en-US" sz="320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coords</a:t>
            </a: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=“200,132,241,179“ </a:t>
            </a:r>
            <a:r>
              <a:rPr lang="en-US" sz="320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href</a:t>
            </a: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="http://www.asia.com"&gt; </a:t>
            </a:r>
          </a:p>
          <a:p>
            <a:pPr marL="292608" lvl="1" indent="0">
              <a:buNone/>
            </a:pP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&lt;area shape="circle" </a:t>
            </a:r>
            <a:r>
              <a:rPr lang="en-US" sz="320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coords</a:t>
            </a: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="68,211,35“ </a:t>
            </a:r>
            <a:r>
              <a:rPr lang="en-US" sz="320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href</a:t>
            </a: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="http:// www.australia.com"&gt; </a:t>
            </a:r>
          </a:p>
          <a:p>
            <a:pPr marL="0" indent="0">
              <a:buNone/>
            </a:pPr>
            <a:r>
              <a:rPr lang="en-US" sz="32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&lt;/map&gt; </a:t>
            </a:r>
            <a:endParaRPr lang="bg-BG" sz="5800"/>
          </a:p>
          <a:p>
            <a:endParaRPr lang="bg-BG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0F10E6D-6CD4-429A-B9B2-7F6D8B987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3"/>
          <a:stretch/>
        </p:blipFill>
        <p:spPr>
          <a:xfrm>
            <a:off x="6848141" y="671579"/>
            <a:ext cx="4738255" cy="23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FF7ABD-3CEC-4F7A-A680-919A9B0D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0838"/>
            <a:ext cx="9603275" cy="1049235"/>
          </a:xfrm>
        </p:spPr>
        <p:txBody>
          <a:bodyPr/>
          <a:lstStyle/>
          <a:p>
            <a:r>
              <a:rPr lang="bg-BG"/>
              <a:t>Изображения, поддържани от браузърите</a:t>
            </a: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CE51E654-431B-455C-BB07-58652756105C}"/>
              </a:ext>
            </a:extLst>
          </p:cNvPr>
          <p:cNvSpPr txBox="1"/>
          <p:nvPr/>
        </p:nvSpPr>
        <p:spPr>
          <a:xfrm>
            <a:off x="471056" y="5587430"/>
            <a:ext cx="11720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Други: </a:t>
            </a:r>
            <a:r>
              <a:rPr lang="en-US"/>
              <a:t> APNG</a:t>
            </a:r>
            <a:r>
              <a:rPr lang="bg-BG"/>
              <a:t>,  </a:t>
            </a:r>
            <a:r>
              <a:rPr lang="en-US"/>
              <a:t>AVIF</a:t>
            </a:r>
            <a:r>
              <a:rPr lang="bg-BG"/>
              <a:t>...   Повече: </a:t>
            </a:r>
            <a:r>
              <a:rPr lang="en-US">
                <a:hlinkClick r:id="rId2"/>
              </a:rPr>
              <a:t>https://developer.mozilla.org/en-US/docs/Web/Media/Formats/Image_types</a:t>
            </a:r>
            <a:r>
              <a:rPr lang="bg-BG"/>
              <a:t> </a:t>
            </a:r>
            <a:endParaRPr lang="bg-BG" sz="180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6AE5E6A3-660D-439B-809A-D3449F0BD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7071"/>
              </p:ext>
            </p:extLst>
          </p:nvPr>
        </p:nvGraphicFramePr>
        <p:xfrm>
          <a:off x="558365" y="1170658"/>
          <a:ext cx="10653706" cy="4256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04">
                  <a:extLst>
                    <a:ext uri="{9D8B030D-6E8A-4147-A177-3AD203B41FA5}">
                      <a16:colId xmlns:a16="http://schemas.microsoft.com/office/drawing/2014/main" val="282095708"/>
                    </a:ext>
                  </a:extLst>
                </a:gridCol>
                <a:gridCol w="3621530">
                  <a:extLst>
                    <a:ext uri="{9D8B030D-6E8A-4147-A177-3AD203B41FA5}">
                      <a16:colId xmlns:a16="http://schemas.microsoft.com/office/drawing/2014/main" val="2205060135"/>
                    </a:ext>
                  </a:extLst>
                </a:gridCol>
                <a:gridCol w="6012872">
                  <a:extLst>
                    <a:ext uri="{9D8B030D-6E8A-4147-A177-3AD203B41FA5}">
                      <a16:colId xmlns:a16="http://schemas.microsoft.com/office/drawing/2014/main" val="99787958"/>
                    </a:ext>
                  </a:extLst>
                </a:gridCol>
              </a:tblGrid>
              <a:tr h="287568">
                <a:tc>
                  <a:txBody>
                    <a:bodyPr/>
                    <a:lstStyle/>
                    <a:p>
                      <a:r>
                        <a:rPr lang="bg-BG" sz="1400"/>
                        <a:t>Формат</a:t>
                      </a:r>
                    </a:p>
                  </a:txBody>
                  <a:tcPr marL="81466" marR="81466" marT="40733" marB="40733"/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Характеристики</a:t>
                      </a:r>
                    </a:p>
                  </a:txBody>
                  <a:tcPr marL="81466" marR="81466" marT="40733" marB="40733"/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Употреба</a:t>
                      </a:r>
                    </a:p>
                  </a:txBody>
                  <a:tcPr marL="81466" marR="81466" marT="40733" marB="40733"/>
                </a:tc>
                <a:extLst>
                  <a:ext uri="{0D108BD9-81ED-4DB2-BD59-A6C34878D82A}">
                    <a16:rowId xmlns:a16="http://schemas.microsoft.com/office/drawing/2014/main" val="3442734639"/>
                  </a:ext>
                </a:extLst>
              </a:tr>
              <a:tr h="111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GIF</a:t>
                      </a:r>
                      <a:endParaRPr lang="bg-BG" sz="1400"/>
                    </a:p>
                  </a:txBody>
                  <a:tcPr marL="81466" marR="81466" marT="40733" marB="40733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/>
                        <a:t>256 (8-</a:t>
                      </a:r>
                      <a:r>
                        <a:rPr lang="bg-BG" sz="1400"/>
                        <a:t>битов цвят</a:t>
                      </a:r>
                      <a:r>
                        <a:rPr lang="en-US" sz="1400"/>
                        <a:t>)</a:t>
                      </a:r>
                      <a:endParaRPr lang="bg-BG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bg-BG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Компресия</a:t>
                      </a:r>
                      <a:r>
                        <a:rPr lang="bg-BG" sz="1400"/>
                        <a:t> без загуба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bg-BG" sz="1400"/>
                        <a:t>Позволява прозрачност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bg-BG" sz="1400"/>
                        <a:t>Възможност за създаване на анимирани изображения</a:t>
                      </a:r>
                    </a:p>
                  </a:txBody>
                  <a:tcPr marL="81466" marR="81466" marT="40733" marB="4073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Изображени</a:t>
                      </a:r>
                      <a:r>
                        <a:rPr lang="bg-BG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я</a:t>
                      </a:r>
                      <a:r>
                        <a:rPr lang="ru-RU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</a:t>
                      </a:r>
                      <a:r>
                        <a:rPr lang="ru-RU" sz="1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голяма</a:t>
                      </a:r>
                      <a:r>
                        <a:rPr lang="ru-RU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острота, </a:t>
                      </a:r>
                      <a:r>
                        <a:rPr lang="ru-RU" sz="1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малко</a:t>
                      </a:r>
                      <a:r>
                        <a:rPr lang="ru-RU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цветове</a:t>
                      </a:r>
                      <a:r>
                        <a:rPr lang="ru-RU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текст </a:t>
                      </a:r>
                      <a:endParaRPr lang="en-US" sz="14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bg-BG" sz="1400"/>
                        <a:t>Лого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bg-BG" sz="1400"/>
                        <a:t>Графики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bg-BG" sz="1400"/>
                        <a:t>Диаграми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bg-BG" sz="1400"/>
                        <a:t>Някои анимирани изображения</a:t>
                      </a:r>
                    </a:p>
                  </a:txBody>
                  <a:tcPr marL="81466" marR="81466" marT="40733" marB="40733"/>
                </a:tc>
                <a:extLst>
                  <a:ext uri="{0D108BD9-81ED-4DB2-BD59-A6C34878D82A}">
                    <a16:rowId xmlns:a16="http://schemas.microsoft.com/office/drawing/2014/main" val="2931996836"/>
                  </a:ext>
                </a:extLst>
              </a:tr>
              <a:tr h="580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JPEG</a:t>
                      </a:r>
                      <a:endParaRPr lang="bg-BG" sz="1400"/>
                    </a:p>
                    <a:p>
                      <a:pPr algn="ctr"/>
                      <a:endParaRPr lang="bg-BG" sz="1400"/>
                    </a:p>
                  </a:txBody>
                  <a:tcPr marL="81466" marR="81466" marT="40733" marB="40733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bg-BG" sz="1400"/>
                        <a:t>16,7 млн. </a:t>
                      </a:r>
                      <a:r>
                        <a:rPr lang="en-US" sz="1400"/>
                        <a:t>(</a:t>
                      </a:r>
                      <a:r>
                        <a:rPr lang="bg-BG" sz="1400"/>
                        <a:t>24</a:t>
                      </a:r>
                      <a:r>
                        <a:rPr lang="en-US" sz="1400"/>
                        <a:t>-</a:t>
                      </a:r>
                      <a:r>
                        <a:rPr lang="bg-BG" sz="1400"/>
                        <a:t>битов цвят</a:t>
                      </a:r>
                      <a:r>
                        <a:rPr lang="en-US" sz="1400"/>
                        <a:t>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bg-BG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Компресия</a:t>
                      </a:r>
                      <a:r>
                        <a:rPr lang="bg-BG" sz="1400"/>
                        <a:t> със загуба</a:t>
                      </a:r>
                    </a:p>
                  </a:txBody>
                  <a:tcPr marL="81466" marR="81466" marT="40733" marB="40733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bg-BG" sz="1400"/>
                        <a:t>Снимки</a:t>
                      </a:r>
                      <a:r>
                        <a:rPr lang="en-US" sz="1400"/>
                        <a:t> </a:t>
                      </a:r>
                      <a:r>
                        <a:rPr lang="ru-RU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 много и </a:t>
                      </a:r>
                      <a:r>
                        <a:rPr lang="ru-RU" sz="1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преливащи</a:t>
                      </a:r>
                      <a:r>
                        <a:rPr lang="ru-RU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се </a:t>
                      </a:r>
                      <a:r>
                        <a:rPr lang="ru-RU" sz="14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цветове</a:t>
                      </a:r>
                      <a:r>
                        <a:rPr lang="ru-RU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bg-BG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Неподвижни изображения</a:t>
                      </a:r>
                      <a:endParaRPr lang="bg-BG" sz="1400"/>
                    </a:p>
                  </a:txBody>
                  <a:tcPr marL="81466" marR="81466" marT="40733" marB="40733"/>
                </a:tc>
                <a:extLst>
                  <a:ext uri="{0D108BD9-81ED-4DB2-BD59-A6C34878D82A}">
                    <a16:rowId xmlns:a16="http://schemas.microsoft.com/office/drawing/2014/main" val="3372243502"/>
                  </a:ext>
                </a:extLst>
              </a:tr>
              <a:tr h="700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PNG</a:t>
                      </a:r>
                      <a:endParaRPr lang="bg-BG" sz="1400"/>
                    </a:p>
                    <a:p>
                      <a:pPr algn="ctr"/>
                      <a:endParaRPr lang="bg-BG" sz="1400"/>
                    </a:p>
                  </a:txBody>
                  <a:tcPr marL="81466" marR="81466" marT="40733" marB="40733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bg-BG" sz="1400"/>
                        <a:t>16,7 млн. </a:t>
                      </a:r>
                      <a:r>
                        <a:rPr lang="en-US" sz="1400"/>
                        <a:t>(</a:t>
                      </a:r>
                      <a:r>
                        <a:rPr lang="bg-BG" sz="1400"/>
                        <a:t>24</a:t>
                      </a:r>
                      <a:r>
                        <a:rPr lang="en-US" sz="1400"/>
                        <a:t>-</a:t>
                      </a:r>
                      <a:r>
                        <a:rPr lang="bg-BG" sz="1400"/>
                        <a:t>битов цвят</a:t>
                      </a:r>
                      <a:r>
                        <a:rPr lang="en-US" sz="1400"/>
                        <a:t>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bg-BG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Компресия</a:t>
                      </a:r>
                      <a:r>
                        <a:rPr lang="bg-BG" sz="1400"/>
                        <a:t> без загуба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bg-BG" sz="1400"/>
                        <a:t>Позволява прозрачност</a:t>
                      </a:r>
                    </a:p>
                  </a:txBody>
                  <a:tcPr marL="77698" marR="77698" marT="38849" marB="38849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>
                          <a:effectLst/>
                        </a:rPr>
                        <a:t>При </a:t>
                      </a:r>
                      <a:r>
                        <a:rPr lang="ru-RU" sz="1400" err="1">
                          <a:effectLst/>
                        </a:rPr>
                        <a:t>необходимост</a:t>
                      </a:r>
                      <a:r>
                        <a:rPr lang="ru-RU" sz="1400">
                          <a:effectLst/>
                        </a:rPr>
                        <a:t> от </a:t>
                      </a:r>
                      <a:r>
                        <a:rPr lang="ru-RU" sz="1400" err="1">
                          <a:effectLst/>
                        </a:rPr>
                        <a:t>по-прецизно</a:t>
                      </a:r>
                      <a:r>
                        <a:rPr lang="ru-RU" sz="1400">
                          <a:effectLst/>
                        </a:rPr>
                        <a:t> </a:t>
                      </a:r>
                      <a:r>
                        <a:rPr lang="ru-RU" sz="1400" err="1">
                          <a:effectLst/>
                        </a:rPr>
                        <a:t>възпроизвеждане</a:t>
                      </a:r>
                      <a:r>
                        <a:rPr lang="ru-RU" sz="1400">
                          <a:effectLst/>
                        </a:rPr>
                        <a:t> на </a:t>
                      </a:r>
                      <a:r>
                        <a:rPr lang="ru-RU" sz="1400" err="1">
                          <a:effectLst/>
                        </a:rPr>
                        <a:t>изображенията</a:t>
                      </a:r>
                      <a:endParaRPr lang="ru-RU" sz="1400">
                        <a:effectLst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err="1">
                          <a:effectLst/>
                        </a:rPr>
                        <a:t>Когато</a:t>
                      </a:r>
                      <a:r>
                        <a:rPr lang="ru-RU" sz="1400">
                          <a:effectLst/>
                        </a:rPr>
                        <a:t> е необходима </a:t>
                      </a:r>
                      <a:r>
                        <a:rPr lang="ru-RU" sz="1400" err="1">
                          <a:effectLst/>
                        </a:rPr>
                        <a:t>прозрачност</a:t>
                      </a:r>
                      <a:endParaRPr lang="bg-BG" sz="1400"/>
                    </a:p>
                  </a:txBody>
                  <a:tcPr marL="81466" marR="81466" marT="40733" marB="40733"/>
                </a:tc>
                <a:extLst>
                  <a:ext uri="{0D108BD9-81ED-4DB2-BD59-A6C34878D82A}">
                    <a16:rowId xmlns:a16="http://schemas.microsoft.com/office/drawing/2014/main" val="396792877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SVG</a:t>
                      </a:r>
                      <a:endParaRPr lang="bg-BG" sz="1400"/>
                    </a:p>
                  </a:txBody>
                  <a:tcPr marL="81466" marR="81466" marT="40733" marB="4073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bg-BG" sz="14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Мащабируема</a:t>
                      </a:r>
                      <a:r>
                        <a:rPr lang="bg-BG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векторна графика</a:t>
                      </a:r>
                    </a:p>
                  </a:txBody>
                  <a:tcPr marL="77698" marR="77698" marT="38849" marB="3884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>
                          <a:effectLst/>
                        </a:rPr>
                        <a:t>Идеален за </a:t>
                      </a:r>
                      <a:r>
                        <a:rPr lang="ru-RU" sz="1400" err="1">
                          <a:effectLst/>
                        </a:rPr>
                        <a:t>елементи</a:t>
                      </a:r>
                      <a:r>
                        <a:rPr lang="ru-RU" sz="1400">
                          <a:effectLst/>
                        </a:rPr>
                        <a:t> на </a:t>
                      </a:r>
                      <a:r>
                        <a:rPr lang="ru-RU" sz="1400" err="1">
                          <a:effectLst/>
                        </a:rPr>
                        <a:t>потребителския</a:t>
                      </a:r>
                      <a:r>
                        <a:rPr lang="ru-RU" sz="1400">
                          <a:effectLst/>
                        </a:rPr>
                        <a:t> интерфейс, </a:t>
                      </a:r>
                      <a:r>
                        <a:rPr lang="ru-RU" sz="1400" err="1">
                          <a:effectLst/>
                        </a:rPr>
                        <a:t>икони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ru-RU" sz="1400" err="1">
                          <a:effectLst/>
                        </a:rPr>
                        <a:t>диаграми</a:t>
                      </a:r>
                      <a:r>
                        <a:rPr lang="ru-RU" sz="1400">
                          <a:effectLst/>
                        </a:rPr>
                        <a:t> и т.н., </a:t>
                      </a:r>
                      <a:r>
                        <a:rPr lang="ru-RU" sz="1400" err="1">
                          <a:effectLst/>
                        </a:rPr>
                        <a:t>които</a:t>
                      </a:r>
                      <a:r>
                        <a:rPr lang="ru-RU" sz="1400">
                          <a:effectLst/>
                        </a:rPr>
                        <a:t> </a:t>
                      </a:r>
                      <a:r>
                        <a:rPr lang="ru-RU" sz="1400" err="1">
                          <a:effectLst/>
                        </a:rPr>
                        <a:t>трябва</a:t>
                      </a:r>
                      <a:r>
                        <a:rPr lang="ru-RU" sz="1400">
                          <a:effectLst/>
                        </a:rPr>
                        <a:t> да </a:t>
                      </a:r>
                      <a:r>
                        <a:rPr lang="ru-RU" sz="1400" err="1">
                          <a:effectLst/>
                        </a:rPr>
                        <a:t>бъдат</a:t>
                      </a:r>
                      <a:r>
                        <a:rPr lang="ru-RU" sz="1400">
                          <a:effectLst/>
                        </a:rPr>
                        <a:t> </a:t>
                      </a:r>
                      <a:r>
                        <a:rPr lang="ru-RU" sz="1400" err="1">
                          <a:effectLst/>
                        </a:rPr>
                        <a:t>начертани</a:t>
                      </a:r>
                      <a:r>
                        <a:rPr lang="ru-RU" sz="1400">
                          <a:effectLst/>
                        </a:rPr>
                        <a:t> точно в </a:t>
                      </a:r>
                      <a:r>
                        <a:rPr lang="ru-RU" sz="1400" err="1">
                          <a:effectLst/>
                        </a:rPr>
                        <a:t>различни</a:t>
                      </a:r>
                      <a:r>
                        <a:rPr lang="ru-RU" sz="1400">
                          <a:effectLst/>
                        </a:rPr>
                        <a:t> </a:t>
                      </a:r>
                      <a:r>
                        <a:rPr lang="ru-RU" sz="1400" err="1">
                          <a:effectLst/>
                        </a:rPr>
                        <a:t>размери</a:t>
                      </a:r>
                      <a:endParaRPr lang="bg-BG" sz="1400"/>
                    </a:p>
                  </a:txBody>
                  <a:tcPr marL="81466" marR="81466" marT="40733" marB="40733"/>
                </a:tc>
                <a:extLst>
                  <a:ext uri="{0D108BD9-81ED-4DB2-BD59-A6C34878D82A}">
                    <a16:rowId xmlns:a16="http://schemas.microsoft.com/office/drawing/2014/main" val="3011565752"/>
                  </a:ext>
                </a:extLst>
              </a:tr>
              <a:tr h="753987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WebP</a:t>
                      </a:r>
                      <a:endParaRPr lang="bg-BG" sz="1400"/>
                    </a:p>
                  </a:txBody>
                  <a:tcPr marL="81466" marR="81466" marT="40733" marB="4073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bg-BG" sz="1400">
                          <a:effectLst/>
                        </a:rPr>
                        <a:t>Формат на уеб картина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bg-BG" sz="1400">
                          <a:effectLst/>
                        </a:rPr>
                        <a:t>Компресия с и без загуба на качество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/>
                        <a:t>Много </a:t>
                      </a:r>
                      <a:r>
                        <a:rPr lang="ru-RU" sz="1400" err="1"/>
                        <a:t>по-добра</a:t>
                      </a:r>
                      <a:r>
                        <a:rPr lang="ru-RU" sz="1400"/>
                        <a:t> </a:t>
                      </a:r>
                      <a:r>
                        <a:rPr lang="ru-RU" sz="1400" err="1"/>
                        <a:t>компресия</a:t>
                      </a:r>
                      <a:r>
                        <a:rPr lang="ru-RU" sz="1400"/>
                        <a:t> от PNG или JPEG </a:t>
                      </a:r>
                      <a:endParaRPr lang="bg-BG" sz="1400"/>
                    </a:p>
                  </a:txBody>
                  <a:tcPr marL="81466" marR="81466" marT="40733" marB="4073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/>
                        <a:t>При </a:t>
                      </a:r>
                      <a:r>
                        <a:rPr lang="ru-RU" sz="1400" err="1"/>
                        <a:t>необходимост</a:t>
                      </a:r>
                      <a:r>
                        <a:rPr lang="ru-RU" sz="1400"/>
                        <a:t> от </a:t>
                      </a:r>
                      <a:r>
                        <a:rPr lang="ru-RU" sz="1400" err="1"/>
                        <a:t>по-големи</a:t>
                      </a:r>
                      <a:r>
                        <a:rPr lang="ru-RU" sz="1400"/>
                        <a:t> </a:t>
                      </a:r>
                      <a:r>
                        <a:rPr lang="ru-RU" sz="1400" err="1"/>
                        <a:t>дълбочини</a:t>
                      </a:r>
                      <a:r>
                        <a:rPr lang="ru-RU" sz="1400"/>
                        <a:t> на </a:t>
                      </a:r>
                      <a:r>
                        <a:rPr lang="ru-RU" sz="1400" err="1"/>
                        <a:t>цветовете</a:t>
                      </a:r>
                      <a:r>
                        <a:rPr lang="ru-RU" sz="1400"/>
                        <a:t>, </a:t>
                      </a:r>
                      <a:r>
                        <a:rPr lang="ru-RU" sz="1400" err="1"/>
                        <a:t>анимирани</a:t>
                      </a:r>
                      <a:r>
                        <a:rPr lang="ru-RU" sz="1400"/>
                        <a:t> рамки, </a:t>
                      </a:r>
                      <a:r>
                        <a:rPr lang="ru-RU" sz="1400" err="1"/>
                        <a:t>прозрачност</a:t>
                      </a:r>
                      <a:r>
                        <a:rPr lang="ru-RU" sz="1400"/>
                        <a:t> и т.н. </a:t>
                      </a:r>
                    </a:p>
                  </a:txBody>
                  <a:tcPr marL="81466" marR="81466" marT="40733" marB="40733"/>
                </a:tc>
                <a:extLst>
                  <a:ext uri="{0D108BD9-81ED-4DB2-BD59-A6C34878D82A}">
                    <a16:rowId xmlns:a16="http://schemas.microsoft.com/office/drawing/2014/main" val="2789236984"/>
                  </a:ext>
                </a:extLst>
              </a:tr>
            </a:tbl>
          </a:graphicData>
        </a:graphic>
      </p:graphicFrame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7D8372C5-0A81-4708-9BA8-541B21F1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865" y="200838"/>
            <a:ext cx="1825426" cy="11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1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2E3881-A17D-48A5-BC0B-BB340F4F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Изображение</a:t>
            </a:r>
            <a:r>
              <a:rPr lang="en-US"/>
              <a:t> - </a:t>
            </a:r>
            <a:r>
              <a:rPr lang="bg-BG"/>
              <a:t>таг </a:t>
            </a:r>
            <a:r>
              <a:rPr lang="en-US"/>
              <a:t>&lt;</a:t>
            </a:r>
            <a:r>
              <a:rPr lang="en-US" err="1"/>
              <a:t>img</a:t>
            </a:r>
            <a:r>
              <a:rPr lang="bg-BG"/>
              <a:t> </a:t>
            </a:r>
            <a:r>
              <a:rPr lang="en-US"/>
              <a:t>/&gt;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DED3C4-5B03-400B-8941-98A36011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2086753"/>
            <a:ext cx="10797403" cy="3450613"/>
          </a:xfrm>
        </p:spPr>
        <p:txBody>
          <a:bodyPr/>
          <a:lstStyle/>
          <a:p>
            <a:pPr marL="0" indent="0">
              <a:buNone/>
            </a:pPr>
            <a:endParaRPr lang="bg-BG" sz="2800">
              <a:effectLst/>
            </a:endParaRPr>
          </a:p>
          <a:p>
            <a:pPr marL="0" indent="0">
              <a:buNone/>
            </a:pPr>
            <a:endParaRPr lang="bg-BG" sz="2800"/>
          </a:p>
          <a:p>
            <a:pPr marL="0" indent="0">
              <a:buNone/>
            </a:pPr>
            <a:r>
              <a:rPr lang="en-US" sz="3200">
                <a:effectLst/>
              </a:rPr>
              <a:t>&lt;</a:t>
            </a:r>
            <a:r>
              <a:rPr lang="en-US" sz="3200" err="1">
                <a:effectLst/>
              </a:rPr>
              <a:t>img</a:t>
            </a:r>
            <a:r>
              <a:rPr lang="en-US" sz="3200">
                <a:effectLst/>
              </a:rPr>
              <a:t> </a:t>
            </a:r>
            <a:r>
              <a:rPr lang="en-US" sz="3200" err="1">
                <a:effectLst/>
              </a:rPr>
              <a:t>src</a:t>
            </a:r>
            <a:r>
              <a:rPr lang="en-US" sz="3200">
                <a:effectLst/>
              </a:rPr>
              <a:t>=“roses.jpg" alt=“A vase with red roses“ /&gt;</a:t>
            </a:r>
            <a:endParaRPr lang="bg-BG" sz="3200"/>
          </a:p>
          <a:p>
            <a:endParaRPr lang="bg-BG"/>
          </a:p>
        </p:txBody>
      </p:sp>
      <p:pic>
        <p:nvPicPr>
          <p:cNvPr id="4" name="Картина 3" descr="Картина, която съдържа растение, цвете, букет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74D0CE92-533D-4F5B-A6A0-1368DDCEA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67" y="2172709"/>
            <a:ext cx="2521920" cy="27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0402D5-69AC-47B2-A57F-8D7AD944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Някои атрибути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DECC30-B481-42F6-A596-F41EBAC3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1953087"/>
            <a:ext cx="10522194" cy="38173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sz="2400">
                <a:effectLst/>
              </a:rPr>
              <a:t> </a:t>
            </a:r>
            <a:r>
              <a:rPr lang="en-US" sz="2400" err="1">
                <a:effectLst/>
              </a:rPr>
              <a:t>src</a:t>
            </a:r>
            <a:r>
              <a:rPr lang="en-US" sz="2400">
                <a:effectLst/>
              </a:rPr>
              <a:t>=</a:t>
            </a:r>
            <a:r>
              <a:rPr lang="en-US" sz="2400"/>
              <a:t>“</a:t>
            </a:r>
            <a:r>
              <a:rPr lang="en-US" sz="2400">
                <a:effectLst/>
              </a:rPr>
              <a:t>roses.jpg</a:t>
            </a:r>
            <a:r>
              <a:rPr lang="en-US" sz="2400"/>
              <a:t>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400">
                <a:effectLst/>
              </a:rPr>
              <a:t> </a:t>
            </a:r>
            <a:r>
              <a:rPr lang="en-US" sz="2400">
                <a:effectLst/>
              </a:rPr>
              <a:t>alt=“A vase with red roses“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400"/>
              <a:t> </a:t>
            </a:r>
            <a:r>
              <a:rPr lang="en-US" sz="2400"/>
              <a:t>title=“</a:t>
            </a:r>
            <a:r>
              <a:rPr lang="en-US" sz="2400">
                <a:effectLst/>
              </a:rPr>
              <a:t>My birthday flowers</a:t>
            </a:r>
            <a:r>
              <a:rPr lang="en-US" sz="2400"/>
              <a:t>” </a:t>
            </a:r>
            <a:r>
              <a:rPr lang="en-US" sz="2400">
                <a:latin typeface="Arial" panose="020B0604020202020204" pitchFamily="34" charset="0"/>
              </a:rPr>
              <a:t>– </a:t>
            </a:r>
            <a:r>
              <a:rPr lang="bg-BG" sz="2400">
                <a:latin typeface="Arial" panose="020B0604020202020204" pitchFamily="34" charset="0"/>
              </a:rPr>
              <a:t>текст, който се показва,</a:t>
            </a:r>
            <a:r>
              <a:rPr lang="ru-RU" sz="2400">
                <a:latin typeface="Arial" panose="020B0604020202020204" pitchFamily="34" charset="0"/>
              </a:rPr>
              <a:t> </a:t>
            </a:r>
            <a:r>
              <a:rPr lang="ru-RU" sz="2400" err="1">
                <a:latin typeface="Arial" panose="020B0604020202020204" pitchFamily="34" charset="0"/>
              </a:rPr>
              <a:t>когато</a:t>
            </a:r>
            <a:r>
              <a:rPr lang="ru-RU" sz="2400">
                <a:latin typeface="Arial" panose="020B0604020202020204" pitchFamily="34" charset="0"/>
              </a:rPr>
              <a:t> </a:t>
            </a:r>
            <a:r>
              <a:rPr lang="ru-RU" sz="2400" err="1">
                <a:latin typeface="Arial" panose="020B0604020202020204" pitchFamily="34" charset="0"/>
              </a:rPr>
              <a:t>мишката</a:t>
            </a:r>
            <a:r>
              <a:rPr lang="ru-RU" sz="2400">
                <a:latin typeface="Arial" panose="020B0604020202020204" pitchFamily="34" charset="0"/>
              </a:rPr>
              <a:t> се </a:t>
            </a:r>
            <a:r>
              <a:rPr lang="ru-RU" sz="2400" err="1">
                <a:latin typeface="Arial" panose="020B0604020202020204" pitchFamily="34" charset="0"/>
              </a:rPr>
              <a:t>задържи</a:t>
            </a:r>
            <a:r>
              <a:rPr lang="ru-RU" sz="2400">
                <a:latin typeface="Arial" panose="020B0604020202020204" pitchFamily="34" charset="0"/>
              </a:rPr>
              <a:t> над </a:t>
            </a:r>
            <a:r>
              <a:rPr lang="bg-BG" sz="2400">
                <a:latin typeface="Arial" panose="020B0604020202020204" pitchFamily="34" charset="0"/>
              </a:rPr>
              <a:t>изображението</a:t>
            </a:r>
            <a:endParaRPr lang="en-US" sz="240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effectLst/>
              </a:rPr>
              <a:t> width, height</a:t>
            </a:r>
            <a:endParaRPr lang="bg-BG" sz="2400">
              <a:effectLst/>
            </a:endParaRP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519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EB2F53-370D-4B20-8EBF-1209205A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СТИЛИЗИРАНЕ НА ИЗОБРАЖЕНИЯ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842FF5E-1867-4570-B92C-8726B61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Добавяне на рамка</a:t>
            </a:r>
            <a:endParaRPr lang="en-US"/>
          </a:p>
          <a:p>
            <a:pPr lvl="1"/>
            <a:r>
              <a:rPr lang="en-US"/>
              <a:t>border-width: medium | thin | thick | </a:t>
            </a:r>
            <a:r>
              <a:rPr lang="en-US" i="1"/>
              <a:t>length </a:t>
            </a:r>
            <a:r>
              <a:rPr lang="en-US"/>
              <a:t>| initial | inherit;</a:t>
            </a:r>
          </a:p>
          <a:p>
            <a:pPr lvl="1"/>
            <a:r>
              <a:rPr lang="en-US"/>
              <a:t>border-style: none | hidden | dotted | dashed | solid | double | groove | ridge | inset | outset | initial | inherit;</a:t>
            </a:r>
          </a:p>
          <a:p>
            <a:pPr lvl="1"/>
            <a:r>
              <a:rPr lang="en-US"/>
              <a:t>border-color: red;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/>
              <a:t>border: </a:t>
            </a:r>
            <a:r>
              <a:rPr lang="en-US" sz="2000" i="1"/>
              <a:t>border-width</a:t>
            </a:r>
            <a:r>
              <a:rPr lang="en-US" sz="2000"/>
              <a:t> </a:t>
            </a:r>
            <a:r>
              <a:rPr lang="en-US" sz="2000" i="1"/>
              <a:t>border-style</a:t>
            </a:r>
            <a:r>
              <a:rPr lang="en-US" sz="2000"/>
              <a:t> </a:t>
            </a:r>
            <a:r>
              <a:rPr lang="en-US" sz="2000" i="1"/>
              <a:t>border-color</a:t>
            </a:r>
            <a:r>
              <a:rPr lang="en-US" sz="2000"/>
              <a:t>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C00000"/>
                </a:solidFill>
              </a:rPr>
              <a:t>border: 3px dashed red;</a:t>
            </a:r>
            <a:endParaRPr lang="bg-BG" sz="20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C8285FF-38FC-410E-A4C5-10775452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09" y="548579"/>
            <a:ext cx="2445412" cy="18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2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B40082-E88C-49E0-93B8-BCB169D6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СТИЛИЗИРАНЕ НА ИЗОБРАЖЕНИЯ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B53954-83D6-470F-80C9-CC4009D6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Закръгляне на ъглите</a:t>
            </a:r>
          </a:p>
          <a:p>
            <a:pPr lvl="1"/>
            <a:r>
              <a:rPr lang="sv-SE"/>
              <a:t>border-radius: </a:t>
            </a:r>
            <a:r>
              <a:rPr lang="bg-BG"/>
              <a:t>20</a:t>
            </a:r>
            <a:r>
              <a:rPr lang="sv-SE"/>
              <a:t>px 50px </a:t>
            </a:r>
            <a:r>
              <a:rPr lang="bg-BG"/>
              <a:t>5</a:t>
            </a:r>
            <a:r>
              <a:rPr lang="sv-SE"/>
              <a:t>px </a:t>
            </a:r>
            <a:r>
              <a:rPr lang="bg-BG"/>
              <a:t>25</a:t>
            </a:r>
            <a:r>
              <a:rPr lang="sv-SE"/>
              <a:t>px;        </a:t>
            </a:r>
            <a:r>
              <a:rPr lang="sv-SE">
                <a:solidFill>
                  <a:schemeClr val="accent6">
                    <a:lumMod val="75000"/>
                  </a:schemeClr>
                </a:solidFill>
              </a:rPr>
              <a:t>(tl /</a:t>
            </a:r>
            <a:r>
              <a:rPr lang="bg-BG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tr /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br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/ bl</a:t>
            </a:r>
            <a:r>
              <a:rPr lang="sv-SE">
                <a:solidFill>
                  <a:schemeClr val="accent6">
                    <a:lumMod val="75000"/>
                  </a:schemeClr>
                </a:solidFill>
              </a:rPr>
              <a:t> )</a:t>
            </a:r>
          </a:p>
          <a:p>
            <a:pPr lvl="1"/>
            <a:r>
              <a:rPr lang="sv-SE"/>
              <a:t>border-radius: </a:t>
            </a:r>
            <a:r>
              <a:rPr lang="bg-BG"/>
              <a:t>20</a:t>
            </a:r>
            <a:r>
              <a:rPr lang="sv-SE"/>
              <a:t>px 50px </a:t>
            </a:r>
            <a:r>
              <a:rPr lang="bg-BG"/>
              <a:t>5</a:t>
            </a:r>
            <a:r>
              <a:rPr lang="sv-SE"/>
              <a:t>px;                </a:t>
            </a:r>
            <a:r>
              <a:rPr lang="sv-SE">
                <a:solidFill>
                  <a:schemeClr val="accent6">
                    <a:lumMod val="75000"/>
                  </a:schemeClr>
                </a:solidFill>
              </a:rPr>
              <a:t>(tl /</a:t>
            </a:r>
            <a:r>
              <a:rPr lang="bg-BG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tr, bl /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br</a:t>
            </a:r>
            <a:r>
              <a:rPr lang="sv-SE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sv-SE"/>
              <a:t>border-radius: </a:t>
            </a:r>
            <a:r>
              <a:rPr lang="bg-BG"/>
              <a:t>20</a:t>
            </a:r>
            <a:r>
              <a:rPr lang="sv-SE"/>
              <a:t>px 50px;                       </a:t>
            </a:r>
            <a:r>
              <a:rPr lang="sv-SE">
                <a:solidFill>
                  <a:schemeClr val="accent6">
                    <a:lumMod val="75000"/>
                  </a:schemeClr>
                </a:solidFill>
              </a:rPr>
              <a:t>(tl, br /</a:t>
            </a:r>
            <a:r>
              <a:rPr lang="bg-BG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tr, bl</a:t>
            </a:r>
            <a:r>
              <a:rPr lang="sv-SE">
                <a:solidFill>
                  <a:schemeClr val="accent6">
                    <a:lumMod val="75000"/>
                  </a:schemeClr>
                </a:solidFill>
              </a:rPr>
              <a:t> )</a:t>
            </a:r>
          </a:p>
          <a:p>
            <a:pPr lvl="1"/>
            <a:r>
              <a:rPr lang="sv-SE"/>
              <a:t>border-radius: </a:t>
            </a:r>
            <a:r>
              <a:rPr lang="bg-BG"/>
              <a:t>20</a:t>
            </a:r>
            <a:r>
              <a:rPr lang="sv-SE"/>
              <a:t>px;                              </a:t>
            </a:r>
            <a:r>
              <a:rPr lang="sv-SE">
                <a:solidFill>
                  <a:schemeClr val="accent6">
                    <a:lumMod val="75000"/>
                  </a:schemeClr>
                </a:solidFill>
              </a:rPr>
              <a:t> (tl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, tr,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br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, bl</a:t>
            </a:r>
            <a:r>
              <a:rPr lang="sv-SE">
                <a:solidFill>
                  <a:schemeClr val="accent6">
                    <a:lumMod val="75000"/>
                  </a:schemeClr>
                </a:solidFill>
              </a:rPr>
              <a:t> )</a:t>
            </a:r>
          </a:p>
          <a:p>
            <a:pPr lvl="1"/>
            <a:endParaRPr lang="sv-SE"/>
          </a:p>
          <a:p>
            <a:r>
              <a:rPr lang="bg-BG"/>
              <a:t>Овално/ кръгло изображение</a:t>
            </a:r>
            <a:endParaRPr lang="sv-SE"/>
          </a:p>
          <a:p>
            <a:pPr lvl="1"/>
            <a:r>
              <a:rPr lang="sv-SE"/>
              <a:t>border-radius: 50%;</a:t>
            </a:r>
          </a:p>
          <a:p>
            <a:pPr lvl="1"/>
            <a:endParaRPr lang="sv-SE"/>
          </a:p>
          <a:p>
            <a:pPr lvl="1"/>
            <a:endParaRPr lang="sv-SE"/>
          </a:p>
          <a:p>
            <a:pPr lvl="1"/>
            <a:endParaRPr lang="bg-BG"/>
          </a:p>
          <a:p>
            <a:pPr lvl="1"/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39F441B-A000-4D09-B84C-9B52C858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463" y="2242801"/>
            <a:ext cx="2314391" cy="1679712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F86232E8-3816-437C-9EF9-F9E6A04E7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076" y="4149582"/>
            <a:ext cx="2340778" cy="16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4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6E1C3D0-4A1E-409D-8FB4-07E7E31C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СТИЛИЗИРАНЕ НА ИЗОБРАЖЕНИЯ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F8B3F38-BAA7-44B8-A35E-8EF9A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Свойство </a:t>
            </a:r>
            <a:r>
              <a:rPr lang="en-US"/>
              <a:t>float (float – </a:t>
            </a:r>
            <a:r>
              <a:rPr lang="bg-BG"/>
              <a:t>плавам</a:t>
            </a:r>
            <a:r>
              <a:rPr lang="en-US"/>
              <a:t>)</a:t>
            </a:r>
          </a:p>
          <a:p>
            <a:pPr lvl="1"/>
            <a:r>
              <a:rPr lang="bg-BG"/>
              <a:t> </a:t>
            </a:r>
            <a:r>
              <a:rPr lang="en-US"/>
              <a:t>float: left | right | none | inherit;</a:t>
            </a:r>
            <a:endParaRPr lang="bg-BG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clear: left | right | both | </a:t>
            </a:r>
            <a:r>
              <a:rPr lang="en-US" err="1"/>
              <a:t>interit</a:t>
            </a:r>
            <a:r>
              <a:rPr lang="en-US"/>
              <a:t>;</a:t>
            </a:r>
          </a:p>
          <a:p>
            <a:endParaRPr lang="bg-BG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C10886A-BDFA-4EAF-B91E-C239C5DF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276" y="866343"/>
            <a:ext cx="4024034" cy="1618130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6CD9D9F-8179-47A6-94C9-6F656893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90" y="2667247"/>
            <a:ext cx="4024034" cy="1789036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4BE5B51-C570-42AE-BFAE-3DDCFF8E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612" y="3148008"/>
            <a:ext cx="1941252" cy="871076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A2339413-688E-4B79-892E-7DB972C0C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111" y="4611597"/>
            <a:ext cx="3007471" cy="1617299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31AA0D38-1139-409A-BFAC-D625EF77B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146" y="4872701"/>
            <a:ext cx="4058216" cy="98121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79A5D5FC-5977-48CC-BDEE-1C080F61A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1934" y="4872701"/>
            <a:ext cx="1822332" cy="9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7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6E1C3D0-4A1E-409D-8FB4-07E7E31C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СТИЛИЗИРАНЕ НА ИЗОБРАЖЕНИЯ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F8B3F38-BAA7-44B8-A35E-8EF9A1F9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3" y="2015732"/>
            <a:ext cx="10300252" cy="3450613"/>
          </a:xfrm>
        </p:spPr>
        <p:txBody>
          <a:bodyPr/>
          <a:lstStyle/>
          <a:p>
            <a:r>
              <a:rPr lang="bg-BG"/>
              <a:t>Свойство </a:t>
            </a:r>
            <a:r>
              <a:rPr lang="en-US"/>
              <a:t>display</a:t>
            </a:r>
          </a:p>
          <a:p>
            <a:pPr lvl="1"/>
            <a:r>
              <a:rPr lang="en-US"/>
              <a:t>display: inline | block | inline-block | none …</a:t>
            </a:r>
          </a:p>
          <a:p>
            <a:r>
              <a:rPr lang="bg-BG"/>
              <a:t>Свойство </a:t>
            </a:r>
            <a:r>
              <a:rPr lang="en-US"/>
              <a:t>position</a:t>
            </a:r>
          </a:p>
          <a:p>
            <a:pPr lvl="1"/>
            <a:r>
              <a:rPr lang="en-US"/>
              <a:t>position: static | relative | fixed | absolute | sticky</a:t>
            </a:r>
            <a:br>
              <a:rPr lang="en-US"/>
            </a:br>
            <a:r>
              <a:rPr lang="en-US">
                <a:hlinkClick r:id="rId2"/>
              </a:rPr>
              <a:t>https://www.w3schools.com/css/css_positioning.asp</a:t>
            </a:r>
            <a:r>
              <a:rPr lang="en-US"/>
              <a:t> </a:t>
            </a:r>
          </a:p>
          <a:p>
            <a:r>
              <a:rPr lang="en-US"/>
              <a:t>Responsive </a:t>
            </a:r>
            <a:r>
              <a:rPr lang="bg-BG"/>
              <a:t>изображение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E8F9E95-0AD3-4BBE-937F-3ADC174D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555" y="4266058"/>
            <a:ext cx="237205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03C45A-9AE5-4780-8261-C55ACAA7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Таг </a:t>
            </a:r>
            <a:r>
              <a:rPr lang="en-US"/>
              <a:t>&lt;FIGURE&gt;</a:t>
            </a:r>
            <a:endParaRPr lang="bg-BG"/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E51AB3AC-1149-49E6-B37A-D980D788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54" y="2616946"/>
            <a:ext cx="7538787" cy="1669596"/>
          </a:xfr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E0CB542-8B77-41D2-A642-E5C5EF9E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861" y="2315051"/>
            <a:ext cx="2940163" cy="25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8931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B92418A0F360747B0C6F2FCCEF3A498" ma:contentTypeVersion="9" ma:contentTypeDescription="Създаване на нов документ" ma:contentTypeScope="" ma:versionID="51c95dcac98b70402527832cfbc28fa7">
  <xsd:schema xmlns:xsd="http://www.w3.org/2001/XMLSchema" xmlns:xs="http://www.w3.org/2001/XMLSchema" xmlns:p="http://schemas.microsoft.com/office/2006/metadata/properties" xmlns:ns2="43b75579-c350-4c9a-9989-c65220e361d2" xmlns:ns3="f302a685-9e74-4afb-a667-e08d15ba5d51" targetNamespace="http://schemas.microsoft.com/office/2006/metadata/properties" ma:root="true" ma:fieldsID="7922aff567d8cda3588559cb5c73c3b1" ns2:_="" ns3:_="">
    <xsd:import namespace="43b75579-c350-4c9a-9989-c65220e361d2"/>
    <xsd:import namespace="f302a685-9e74-4afb-a667-e08d15ba5d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75579-c350-4c9a-9989-c65220e361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Етикети за изображения" ma:readOnly="false" ma:fieldId="{5cf76f15-5ced-4ddc-b409-7134ff3c332f}" ma:taxonomyMulti="true" ma:sspId="f94169f7-4ae2-4031-b8fa-636baa109d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2a685-9e74-4afb-a667-e08d15ba5d5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3d0fef1-6178-4e8a-95e8-47645539aad0}" ma:internalName="TaxCatchAll" ma:showField="CatchAllData" ma:web="f302a685-9e74-4afb-a667-e08d15ba5d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302a685-9e74-4afb-a667-e08d15ba5d51" xsi:nil="true"/>
    <lcf76f155ced4ddcb4097134ff3c332f xmlns="43b75579-c350-4c9a-9989-c65220e361d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445366-4DB4-4463-B2BB-D41AAD299B56}">
  <ds:schemaRefs>
    <ds:schemaRef ds:uri="43b75579-c350-4c9a-9989-c65220e361d2"/>
    <ds:schemaRef ds:uri="f302a685-9e74-4afb-a667-e08d15ba5d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CF2763-E2AE-4671-AF00-DDF5EE528D96}">
  <ds:schemaRefs>
    <ds:schemaRef ds:uri="43b75579-c350-4c9a-9989-c65220e361d2"/>
    <ds:schemaRef ds:uri="f302a685-9e74-4afb-a667-e08d15ba5d51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3EE0F8F-8E99-4C28-8B18-DE769DE0AB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TM10001114[[fn=Галерия]]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Галерия</vt:lpstr>
      <vt:lpstr>Изображения И Хипервръзки</vt:lpstr>
      <vt:lpstr>Изображения, поддържани от браузърите</vt:lpstr>
      <vt:lpstr>Изображение - таг &lt;img /&gt;</vt:lpstr>
      <vt:lpstr>Някои атрибути</vt:lpstr>
      <vt:lpstr>СТИЛИЗИРАНЕ НА ИЗОБРАЖЕНИЯ</vt:lpstr>
      <vt:lpstr>СТИЛИЗИРАНЕ НА ИЗОБРАЖЕНИЯ</vt:lpstr>
      <vt:lpstr>СТИЛИЗИРАНЕ НА ИЗОБРАЖЕНИЯ</vt:lpstr>
      <vt:lpstr>СТИЛИЗИРАНЕ НА ИЗОБРАЖЕНИЯ</vt:lpstr>
      <vt:lpstr>Таг &lt;FIGURE&gt;</vt:lpstr>
      <vt:lpstr>Таг &lt;picture&gt;</vt:lpstr>
      <vt:lpstr>Хипервръзки</vt:lpstr>
      <vt:lpstr>Хипервръзки - таг &lt;a&gt;</vt:lpstr>
      <vt:lpstr>Видове хипервръзки</vt:lpstr>
      <vt:lpstr>Видове хипервръзки</vt:lpstr>
      <vt:lpstr>Хипервръзка под формата на изображение</vt:lpstr>
      <vt:lpstr>Някои атрибути</vt:lpstr>
      <vt:lpstr>СТилизиране на ХИПЕРВРЪЗКИ</vt:lpstr>
      <vt:lpstr>Хоризонтална навигация  СЪС СПИСЪЧНИ ЕЛЕМЕНТИ</vt:lpstr>
      <vt:lpstr>Карта на изображения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ас. Доника Георгиева Стоянова</dc:creator>
  <cp:revision>2</cp:revision>
  <dcterms:created xsi:type="dcterms:W3CDTF">2021-10-10T20:39:25Z</dcterms:created>
  <dcterms:modified xsi:type="dcterms:W3CDTF">2022-10-16T10:31:50Z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0x010100CB92418A0F360747B0C6F2FCCEF3A498</vt:lpwstr>
  </property>
  <property fmtid="{D5CDD505-2E9C-101B-9397-08002B2CF9AE}" pid="3" name="MediaServiceImageTags">
    <vt:lpwstr/>
  </property>
</Properties>
</file>