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70" autoAdjust="0"/>
  </p:normalViewPr>
  <p:slideViewPr>
    <p:cSldViewPr>
      <p:cViewPr varScale="1">
        <p:scale>
          <a:sx n="69" d="100"/>
          <a:sy n="69" d="100"/>
        </p:scale>
        <p:origin x="185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9312C-587B-4C94-B857-97709874D9CA}" type="datetimeFigureOut">
              <a:rPr lang="en-GB" smtClean="0"/>
              <a:t>13/10/2016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CA004-6D12-4723-B96F-DC3F6E50B44F}" type="slidenum">
              <a:rPr lang="en-GB" smtClean="0"/>
              <a:t>‹#›</a:t>
            </a:fld>
            <a:endParaRPr lang="en-GB"/>
          </a:p>
        </p:txBody>
      </p:sp>
    </p:spTree>
    <p:extLst>
      <p:ext uri="{BB962C8B-B14F-4D97-AF65-F5344CB8AC3E}">
        <p14:creationId xmlns:p14="http://schemas.microsoft.com/office/powerpoint/2010/main" val="93797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9660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4027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2799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5129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dirty="0" smtClean="0"/>
              <a:t>Transpose</a:t>
            </a:r>
            <a:r>
              <a:rPr lang="en-GB" baseline="0" dirty="0" smtClean="0"/>
              <a:t> the Earliest Finish from the preceding Activity into the Earliest Start of the next Activity.</a:t>
            </a:r>
            <a:endParaRPr lang="en-GB" dirty="0"/>
          </a:p>
        </p:txBody>
      </p:sp>
    </p:spTree>
    <p:extLst>
      <p:ext uri="{BB962C8B-B14F-4D97-AF65-F5344CB8AC3E}">
        <p14:creationId xmlns:p14="http://schemas.microsoft.com/office/powerpoint/2010/main" val="265618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dirty="0" smtClean="0"/>
              <a:t>Transpose</a:t>
            </a:r>
            <a:r>
              <a:rPr lang="en-GB" baseline="0" dirty="0" smtClean="0"/>
              <a:t> the Earliest Finish from the preceding Activity into the Earliest Start of the next Activity.</a:t>
            </a:r>
          </a:p>
          <a:p>
            <a:endParaRPr lang="en-GB" baseline="0" dirty="0" smtClean="0"/>
          </a:p>
          <a:p>
            <a:r>
              <a:rPr lang="en-GB" baseline="0" dirty="0" smtClean="0"/>
              <a:t>Add the duration of the Activity to get the Earliest Finish for that Activity. Transpose that number into the following Activity as its Earliest Start.</a:t>
            </a:r>
          </a:p>
          <a:p>
            <a:endParaRPr lang="en-GB" baseline="0" dirty="0" smtClean="0"/>
          </a:p>
          <a:p>
            <a:endParaRPr lang="en-GB" baseline="0" dirty="0" smtClean="0"/>
          </a:p>
        </p:txBody>
      </p:sp>
    </p:spTree>
    <p:extLst>
      <p:ext uri="{BB962C8B-B14F-4D97-AF65-F5344CB8AC3E}">
        <p14:creationId xmlns:p14="http://schemas.microsoft.com/office/powerpoint/2010/main" val="3788846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dirty="0" smtClean="0"/>
              <a:t>Transpose</a:t>
            </a:r>
            <a:r>
              <a:rPr lang="en-GB" baseline="0" dirty="0" smtClean="0"/>
              <a:t> the Earliest Finish from the preceding Activity into the Earliest Start of the next Activity.</a:t>
            </a:r>
          </a:p>
          <a:p>
            <a:endParaRPr lang="en-GB" baseline="0" dirty="0" smtClean="0"/>
          </a:p>
          <a:p>
            <a:r>
              <a:rPr lang="en-GB" baseline="0" dirty="0" smtClean="0"/>
              <a:t>Add the duration of the Activity to get the Earliest Finish for that Activity. Transpose that number into the following Activity as its Earliest Start.</a:t>
            </a:r>
          </a:p>
          <a:p>
            <a:r>
              <a:rPr lang="en-GB" baseline="0" dirty="0" smtClean="0"/>
              <a:t>Remember to use the highest value if you’ve got 2 or more preceding activities (i.e. the greatest amount of time taken through the project to get to that point). </a:t>
            </a:r>
          </a:p>
          <a:p>
            <a:endParaRPr lang="en-GB" baseline="0" dirty="0" smtClean="0"/>
          </a:p>
          <a:p>
            <a:r>
              <a:rPr lang="en-GB" baseline="0" dirty="0" smtClean="0"/>
              <a:t>Filter through the Precedence Network or Precedence Diagram to find the total duration of the project, i.e. the Earliest Start of the End node (which also equals Earliest Finish). </a:t>
            </a:r>
          </a:p>
          <a:p>
            <a:r>
              <a:rPr lang="en-GB" baseline="0" dirty="0" smtClean="0"/>
              <a:t>The Start and End tasks have zero duration.</a:t>
            </a:r>
          </a:p>
        </p:txBody>
      </p:sp>
    </p:spTree>
    <p:extLst>
      <p:ext uri="{BB962C8B-B14F-4D97-AF65-F5344CB8AC3E}">
        <p14:creationId xmlns:p14="http://schemas.microsoft.com/office/powerpoint/2010/main" val="240503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Latest Finish and Latest Start of the End task are the same and are equal to the total project time.</a:t>
            </a:r>
          </a:p>
          <a:p>
            <a:endParaRPr lang="en-GB" baseline="0" dirty="0" smtClean="0"/>
          </a:p>
          <a:p>
            <a:endParaRPr lang="en-GB" baseline="0" dirty="0" smtClean="0"/>
          </a:p>
        </p:txBody>
      </p:sp>
    </p:spTree>
    <p:extLst>
      <p:ext uri="{BB962C8B-B14F-4D97-AF65-F5344CB8AC3E}">
        <p14:creationId xmlns:p14="http://schemas.microsoft.com/office/powerpoint/2010/main" val="420751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Latest Finish and Latest Start of the End task are the same and are equal to the total project time.</a:t>
            </a:r>
          </a:p>
          <a:p>
            <a:endParaRPr lang="en-GB" baseline="0" dirty="0" smtClean="0"/>
          </a:p>
          <a:p>
            <a:r>
              <a:rPr lang="en-GB" baseline="0" dirty="0" smtClean="0"/>
              <a:t>Transpose the Latest Start (number/date) of the End task to be the number of the Latest Finish of the preceding task.</a:t>
            </a:r>
          </a:p>
          <a:p>
            <a:endParaRPr lang="en-GB" baseline="0" dirty="0" smtClean="0"/>
          </a:p>
          <a:p>
            <a:r>
              <a:rPr lang="en-GB" baseline="0" dirty="0" smtClean="0"/>
              <a:t>That number minus the duration of that task equals the Latest Start of that task.</a:t>
            </a:r>
          </a:p>
        </p:txBody>
      </p:sp>
    </p:spTree>
    <p:extLst>
      <p:ext uri="{BB962C8B-B14F-4D97-AF65-F5344CB8AC3E}">
        <p14:creationId xmlns:p14="http://schemas.microsoft.com/office/powerpoint/2010/main" val="258882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Latest Finish and Latest Start of the End task are the same and are equal to the total project time.</a:t>
            </a:r>
          </a:p>
          <a:p>
            <a:endParaRPr lang="en-GB" baseline="0" dirty="0" smtClean="0"/>
          </a:p>
          <a:p>
            <a:r>
              <a:rPr lang="en-GB" baseline="0" dirty="0" smtClean="0"/>
              <a:t>Transpose the Latest Start (number/date) of the End task to be the number of the Latest Finish of the preceding task.</a:t>
            </a:r>
          </a:p>
          <a:p>
            <a:endParaRPr lang="en-GB" baseline="0" dirty="0" smtClean="0"/>
          </a:p>
          <a:p>
            <a:r>
              <a:rPr lang="en-GB" baseline="0" dirty="0" smtClean="0"/>
              <a:t>That number minus the duration of that task equals the Latest Start of that task.</a:t>
            </a:r>
          </a:p>
          <a:p>
            <a:endParaRPr lang="en-GB" baseline="0" dirty="0" smtClean="0"/>
          </a:p>
          <a:p>
            <a:r>
              <a:rPr lang="en-GB" baseline="0" dirty="0" smtClean="0"/>
              <a:t>Transpose into the Latest Finish of the preceding tasks. </a:t>
            </a:r>
          </a:p>
          <a:p>
            <a:r>
              <a:rPr lang="en-GB" baseline="0" dirty="0" smtClean="0"/>
              <a:t>Continue through the network diagram. </a:t>
            </a:r>
          </a:p>
        </p:txBody>
      </p:sp>
    </p:spTree>
    <p:extLst>
      <p:ext uri="{BB962C8B-B14F-4D97-AF65-F5344CB8AC3E}">
        <p14:creationId xmlns:p14="http://schemas.microsoft.com/office/powerpoint/2010/main" val="851357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Latest Finish and Latest Start of the End task are the same and are equal to the total project time.</a:t>
            </a:r>
          </a:p>
          <a:p>
            <a:endParaRPr lang="en-GB" baseline="0" dirty="0" smtClean="0"/>
          </a:p>
          <a:p>
            <a:r>
              <a:rPr lang="en-GB" baseline="0" dirty="0" smtClean="0"/>
              <a:t>Transpose the Latest Start (number/date) of the End task to be the number of the Latest Finish of the preceding task.</a:t>
            </a:r>
          </a:p>
          <a:p>
            <a:endParaRPr lang="en-GB" baseline="0" dirty="0" smtClean="0"/>
          </a:p>
          <a:p>
            <a:r>
              <a:rPr lang="en-GB" baseline="0" dirty="0" smtClean="0"/>
              <a:t>That number minus the duration of that task equals the Latest Start of that task.</a:t>
            </a:r>
          </a:p>
          <a:p>
            <a:endParaRPr lang="en-GB" baseline="0" dirty="0" smtClean="0"/>
          </a:p>
          <a:p>
            <a:r>
              <a:rPr lang="en-GB" baseline="0" dirty="0" smtClean="0"/>
              <a:t>Transpose into the Latest Finish of the preceding tasks. </a:t>
            </a:r>
          </a:p>
          <a:p>
            <a:r>
              <a:rPr lang="en-GB" baseline="0" dirty="0" smtClean="0"/>
              <a:t>Continue through the network diagram. </a:t>
            </a:r>
          </a:p>
          <a:p>
            <a:endParaRPr lang="en-GB" baseline="0" dirty="0" smtClean="0"/>
          </a:p>
          <a:p>
            <a:r>
              <a:rPr lang="en-GB" baseline="0" dirty="0" smtClean="0"/>
              <a:t>Note: When you have 2 or more different Latest Start times to be transposed into a preceding task, it is the lowest/smallest number on the backward pass (i.e. the latest date or point of time in the overall project timeframe that the task HAS to be started in order to complete the whole project within the overall shortest amount of time).</a:t>
            </a:r>
          </a:p>
        </p:txBody>
      </p:sp>
    </p:spTree>
    <p:extLst>
      <p:ext uri="{BB962C8B-B14F-4D97-AF65-F5344CB8AC3E}">
        <p14:creationId xmlns:p14="http://schemas.microsoft.com/office/powerpoint/2010/main" val="166604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We will look at these so called ‘dummy activities’ later in the tutorial</a:t>
            </a:r>
            <a:r>
              <a:rPr lang="en-US" altLang="en-US" baseline="0" dirty="0" smtClean="0"/>
              <a:t> period</a:t>
            </a:r>
            <a:endParaRPr lang="en-US" altLang="en-US" dirty="0" smtClean="0"/>
          </a:p>
        </p:txBody>
      </p:sp>
    </p:spTree>
    <p:extLst>
      <p:ext uri="{BB962C8B-B14F-4D97-AF65-F5344CB8AC3E}">
        <p14:creationId xmlns:p14="http://schemas.microsoft.com/office/powerpoint/2010/main" val="602199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The Float is the amount of spare, or slack, time available between activities. </a:t>
            </a:r>
          </a:p>
          <a:p>
            <a:r>
              <a:rPr lang="en-GB" baseline="0" dirty="0" smtClean="0"/>
              <a:t>Quantifying the Float allows the project manager to identify where there is spare capacity and where resources can be reallocated. </a:t>
            </a:r>
          </a:p>
          <a:p>
            <a:endParaRPr lang="en-GB" baseline="0" dirty="0" smtClean="0"/>
          </a:p>
          <a:p>
            <a:r>
              <a:rPr lang="en-GB" baseline="0" dirty="0" smtClean="0"/>
              <a:t>The Float equals the difference between the Earliest Start and Latest Start (and the Earliest Finish and Latest Finish) for each activity, i.e. top to bottom figures in each Activity node). </a:t>
            </a:r>
          </a:p>
          <a:p>
            <a:r>
              <a:rPr lang="en-GB" baseline="0" dirty="0" smtClean="0"/>
              <a:t>ES - LS = Float</a:t>
            </a:r>
          </a:p>
          <a:p>
            <a:r>
              <a:rPr lang="en-GB" baseline="0" dirty="0" smtClean="0"/>
              <a:t>EF - LF = Float</a:t>
            </a:r>
          </a:p>
        </p:txBody>
      </p:sp>
    </p:spTree>
    <p:extLst>
      <p:ext uri="{BB962C8B-B14F-4D97-AF65-F5344CB8AC3E}">
        <p14:creationId xmlns:p14="http://schemas.microsoft.com/office/powerpoint/2010/main" val="210522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GB" baseline="0" dirty="0" smtClean="0"/>
              <a:t>The Float is the amount of spare, or slack, time available between activities. </a:t>
            </a:r>
          </a:p>
          <a:p>
            <a:r>
              <a:rPr lang="en-GB" baseline="0" dirty="0" smtClean="0"/>
              <a:t>Quantifying the Float allows the project manager to identify where there is spare capacity and where resources can be reallocated. </a:t>
            </a:r>
          </a:p>
          <a:p>
            <a:endParaRPr lang="en-GB" baseline="0" dirty="0" smtClean="0"/>
          </a:p>
          <a:p>
            <a:r>
              <a:rPr lang="en-GB" baseline="0" dirty="0" smtClean="0"/>
              <a:t>The Float equals the difference between the Earliest Start and Latest Start (and the Earliest Finish and Latest Finish) for each activity, i.e. top to bottom figures in each Activity node). </a:t>
            </a:r>
          </a:p>
          <a:p>
            <a:r>
              <a:rPr lang="en-GB" baseline="0" dirty="0" smtClean="0"/>
              <a:t>ES - LS = Float</a:t>
            </a:r>
          </a:p>
          <a:p>
            <a:r>
              <a:rPr lang="en-GB" baseline="0" dirty="0" smtClean="0"/>
              <a:t>EF - LF = Float</a:t>
            </a:r>
          </a:p>
          <a:p>
            <a:endParaRPr lang="en-GB" baseline="0" dirty="0" smtClean="0"/>
          </a:p>
          <a:p>
            <a:r>
              <a:rPr lang="en-GB" baseline="0" dirty="0" smtClean="0"/>
              <a:t>The Critical Path is the route through the network diagram with least amount of float or slack time.</a:t>
            </a:r>
          </a:p>
          <a:p>
            <a:endParaRPr lang="en-GB" baseline="0" dirty="0" smtClean="0"/>
          </a:p>
          <a:p>
            <a:endParaRPr lang="en-GB" baseline="0" dirty="0" smtClean="0"/>
          </a:p>
        </p:txBody>
      </p:sp>
    </p:spTree>
    <p:extLst>
      <p:ext uri="{BB962C8B-B14F-4D97-AF65-F5344CB8AC3E}">
        <p14:creationId xmlns:p14="http://schemas.microsoft.com/office/powerpoint/2010/main" val="285375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Try this one on your own !</a:t>
            </a:r>
          </a:p>
        </p:txBody>
      </p:sp>
    </p:spTree>
    <p:extLst>
      <p:ext uri="{BB962C8B-B14F-4D97-AF65-F5344CB8AC3E}">
        <p14:creationId xmlns:p14="http://schemas.microsoft.com/office/powerpoint/2010/main" val="2466240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7746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smtClean="0"/>
              <a:t>Students will be taken through the various stages of project management, learning the issues that it is important to consider during the project management life cycle:</a:t>
            </a:r>
          </a:p>
          <a:p>
            <a:pPr lvl="0"/>
            <a:r>
              <a:rPr lang="en-GB" dirty="0" smtClean="0"/>
              <a:t>Project selection, feasibility studies, plans and priorities.</a:t>
            </a:r>
          </a:p>
          <a:p>
            <a:pPr lvl="0"/>
            <a:r>
              <a:rPr lang="en-GB" dirty="0" smtClean="0"/>
              <a:t>Risk analysis and control. </a:t>
            </a:r>
          </a:p>
          <a:p>
            <a:pPr lvl="0"/>
            <a:r>
              <a:rPr lang="en-GB" dirty="0" smtClean="0"/>
              <a:t>Project Planning, for example network analysis, PERT, Gantt Charts, task definitions.</a:t>
            </a:r>
          </a:p>
          <a:p>
            <a:pPr lvl="0"/>
            <a:r>
              <a:rPr lang="en-GB" dirty="0" smtClean="0"/>
              <a:t>Project Management methodologies. </a:t>
            </a:r>
          </a:p>
          <a:p>
            <a:pPr lvl="0"/>
            <a:r>
              <a:rPr lang="en-GB" dirty="0" smtClean="0"/>
              <a:t>Project Monitoring and Control including cost control, quality control and review structures. </a:t>
            </a:r>
          </a:p>
          <a:p>
            <a:pPr lvl="0"/>
            <a:r>
              <a:rPr lang="en-GB" dirty="0" smtClean="0"/>
              <a:t>Change and Configuration management.</a:t>
            </a:r>
          </a:p>
          <a:p>
            <a:pPr lvl="0"/>
            <a:r>
              <a:rPr lang="en-GB" dirty="0" smtClean="0"/>
              <a:t>The human aspects of project management</a:t>
            </a:r>
          </a:p>
          <a:p>
            <a:endParaRPr lang="en-GB" dirty="0" smtClean="0"/>
          </a:p>
          <a:p>
            <a:r>
              <a:rPr lang="en-GB" dirty="0" smtClean="0"/>
              <a:t>CASE STUDY At this stage we then go into an interactive case study which develops over the course of around six weeks.</a:t>
            </a:r>
          </a:p>
          <a:p>
            <a:r>
              <a:rPr lang="en-GB" dirty="0" smtClean="0"/>
              <a:t>We get you to organise yourselves into teams appointing typical roles as you would in a company scenario to organise how you would run a project and cope with many changes you will face week to week.</a:t>
            </a:r>
          </a:p>
          <a:p>
            <a:r>
              <a:rPr lang="en-GB" dirty="0" smtClean="0"/>
              <a:t>This is your chance to use much of what you will have learned in the lecture sessions to see how well your team will face in a competitive market</a:t>
            </a:r>
          </a:p>
          <a:p>
            <a:endParaRPr lang="en-GB" dirty="0"/>
          </a:p>
        </p:txBody>
      </p:sp>
    </p:spTree>
    <p:extLst>
      <p:ext uri="{BB962C8B-B14F-4D97-AF65-F5344CB8AC3E}">
        <p14:creationId xmlns:p14="http://schemas.microsoft.com/office/powerpoint/2010/main" val="357395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Start</a:t>
            </a:r>
            <a:r>
              <a:rPr lang="en-US" altLang="en-US" baseline="0" dirty="0" smtClean="0"/>
              <a:t> and end nodes.</a:t>
            </a:r>
          </a:p>
          <a:p>
            <a:r>
              <a:rPr lang="en-US" altLang="en-US" dirty="0" smtClean="0"/>
              <a:t>Tasks in the boxes</a:t>
            </a:r>
            <a:r>
              <a:rPr lang="en-US" altLang="en-US" baseline="0" dirty="0" smtClean="0"/>
              <a:t> (NOT on arrows). Arrows on precedence diagrams are just direction flow.</a:t>
            </a:r>
          </a:p>
          <a:p>
            <a:endParaRPr lang="en-US" altLang="en-US" baseline="0" dirty="0" smtClean="0"/>
          </a:p>
          <a:p>
            <a:endParaRPr lang="en-US" altLang="en-US" dirty="0" smtClean="0"/>
          </a:p>
        </p:txBody>
      </p:sp>
    </p:spTree>
    <p:extLst>
      <p:ext uri="{BB962C8B-B14F-4D97-AF65-F5344CB8AC3E}">
        <p14:creationId xmlns:p14="http://schemas.microsoft.com/office/powerpoint/2010/main" val="302636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00722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4921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3814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112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3070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4"/>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46456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F PP Slides NEW WHITEstarter.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3568" y="980728"/>
            <a:ext cx="7772400" cy="1470025"/>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1371600" y="4581128"/>
            <a:ext cx="6400800" cy="105767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7C44E-9832-46C6-ABE6-C3AAFE933F81}" type="datetimeFigureOut">
              <a:rPr lang="en-GB" smtClean="0"/>
              <a:pPr/>
              <a:t>13/10/2016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7C44E-9832-46C6-ABE6-C3AAFE933F81}" type="datetimeFigureOut">
              <a:rPr lang="en-GB" smtClean="0"/>
              <a:pPr/>
              <a:t>13/10/2016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F886B-0F33-42B3-A13F-68D40E7BA5BD}" type="slidenum">
              <a:rPr lang="en-GB" smtClean="0"/>
              <a:pPr/>
              <a:t>‹#›</a:t>
            </a:fld>
            <a:endParaRPr lang="en-GB"/>
          </a:p>
        </p:txBody>
      </p:sp>
      <p:pic>
        <p:nvPicPr>
          <p:cNvPr id="7" name="Picture 6" descr="SF PP Slides NEW WHITE.jpg"/>
          <p:cNvPicPr>
            <a:picLocks noChangeAspect="1"/>
          </p:cNvPicPr>
          <p:nvPr/>
        </p:nvPicPr>
        <p:blipFill>
          <a:blip r:embed="rId1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980726"/>
            <a:ext cx="1728192" cy="1470025"/>
          </a:xfrm>
        </p:spPr>
        <p:txBody>
          <a:bodyPr>
            <a:normAutofit/>
          </a:bodyPr>
          <a:lstStyle/>
          <a:p>
            <a:r>
              <a:rPr lang="en-GB" dirty="0" smtClean="0"/>
              <a:t>CET311</a:t>
            </a:r>
            <a:endParaRPr lang="en-GB" dirty="0"/>
          </a:p>
        </p:txBody>
      </p:sp>
      <p:sp>
        <p:nvSpPr>
          <p:cNvPr id="3" name="Subtitle 2"/>
          <p:cNvSpPr>
            <a:spLocks noGrp="1"/>
          </p:cNvSpPr>
          <p:nvPr>
            <p:ph type="subTitle" idx="1"/>
          </p:nvPr>
        </p:nvSpPr>
        <p:spPr/>
        <p:txBody>
          <a:bodyPr/>
          <a:lstStyle/>
          <a:p>
            <a:r>
              <a:rPr lang="en-GB" dirty="0" smtClean="0"/>
              <a:t>Lecture 03</a:t>
            </a:r>
          </a:p>
          <a:p>
            <a:r>
              <a:rPr lang="en-GB" dirty="0" smtClean="0"/>
              <a:t>Dr R L Warrender</a:t>
            </a:r>
            <a:endParaRPr lang="en-GB" dirty="0"/>
          </a:p>
        </p:txBody>
      </p:sp>
      <p:sp>
        <p:nvSpPr>
          <p:cNvPr id="5" name="Title 1"/>
          <p:cNvSpPr txBox="1">
            <a:spLocks/>
          </p:cNvSpPr>
          <p:nvPr/>
        </p:nvSpPr>
        <p:spPr>
          <a:xfrm>
            <a:off x="3059832" y="980727"/>
            <a:ext cx="5040560"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GB" dirty="0" smtClean="0"/>
              <a:t>Project Management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93187" name="Rectangle 3"/>
          <p:cNvSpPr>
            <a:spLocks noGrp="1" noChangeArrowheads="1"/>
          </p:cNvSpPr>
          <p:nvPr>
            <p:ph type="body" idx="1"/>
          </p:nvPr>
        </p:nvSpPr>
        <p:spPr/>
        <p:txBody>
          <a:bodyPr/>
          <a:lstStyle/>
          <a:p>
            <a:pPr eaLnBrk="1" hangingPunct="1"/>
            <a:r>
              <a:rPr lang="en-GB" altLang="en-US" smtClean="0"/>
              <a:t>The completed Precedence Network</a:t>
            </a:r>
            <a:endParaRPr lang="en-US" altLang="en-US" smtClean="0"/>
          </a:p>
        </p:txBody>
      </p:sp>
      <p:grpSp>
        <p:nvGrpSpPr>
          <p:cNvPr id="93188" name="Group 50"/>
          <p:cNvGrpSpPr>
            <a:grpSpLocks/>
          </p:cNvGrpSpPr>
          <p:nvPr/>
        </p:nvGrpSpPr>
        <p:grpSpPr bwMode="auto">
          <a:xfrm>
            <a:off x="539750" y="2565400"/>
            <a:ext cx="7840663" cy="3303588"/>
            <a:chOff x="340" y="1616"/>
            <a:chExt cx="4939" cy="2081"/>
          </a:xfrm>
        </p:grpSpPr>
        <p:sp>
          <p:nvSpPr>
            <p:cNvPr id="93189" name="Text Box 5"/>
            <p:cNvSpPr txBox="1">
              <a:spLocks noChangeArrowheads="1"/>
            </p:cNvSpPr>
            <p:nvPr/>
          </p:nvSpPr>
          <p:spPr bwMode="auto">
            <a:xfrm>
              <a:off x="340" y="2251"/>
              <a:ext cx="50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93190" name="Text Box 6"/>
            <p:cNvSpPr txBox="1">
              <a:spLocks noChangeArrowheads="1"/>
            </p:cNvSpPr>
            <p:nvPr/>
          </p:nvSpPr>
          <p:spPr bwMode="auto">
            <a:xfrm>
              <a:off x="4830" y="2205"/>
              <a:ext cx="44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End</a:t>
              </a:r>
              <a:endParaRPr lang="en-US" altLang="en-US" sz="2400">
                <a:latin typeface="Times New Roman" pitchFamily="18" charset="0"/>
              </a:endParaRPr>
            </a:p>
          </p:txBody>
        </p:sp>
        <p:sp>
          <p:nvSpPr>
            <p:cNvPr id="93191" name="Text Box 7"/>
            <p:cNvSpPr txBox="1">
              <a:spLocks noChangeArrowheads="1"/>
            </p:cNvSpPr>
            <p:nvPr/>
          </p:nvSpPr>
          <p:spPr bwMode="auto">
            <a:xfrm>
              <a:off x="1610" y="161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a </a:t>
              </a:r>
              <a:endParaRPr lang="en-US" altLang="en-US" sz="2400">
                <a:latin typeface="Times New Roman" pitchFamily="18" charset="0"/>
              </a:endParaRPr>
            </a:p>
          </p:txBody>
        </p:sp>
        <p:sp>
          <p:nvSpPr>
            <p:cNvPr id="93192" name="Text Box 8"/>
            <p:cNvSpPr txBox="1">
              <a:spLocks noChangeArrowheads="1"/>
            </p:cNvSpPr>
            <p:nvPr/>
          </p:nvSpPr>
          <p:spPr bwMode="auto">
            <a:xfrm>
              <a:off x="1610" y="2840"/>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b </a:t>
              </a:r>
              <a:endParaRPr lang="en-US" altLang="en-US" sz="2400">
                <a:latin typeface="Times New Roman" pitchFamily="18" charset="0"/>
              </a:endParaRPr>
            </a:p>
          </p:txBody>
        </p:sp>
        <p:sp>
          <p:nvSpPr>
            <p:cNvPr id="93193" name="Text Box 9"/>
            <p:cNvSpPr txBox="1">
              <a:spLocks noChangeArrowheads="1"/>
            </p:cNvSpPr>
            <p:nvPr/>
          </p:nvSpPr>
          <p:spPr bwMode="auto">
            <a:xfrm>
              <a:off x="2744" y="2251"/>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d </a:t>
              </a:r>
              <a:endParaRPr lang="en-US" altLang="en-US" sz="2400">
                <a:latin typeface="Times New Roman" pitchFamily="18" charset="0"/>
              </a:endParaRPr>
            </a:p>
          </p:txBody>
        </p:sp>
        <p:sp>
          <p:nvSpPr>
            <p:cNvPr id="93194" name="Text Box 10"/>
            <p:cNvSpPr txBox="1">
              <a:spLocks noChangeArrowheads="1"/>
            </p:cNvSpPr>
            <p:nvPr/>
          </p:nvSpPr>
          <p:spPr bwMode="auto">
            <a:xfrm>
              <a:off x="2744" y="161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c </a:t>
              </a:r>
              <a:endParaRPr lang="en-US" altLang="en-US" sz="2400">
                <a:latin typeface="Times New Roman" pitchFamily="18" charset="0"/>
              </a:endParaRPr>
            </a:p>
          </p:txBody>
        </p:sp>
        <p:sp>
          <p:nvSpPr>
            <p:cNvPr id="93195" name="Text Box 11"/>
            <p:cNvSpPr txBox="1">
              <a:spLocks noChangeArrowheads="1"/>
            </p:cNvSpPr>
            <p:nvPr/>
          </p:nvSpPr>
          <p:spPr bwMode="auto">
            <a:xfrm>
              <a:off x="2744" y="2840"/>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e </a:t>
              </a:r>
              <a:endParaRPr lang="en-US" altLang="en-US" sz="2400">
                <a:latin typeface="Times New Roman" pitchFamily="18" charset="0"/>
              </a:endParaRPr>
            </a:p>
          </p:txBody>
        </p:sp>
        <p:sp>
          <p:nvSpPr>
            <p:cNvPr id="93196" name="Text Box 12"/>
            <p:cNvSpPr txBox="1">
              <a:spLocks noChangeArrowheads="1"/>
            </p:cNvSpPr>
            <p:nvPr/>
          </p:nvSpPr>
          <p:spPr bwMode="auto">
            <a:xfrm>
              <a:off x="2744" y="3385"/>
              <a:ext cx="300"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f </a:t>
              </a:r>
              <a:endParaRPr lang="en-US" altLang="en-US" sz="2400">
                <a:latin typeface="Times New Roman" pitchFamily="18" charset="0"/>
              </a:endParaRPr>
            </a:p>
          </p:txBody>
        </p:sp>
        <p:sp>
          <p:nvSpPr>
            <p:cNvPr id="93197" name="Line 13"/>
            <p:cNvSpPr>
              <a:spLocks noChangeShapeType="1"/>
            </p:cNvSpPr>
            <p:nvPr/>
          </p:nvSpPr>
          <p:spPr bwMode="auto">
            <a:xfrm flipV="1">
              <a:off x="1247" y="1752"/>
              <a:ext cx="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198" name="Line 14"/>
            <p:cNvSpPr>
              <a:spLocks noChangeShapeType="1"/>
            </p:cNvSpPr>
            <p:nvPr/>
          </p:nvSpPr>
          <p:spPr bwMode="auto">
            <a:xfrm>
              <a:off x="1247" y="2432"/>
              <a:ext cx="0" cy="11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a:p>
          </p:txBody>
        </p:sp>
        <p:sp>
          <p:nvSpPr>
            <p:cNvPr id="93199" name="Line 17"/>
            <p:cNvSpPr>
              <a:spLocks noChangeShapeType="1"/>
            </p:cNvSpPr>
            <p:nvPr/>
          </p:nvSpPr>
          <p:spPr bwMode="auto">
            <a:xfrm>
              <a:off x="1247" y="1752"/>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0" name="Text Box 28"/>
            <p:cNvSpPr txBox="1">
              <a:spLocks noChangeArrowheads="1"/>
            </p:cNvSpPr>
            <p:nvPr/>
          </p:nvSpPr>
          <p:spPr bwMode="auto">
            <a:xfrm>
              <a:off x="3878" y="2251"/>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h </a:t>
              </a:r>
              <a:endParaRPr lang="en-US" altLang="en-US" sz="2400">
                <a:latin typeface="Times New Roman" pitchFamily="18" charset="0"/>
              </a:endParaRPr>
            </a:p>
          </p:txBody>
        </p:sp>
        <p:sp>
          <p:nvSpPr>
            <p:cNvPr id="93201" name="Text Box 29"/>
            <p:cNvSpPr txBox="1">
              <a:spLocks noChangeArrowheads="1"/>
            </p:cNvSpPr>
            <p:nvPr/>
          </p:nvSpPr>
          <p:spPr bwMode="auto">
            <a:xfrm>
              <a:off x="3878" y="2840"/>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g </a:t>
              </a:r>
              <a:endParaRPr lang="en-US" altLang="en-US" sz="2400">
                <a:latin typeface="Times New Roman" pitchFamily="18" charset="0"/>
              </a:endParaRPr>
            </a:p>
          </p:txBody>
        </p:sp>
        <p:sp>
          <p:nvSpPr>
            <p:cNvPr id="93202" name="Line 32"/>
            <p:cNvSpPr>
              <a:spLocks noChangeShapeType="1"/>
            </p:cNvSpPr>
            <p:nvPr/>
          </p:nvSpPr>
          <p:spPr bwMode="auto">
            <a:xfrm>
              <a:off x="1247" y="3566"/>
              <a:ext cx="149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3" name="Line 33"/>
            <p:cNvSpPr>
              <a:spLocks noChangeShapeType="1"/>
            </p:cNvSpPr>
            <p:nvPr/>
          </p:nvSpPr>
          <p:spPr bwMode="auto">
            <a:xfrm>
              <a:off x="1927" y="1752"/>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4" name="Line 34"/>
            <p:cNvSpPr>
              <a:spLocks noChangeShapeType="1"/>
            </p:cNvSpPr>
            <p:nvPr/>
          </p:nvSpPr>
          <p:spPr bwMode="auto">
            <a:xfrm>
              <a:off x="1247" y="3022"/>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93205" name="Line 35"/>
            <p:cNvSpPr>
              <a:spLocks noChangeShapeType="1"/>
            </p:cNvSpPr>
            <p:nvPr/>
          </p:nvSpPr>
          <p:spPr bwMode="auto">
            <a:xfrm>
              <a:off x="1973" y="3022"/>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6" name="Line 36"/>
            <p:cNvSpPr>
              <a:spLocks noChangeShapeType="1"/>
            </p:cNvSpPr>
            <p:nvPr/>
          </p:nvSpPr>
          <p:spPr bwMode="auto">
            <a:xfrm flipV="1">
              <a:off x="2290" y="2387"/>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7" name="Line 38"/>
            <p:cNvSpPr>
              <a:spLocks noChangeShapeType="1"/>
            </p:cNvSpPr>
            <p:nvPr/>
          </p:nvSpPr>
          <p:spPr bwMode="auto">
            <a:xfrm>
              <a:off x="2290" y="2387"/>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8" name="Line 40"/>
            <p:cNvSpPr>
              <a:spLocks noChangeShapeType="1"/>
            </p:cNvSpPr>
            <p:nvPr/>
          </p:nvSpPr>
          <p:spPr bwMode="auto">
            <a:xfrm>
              <a:off x="3061" y="2387"/>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09" name="Line 41"/>
            <p:cNvSpPr>
              <a:spLocks noChangeShapeType="1"/>
            </p:cNvSpPr>
            <p:nvPr/>
          </p:nvSpPr>
          <p:spPr bwMode="auto">
            <a:xfrm>
              <a:off x="4195" y="2387"/>
              <a:ext cx="63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0" name="Line 42"/>
            <p:cNvSpPr>
              <a:spLocks noChangeShapeType="1"/>
            </p:cNvSpPr>
            <p:nvPr/>
          </p:nvSpPr>
          <p:spPr bwMode="auto">
            <a:xfrm>
              <a:off x="3061" y="1752"/>
              <a:ext cx="40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1" name="Line 43"/>
            <p:cNvSpPr>
              <a:spLocks noChangeShapeType="1"/>
            </p:cNvSpPr>
            <p:nvPr/>
          </p:nvSpPr>
          <p:spPr bwMode="auto">
            <a:xfrm>
              <a:off x="3470" y="1752"/>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2" name="Line 44"/>
            <p:cNvSpPr>
              <a:spLocks noChangeShapeType="1"/>
            </p:cNvSpPr>
            <p:nvPr/>
          </p:nvSpPr>
          <p:spPr bwMode="auto">
            <a:xfrm>
              <a:off x="3061" y="3022"/>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3" name="Line 45"/>
            <p:cNvSpPr>
              <a:spLocks noChangeShapeType="1"/>
            </p:cNvSpPr>
            <p:nvPr/>
          </p:nvSpPr>
          <p:spPr bwMode="auto">
            <a:xfrm>
              <a:off x="3061" y="3566"/>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4" name="Line 46"/>
            <p:cNvSpPr>
              <a:spLocks noChangeShapeType="1"/>
            </p:cNvSpPr>
            <p:nvPr/>
          </p:nvSpPr>
          <p:spPr bwMode="auto">
            <a:xfrm flipV="1">
              <a:off x="3334" y="3022"/>
              <a:ext cx="0"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5" name="Line 47"/>
            <p:cNvSpPr>
              <a:spLocks noChangeShapeType="1"/>
            </p:cNvSpPr>
            <p:nvPr/>
          </p:nvSpPr>
          <p:spPr bwMode="auto">
            <a:xfrm>
              <a:off x="4195" y="3022"/>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6" name="Line 48"/>
            <p:cNvSpPr>
              <a:spLocks noChangeShapeType="1"/>
            </p:cNvSpPr>
            <p:nvPr/>
          </p:nvSpPr>
          <p:spPr bwMode="auto">
            <a:xfrm flipV="1">
              <a:off x="4558" y="2387"/>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3217" name="Line 49"/>
            <p:cNvSpPr>
              <a:spLocks noChangeShapeType="1"/>
            </p:cNvSpPr>
            <p:nvPr/>
          </p:nvSpPr>
          <p:spPr bwMode="auto">
            <a:xfrm>
              <a:off x="839" y="2387"/>
              <a:ext cx="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grpSp>
    </p:spTree>
    <p:extLst>
      <p:ext uri="{BB962C8B-B14F-4D97-AF65-F5344CB8AC3E}">
        <p14:creationId xmlns:p14="http://schemas.microsoft.com/office/powerpoint/2010/main" val="2719444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en-GB" smtClean="0"/>
              <a:t> </a:t>
            </a:r>
            <a:endParaRPr lang="en-US" smtClean="0"/>
          </a:p>
        </p:txBody>
      </p:sp>
      <p:sp>
        <p:nvSpPr>
          <p:cNvPr id="95235" name="Rectangle 3"/>
          <p:cNvSpPr>
            <a:spLocks noGrp="1" noChangeArrowheads="1"/>
          </p:cNvSpPr>
          <p:nvPr>
            <p:ph type="body" idx="1"/>
          </p:nvPr>
        </p:nvSpPr>
        <p:spPr/>
        <p:txBody>
          <a:bodyPr/>
          <a:lstStyle/>
          <a:p>
            <a:pPr eaLnBrk="1" hangingPunct="1"/>
            <a:r>
              <a:rPr lang="en-GB" altLang="en-US" smtClean="0"/>
              <a:t>This is the same network drawn as an On Arrow network</a:t>
            </a:r>
            <a:endParaRPr lang="en-US" altLang="en-US" smtClean="0"/>
          </a:p>
        </p:txBody>
      </p:sp>
      <p:grpSp>
        <p:nvGrpSpPr>
          <p:cNvPr id="95236" name="Group 4"/>
          <p:cNvGrpSpPr>
            <a:grpSpLocks/>
          </p:cNvGrpSpPr>
          <p:nvPr/>
        </p:nvGrpSpPr>
        <p:grpSpPr bwMode="auto">
          <a:xfrm>
            <a:off x="1187450" y="2636838"/>
            <a:ext cx="6629400" cy="2819400"/>
            <a:chOff x="576" y="1776"/>
            <a:chExt cx="4176" cy="1776"/>
          </a:xfrm>
        </p:grpSpPr>
        <p:sp>
          <p:nvSpPr>
            <p:cNvPr id="95237" name="Oval 5"/>
            <p:cNvSpPr>
              <a:spLocks noChangeArrowheads="1"/>
            </p:cNvSpPr>
            <p:nvPr/>
          </p:nvSpPr>
          <p:spPr bwMode="auto">
            <a:xfrm>
              <a:off x="576" y="244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38" name="Text Box 6"/>
            <p:cNvSpPr txBox="1">
              <a:spLocks noChangeArrowheads="1"/>
            </p:cNvSpPr>
            <p:nvPr/>
          </p:nvSpPr>
          <p:spPr bwMode="auto">
            <a:xfrm>
              <a:off x="624"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1</a:t>
              </a:r>
            </a:p>
          </p:txBody>
        </p:sp>
        <p:sp>
          <p:nvSpPr>
            <p:cNvPr id="95239" name="Oval 7"/>
            <p:cNvSpPr>
              <a:spLocks noChangeArrowheads="1"/>
            </p:cNvSpPr>
            <p:nvPr/>
          </p:nvSpPr>
          <p:spPr bwMode="auto">
            <a:xfrm>
              <a:off x="1728" y="244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40" name="Text Box 8"/>
            <p:cNvSpPr txBox="1">
              <a:spLocks noChangeArrowheads="1"/>
            </p:cNvSpPr>
            <p:nvPr/>
          </p:nvSpPr>
          <p:spPr bwMode="auto">
            <a:xfrm>
              <a:off x="1776"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3</a:t>
              </a:r>
            </a:p>
          </p:txBody>
        </p:sp>
        <p:sp>
          <p:nvSpPr>
            <p:cNvPr id="95241" name="Oval 9"/>
            <p:cNvSpPr>
              <a:spLocks noChangeArrowheads="1"/>
            </p:cNvSpPr>
            <p:nvPr/>
          </p:nvSpPr>
          <p:spPr bwMode="auto">
            <a:xfrm>
              <a:off x="2880" y="244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42" name="Text Box 10"/>
            <p:cNvSpPr txBox="1">
              <a:spLocks noChangeArrowheads="1"/>
            </p:cNvSpPr>
            <p:nvPr/>
          </p:nvSpPr>
          <p:spPr bwMode="auto">
            <a:xfrm>
              <a:off x="2928"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4</a:t>
              </a:r>
            </a:p>
          </p:txBody>
        </p:sp>
        <p:sp>
          <p:nvSpPr>
            <p:cNvPr id="95243" name="Line 11"/>
            <p:cNvSpPr>
              <a:spLocks noChangeShapeType="1"/>
            </p:cNvSpPr>
            <p:nvPr/>
          </p:nvSpPr>
          <p:spPr bwMode="auto">
            <a:xfrm>
              <a:off x="912" y="2640"/>
              <a:ext cx="81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44" name="Line 12"/>
            <p:cNvSpPr>
              <a:spLocks noChangeShapeType="1"/>
            </p:cNvSpPr>
            <p:nvPr/>
          </p:nvSpPr>
          <p:spPr bwMode="auto">
            <a:xfrm>
              <a:off x="2064" y="2640"/>
              <a:ext cx="81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45" name="Oval 13"/>
            <p:cNvSpPr>
              <a:spLocks noChangeArrowheads="1"/>
            </p:cNvSpPr>
            <p:nvPr/>
          </p:nvSpPr>
          <p:spPr bwMode="auto">
            <a:xfrm>
              <a:off x="4416" y="244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46" name="Text Box 14"/>
            <p:cNvSpPr txBox="1">
              <a:spLocks noChangeArrowheads="1"/>
            </p:cNvSpPr>
            <p:nvPr/>
          </p:nvSpPr>
          <p:spPr bwMode="auto">
            <a:xfrm>
              <a:off x="4464"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6</a:t>
              </a:r>
            </a:p>
          </p:txBody>
        </p:sp>
        <p:sp>
          <p:nvSpPr>
            <p:cNvPr id="95247" name="Line 15"/>
            <p:cNvSpPr>
              <a:spLocks noChangeShapeType="1"/>
            </p:cNvSpPr>
            <p:nvPr/>
          </p:nvSpPr>
          <p:spPr bwMode="auto">
            <a:xfrm>
              <a:off x="3216" y="2640"/>
              <a:ext cx="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48" name="Oval 16"/>
            <p:cNvSpPr>
              <a:spLocks noChangeArrowheads="1"/>
            </p:cNvSpPr>
            <p:nvPr/>
          </p:nvSpPr>
          <p:spPr bwMode="auto">
            <a:xfrm>
              <a:off x="1728" y="1776"/>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49" name="Text Box 17"/>
            <p:cNvSpPr txBox="1">
              <a:spLocks noChangeArrowheads="1"/>
            </p:cNvSpPr>
            <p:nvPr/>
          </p:nvSpPr>
          <p:spPr bwMode="auto">
            <a:xfrm>
              <a:off x="1776"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2</a:t>
              </a:r>
            </a:p>
          </p:txBody>
        </p:sp>
        <p:sp>
          <p:nvSpPr>
            <p:cNvPr id="95250" name="Oval 18"/>
            <p:cNvSpPr>
              <a:spLocks noChangeArrowheads="1"/>
            </p:cNvSpPr>
            <p:nvPr/>
          </p:nvSpPr>
          <p:spPr bwMode="auto">
            <a:xfrm>
              <a:off x="2880" y="3216"/>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5251" name="Text Box 19"/>
            <p:cNvSpPr txBox="1">
              <a:spLocks noChangeArrowheads="1"/>
            </p:cNvSpPr>
            <p:nvPr/>
          </p:nvSpPr>
          <p:spPr bwMode="auto">
            <a:xfrm>
              <a:off x="2928" y="32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5</a:t>
              </a:r>
            </a:p>
          </p:txBody>
        </p:sp>
        <p:sp>
          <p:nvSpPr>
            <p:cNvPr id="95252" name="Line 20"/>
            <p:cNvSpPr>
              <a:spLocks noChangeShapeType="1"/>
            </p:cNvSpPr>
            <p:nvPr/>
          </p:nvSpPr>
          <p:spPr bwMode="auto">
            <a:xfrm>
              <a:off x="863" y="2736"/>
              <a:ext cx="769"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53" name="Line 21"/>
            <p:cNvSpPr>
              <a:spLocks noChangeShapeType="1"/>
            </p:cNvSpPr>
            <p:nvPr/>
          </p:nvSpPr>
          <p:spPr bwMode="auto">
            <a:xfrm>
              <a:off x="1632" y="3407"/>
              <a:ext cx="124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54" name="Line 22"/>
            <p:cNvSpPr>
              <a:spLocks noChangeShapeType="1"/>
            </p:cNvSpPr>
            <p:nvPr/>
          </p:nvSpPr>
          <p:spPr bwMode="auto">
            <a:xfrm flipV="1">
              <a:off x="864" y="2016"/>
              <a:ext cx="864"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55" name="Line 23"/>
            <p:cNvSpPr>
              <a:spLocks noChangeShapeType="1"/>
            </p:cNvSpPr>
            <p:nvPr/>
          </p:nvSpPr>
          <p:spPr bwMode="auto">
            <a:xfrm>
              <a:off x="2064" y="1968"/>
              <a:ext cx="912"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56" name="Line 24"/>
            <p:cNvSpPr>
              <a:spLocks noChangeShapeType="1"/>
            </p:cNvSpPr>
            <p:nvPr/>
          </p:nvSpPr>
          <p:spPr bwMode="auto">
            <a:xfrm>
              <a:off x="2016" y="2736"/>
              <a:ext cx="912"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57" name="Line 25"/>
            <p:cNvSpPr>
              <a:spLocks noChangeShapeType="1"/>
            </p:cNvSpPr>
            <p:nvPr/>
          </p:nvSpPr>
          <p:spPr bwMode="auto">
            <a:xfrm flipV="1">
              <a:off x="3216" y="2736"/>
              <a:ext cx="1248"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5258" name="Text Box 26"/>
            <p:cNvSpPr txBox="1">
              <a:spLocks noChangeArrowheads="1"/>
            </p:cNvSpPr>
            <p:nvPr/>
          </p:nvSpPr>
          <p:spPr bwMode="auto">
            <a:xfrm>
              <a:off x="902" y="2025"/>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A=6</a:t>
              </a:r>
              <a:endParaRPr lang="en-GB" altLang="en-US" sz="2400">
                <a:latin typeface="Times New Roman" pitchFamily="18" charset="0"/>
              </a:endParaRPr>
            </a:p>
          </p:txBody>
        </p:sp>
        <p:sp>
          <p:nvSpPr>
            <p:cNvPr id="95259" name="Text Box 27"/>
            <p:cNvSpPr txBox="1">
              <a:spLocks noChangeArrowheads="1"/>
            </p:cNvSpPr>
            <p:nvPr/>
          </p:nvSpPr>
          <p:spPr bwMode="auto">
            <a:xfrm>
              <a:off x="2438" y="1929"/>
              <a:ext cx="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C=3</a:t>
              </a:r>
              <a:endParaRPr lang="en-GB" altLang="en-US" sz="2400">
                <a:latin typeface="Times New Roman" pitchFamily="18" charset="0"/>
              </a:endParaRPr>
            </a:p>
          </p:txBody>
        </p:sp>
        <p:sp>
          <p:nvSpPr>
            <p:cNvPr id="95260" name="Text Box 28"/>
            <p:cNvSpPr txBox="1">
              <a:spLocks noChangeArrowheads="1"/>
            </p:cNvSpPr>
            <p:nvPr/>
          </p:nvSpPr>
          <p:spPr bwMode="auto">
            <a:xfrm>
              <a:off x="1152" y="2400"/>
              <a:ext cx="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B=4</a:t>
              </a:r>
              <a:endParaRPr lang="en-GB" altLang="en-US" sz="2400">
                <a:latin typeface="Times New Roman" pitchFamily="18" charset="0"/>
              </a:endParaRPr>
            </a:p>
          </p:txBody>
        </p:sp>
        <p:sp>
          <p:nvSpPr>
            <p:cNvPr id="95261" name="Text Box 29"/>
            <p:cNvSpPr txBox="1">
              <a:spLocks noChangeArrowheads="1"/>
            </p:cNvSpPr>
            <p:nvPr/>
          </p:nvSpPr>
          <p:spPr bwMode="auto">
            <a:xfrm>
              <a:off x="2208" y="2400"/>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D=4</a:t>
              </a:r>
            </a:p>
          </p:txBody>
        </p:sp>
        <p:sp>
          <p:nvSpPr>
            <p:cNvPr id="95262" name="Text Box 30"/>
            <p:cNvSpPr txBox="1">
              <a:spLocks noChangeArrowheads="1"/>
            </p:cNvSpPr>
            <p:nvPr/>
          </p:nvSpPr>
          <p:spPr bwMode="auto">
            <a:xfrm>
              <a:off x="1670" y="317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F=10</a:t>
              </a:r>
            </a:p>
          </p:txBody>
        </p:sp>
        <p:sp>
          <p:nvSpPr>
            <p:cNvPr id="95263" name="Text Box 31"/>
            <p:cNvSpPr txBox="1">
              <a:spLocks noChangeArrowheads="1"/>
            </p:cNvSpPr>
            <p:nvPr/>
          </p:nvSpPr>
          <p:spPr bwMode="auto">
            <a:xfrm>
              <a:off x="2544" y="28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E=3</a:t>
              </a:r>
            </a:p>
          </p:txBody>
        </p:sp>
        <p:sp>
          <p:nvSpPr>
            <p:cNvPr id="95264" name="Text Box 32"/>
            <p:cNvSpPr txBox="1">
              <a:spLocks noChangeArrowheads="1"/>
            </p:cNvSpPr>
            <p:nvPr/>
          </p:nvSpPr>
          <p:spPr bwMode="auto">
            <a:xfrm>
              <a:off x="3686" y="3081"/>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G=3</a:t>
              </a:r>
            </a:p>
          </p:txBody>
        </p:sp>
        <p:sp>
          <p:nvSpPr>
            <p:cNvPr id="95265" name="Text Box 33"/>
            <p:cNvSpPr txBox="1">
              <a:spLocks noChangeArrowheads="1"/>
            </p:cNvSpPr>
            <p:nvPr/>
          </p:nvSpPr>
          <p:spPr bwMode="auto">
            <a:xfrm>
              <a:off x="3494" y="2409"/>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000">
                  <a:latin typeface="Times New Roman" pitchFamily="18" charset="0"/>
                </a:rPr>
                <a:t>H=2</a:t>
              </a:r>
            </a:p>
          </p:txBody>
        </p:sp>
      </p:grpSp>
      <p:sp>
        <p:nvSpPr>
          <p:cNvPr id="34"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defRPr/>
            </a:pPr>
            <a:r>
              <a:rPr lang="en-GB" dirty="0" smtClean="0"/>
              <a:t>Equivalent On-Arrow Network</a:t>
            </a:r>
            <a:endParaRPr lang="en-US" dirty="0" smtClean="0"/>
          </a:p>
        </p:txBody>
      </p:sp>
    </p:spTree>
    <p:extLst>
      <p:ext uri="{BB962C8B-B14F-4D97-AF65-F5344CB8AC3E}">
        <p14:creationId xmlns:p14="http://schemas.microsoft.com/office/powerpoint/2010/main" val="93516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97283" name="Rectangle 3"/>
          <p:cNvSpPr>
            <a:spLocks noGrp="1" noChangeArrowheads="1"/>
          </p:cNvSpPr>
          <p:nvPr>
            <p:ph type="body" idx="1"/>
          </p:nvPr>
        </p:nvSpPr>
        <p:spPr>
          <a:xfrm>
            <a:off x="475730" y="1310059"/>
            <a:ext cx="8229600" cy="4525963"/>
          </a:xfrm>
        </p:spPr>
        <p:txBody>
          <a:bodyPr/>
          <a:lstStyle/>
          <a:p>
            <a:pPr eaLnBrk="1" hangingPunct="1"/>
            <a:r>
              <a:rPr lang="en-GB" altLang="en-US" dirty="0" smtClean="0"/>
              <a:t>Adding more information to the node</a:t>
            </a:r>
            <a:endParaRPr lang="en-US" altLang="en-US" dirty="0" smtClean="0"/>
          </a:p>
        </p:txBody>
      </p:sp>
      <p:grpSp>
        <p:nvGrpSpPr>
          <p:cNvPr id="97284" name="Group 33"/>
          <p:cNvGrpSpPr>
            <a:grpSpLocks/>
          </p:cNvGrpSpPr>
          <p:nvPr/>
        </p:nvGrpSpPr>
        <p:grpSpPr bwMode="auto">
          <a:xfrm>
            <a:off x="899592" y="1772816"/>
            <a:ext cx="6750050" cy="4221162"/>
            <a:chOff x="599" y="1253"/>
            <a:chExt cx="4252" cy="2659"/>
          </a:xfrm>
        </p:grpSpPr>
        <p:grpSp>
          <p:nvGrpSpPr>
            <p:cNvPr id="97285" name="Group 18"/>
            <p:cNvGrpSpPr>
              <a:grpSpLocks/>
            </p:cNvGrpSpPr>
            <p:nvPr/>
          </p:nvGrpSpPr>
          <p:grpSpPr bwMode="auto">
            <a:xfrm>
              <a:off x="1519" y="1888"/>
              <a:ext cx="2404" cy="1496"/>
              <a:chOff x="1610" y="1979"/>
              <a:chExt cx="2404" cy="1496"/>
            </a:xfrm>
          </p:grpSpPr>
          <p:sp>
            <p:nvSpPr>
              <p:cNvPr id="97299" name="Rectangle 4"/>
              <p:cNvSpPr>
                <a:spLocks noChangeArrowheads="1"/>
              </p:cNvSpPr>
              <p:nvPr/>
            </p:nvSpPr>
            <p:spPr bwMode="auto">
              <a:xfrm>
                <a:off x="1610" y="1979"/>
                <a:ext cx="2404" cy="14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97300" name="Line 6"/>
              <p:cNvSpPr>
                <a:spLocks noChangeShapeType="1"/>
              </p:cNvSpPr>
              <p:nvPr/>
            </p:nvSpPr>
            <p:spPr bwMode="auto">
              <a:xfrm>
                <a:off x="1610" y="2478"/>
                <a:ext cx="24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1" name="Line 7"/>
              <p:cNvSpPr>
                <a:spLocks noChangeShapeType="1"/>
              </p:cNvSpPr>
              <p:nvPr/>
            </p:nvSpPr>
            <p:spPr bwMode="auto">
              <a:xfrm>
                <a:off x="1610" y="3022"/>
                <a:ext cx="24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2" name="Line 8"/>
              <p:cNvSpPr>
                <a:spLocks noChangeShapeType="1"/>
              </p:cNvSpPr>
              <p:nvPr/>
            </p:nvSpPr>
            <p:spPr bwMode="auto">
              <a:xfrm>
                <a:off x="2426" y="1979"/>
                <a:ext cx="0" cy="4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3" name="Line 9"/>
              <p:cNvSpPr>
                <a:spLocks noChangeShapeType="1"/>
              </p:cNvSpPr>
              <p:nvPr/>
            </p:nvSpPr>
            <p:spPr bwMode="auto">
              <a:xfrm>
                <a:off x="3243" y="1979"/>
                <a:ext cx="0" cy="4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4" name="Line 10"/>
              <p:cNvSpPr>
                <a:spLocks noChangeShapeType="1"/>
              </p:cNvSpPr>
              <p:nvPr/>
            </p:nvSpPr>
            <p:spPr bwMode="auto">
              <a:xfrm>
                <a:off x="2381" y="3022"/>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5" name="Line 11"/>
              <p:cNvSpPr>
                <a:spLocks noChangeShapeType="1"/>
              </p:cNvSpPr>
              <p:nvPr/>
            </p:nvSpPr>
            <p:spPr bwMode="auto">
              <a:xfrm>
                <a:off x="3198" y="3022"/>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306" name="Text Box 12"/>
              <p:cNvSpPr txBox="1">
                <a:spLocks noChangeArrowheads="1"/>
              </p:cNvSpPr>
              <p:nvPr/>
            </p:nvSpPr>
            <p:spPr bwMode="auto">
              <a:xfrm>
                <a:off x="1779" y="203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dirty="0">
                    <a:latin typeface="Times New Roman" pitchFamily="18" charset="0"/>
                  </a:rPr>
                  <a:t>ES</a:t>
                </a:r>
                <a:endParaRPr lang="en-US" altLang="en-US" sz="2400" dirty="0">
                  <a:latin typeface="Times New Roman" pitchFamily="18" charset="0"/>
                </a:endParaRPr>
              </a:p>
            </p:txBody>
          </p:sp>
          <p:sp>
            <p:nvSpPr>
              <p:cNvPr id="97307" name="Text Box 13"/>
              <p:cNvSpPr txBox="1">
                <a:spLocks noChangeArrowheads="1"/>
              </p:cNvSpPr>
              <p:nvPr/>
            </p:nvSpPr>
            <p:spPr bwMode="auto">
              <a:xfrm>
                <a:off x="2731" y="203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D</a:t>
                </a:r>
                <a:endParaRPr lang="en-US" altLang="en-US" sz="2400">
                  <a:latin typeface="Times New Roman" pitchFamily="18" charset="0"/>
                </a:endParaRPr>
              </a:p>
            </p:txBody>
          </p:sp>
          <p:sp>
            <p:nvSpPr>
              <p:cNvPr id="97308" name="Text Box 14"/>
              <p:cNvSpPr txBox="1">
                <a:spLocks noChangeArrowheads="1"/>
              </p:cNvSpPr>
              <p:nvPr/>
            </p:nvSpPr>
            <p:spPr bwMode="auto">
              <a:xfrm>
                <a:off x="3457" y="2037"/>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EF</a:t>
                </a:r>
                <a:endParaRPr lang="en-US" altLang="en-US" sz="2400">
                  <a:latin typeface="Times New Roman" pitchFamily="18" charset="0"/>
                </a:endParaRPr>
              </a:p>
            </p:txBody>
          </p:sp>
          <p:sp>
            <p:nvSpPr>
              <p:cNvPr id="97309" name="Text Box 15"/>
              <p:cNvSpPr txBox="1">
                <a:spLocks noChangeArrowheads="1"/>
              </p:cNvSpPr>
              <p:nvPr/>
            </p:nvSpPr>
            <p:spPr bwMode="auto">
              <a:xfrm>
                <a:off x="1779" y="308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LS</a:t>
                </a:r>
                <a:endParaRPr lang="en-US" altLang="en-US" sz="2400">
                  <a:latin typeface="Times New Roman" pitchFamily="18" charset="0"/>
                </a:endParaRPr>
              </a:p>
            </p:txBody>
          </p:sp>
          <p:sp>
            <p:nvSpPr>
              <p:cNvPr id="97310" name="Text Box 16"/>
              <p:cNvSpPr txBox="1">
                <a:spLocks noChangeArrowheads="1"/>
              </p:cNvSpPr>
              <p:nvPr/>
            </p:nvSpPr>
            <p:spPr bwMode="auto">
              <a:xfrm>
                <a:off x="2686" y="30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F</a:t>
                </a:r>
                <a:endParaRPr lang="en-US" altLang="en-US" sz="2400">
                  <a:latin typeface="Times New Roman" pitchFamily="18" charset="0"/>
                </a:endParaRPr>
              </a:p>
            </p:txBody>
          </p:sp>
          <p:sp>
            <p:nvSpPr>
              <p:cNvPr id="97311" name="Text Box 17"/>
              <p:cNvSpPr txBox="1">
                <a:spLocks noChangeArrowheads="1"/>
              </p:cNvSpPr>
              <p:nvPr/>
            </p:nvSpPr>
            <p:spPr bwMode="auto">
              <a:xfrm>
                <a:off x="3424" y="3113"/>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LF</a:t>
                </a:r>
                <a:endParaRPr lang="en-US" altLang="en-US" sz="2400">
                  <a:latin typeface="Times New Roman" pitchFamily="18" charset="0"/>
                </a:endParaRPr>
              </a:p>
            </p:txBody>
          </p:sp>
        </p:grpSp>
        <p:sp>
          <p:nvSpPr>
            <p:cNvPr id="97286" name="Text Box 19"/>
            <p:cNvSpPr txBox="1">
              <a:spLocks noChangeArrowheads="1"/>
            </p:cNvSpPr>
            <p:nvPr/>
          </p:nvSpPr>
          <p:spPr bwMode="auto">
            <a:xfrm>
              <a:off x="826" y="1356"/>
              <a:ext cx="70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Earliest</a:t>
              </a:r>
            </a:p>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97287" name="Text Box 20"/>
            <p:cNvSpPr txBox="1">
              <a:spLocks noChangeArrowheads="1"/>
            </p:cNvSpPr>
            <p:nvPr/>
          </p:nvSpPr>
          <p:spPr bwMode="auto">
            <a:xfrm>
              <a:off x="2336" y="1253"/>
              <a:ext cx="7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Duration</a:t>
              </a:r>
              <a:endParaRPr lang="en-US" altLang="en-US" sz="2400">
                <a:latin typeface="Times New Roman" pitchFamily="18" charset="0"/>
              </a:endParaRPr>
            </a:p>
          </p:txBody>
        </p:sp>
        <p:sp>
          <p:nvSpPr>
            <p:cNvPr id="97288" name="Text Box 21"/>
            <p:cNvSpPr txBox="1">
              <a:spLocks noChangeArrowheads="1"/>
            </p:cNvSpPr>
            <p:nvPr/>
          </p:nvSpPr>
          <p:spPr bwMode="auto">
            <a:xfrm>
              <a:off x="4150" y="1344"/>
              <a:ext cx="70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Earliest</a:t>
              </a:r>
            </a:p>
            <a:p>
              <a:pPr eaLnBrk="1" hangingPunct="1">
                <a:spcBef>
                  <a:spcPct val="0"/>
                </a:spcBef>
                <a:buFontTx/>
                <a:buNone/>
              </a:pPr>
              <a:r>
                <a:rPr lang="en-GB" altLang="en-US" sz="2400">
                  <a:latin typeface="Times New Roman" pitchFamily="18" charset="0"/>
                </a:rPr>
                <a:t>Finish</a:t>
              </a:r>
              <a:endParaRPr lang="en-US" altLang="en-US" sz="2400">
                <a:latin typeface="Times New Roman" pitchFamily="18" charset="0"/>
              </a:endParaRPr>
            </a:p>
          </p:txBody>
        </p:sp>
        <p:sp>
          <p:nvSpPr>
            <p:cNvPr id="97289" name="Text Box 22"/>
            <p:cNvSpPr txBox="1">
              <a:spLocks noChangeArrowheads="1"/>
            </p:cNvSpPr>
            <p:nvPr/>
          </p:nvSpPr>
          <p:spPr bwMode="auto">
            <a:xfrm>
              <a:off x="599" y="3171"/>
              <a:ext cx="5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Latest</a:t>
              </a:r>
            </a:p>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97290" name="Text Box 23"/>
            <p:cNvSpPr txBox="1">
              <a:spLocks noChangeArrowheads="1"/>
            </p:cNvSpPr>
            <p:nvPr/>
          </p:nvSpPr>
          <p:spPr bwMode="auto">
            <a:xfrm>
              <a:off x="4137" y="3261"/>
              <a:ext cx="5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Latest</a:t>
              </a:r>
            </a:p>
            <a:p>
              <a:pPr eaLnBrk="1" hangingPunct="1">
                <a:spcBef>
                  <a:spcPct val="0"/>
                </a:spcBef>
                <a:buFontTx/>
                <a:buNone/>
              </a:pPr>
              <a:r>
                <a:rPr lang="en-GB" altLang="en-US" sz="2400">
                  <a:latin typeface="Times New Roman" pitchFamily="18" charset="0"/>
                </a:rPr>
                <a:t>Finish</a:t>
              </a:r>
              <a:endParaRPr lang="en-US" altLang="en-US" sz="2400">
                <a:latin typeface="Times New Roman" pitchFamily="18" charset="0"/>
              </a:endParaRPr>
            </a:p>
          </p:txBody>
        </p:sp>
        <p:sp>
          <p:nvSpPr>
            <p:cNvPr id="97291" name="Text Box 24"/>
            <p:cNvSpPr txBox="1">
              <a:spLocks noChangeArrowheads="1"/>
            </p:cNvSpPr>
            <p:nvPr/>
          </p:nvSpPr>
          <p:spPr bwMode="auto">
            <a:xfrm>
              <a:off x="2414" y="3624"/>
              <a:ext cx="5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Float</a:t>
              </a:r>
              <a:endParaRPr lang="en-US" altLang="en-US" sz="2400">
                <a:latin typeface="Times New Roman" pitchFamily="18" charset="0"/>
              </a:endParaRPr>
            </a:p>
          </p:txBody>
        </p:sp>
        <p:sp>
          <p:nvSpPr>
            <p:cNvPr id="97292" name="Line 25"/>
            <p:cNvSpPr>
              <a:spLocks noChangeShapeType="1"/>
            </p:cNvSpPr>
            <p:nvPr/>
          </p:nvSpPr>
          <p:spPr bwMode="auto">
            <a:xfrm>
              <a:off x="1565" y="1570"/>
              <a:ext cx="136"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3" name="Line 26"/>
            <p:cNvSpPr>
              <a:spLocks noChangeShapeType="1"/>
            </p:cNvSpPr>
            <p:nvPr/>
          </p:nvSpPr>
          <p:spPr bwMode="auto">
            <a:xfrm>
              <a:off x="2744" y="1525"/>
              <a:ext cx="0"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4" name="Line 27"/>
            <p:cNvSpPr>
              <a:spLocks noChangeShapeType="1"/>
            </p:cNvSpPr>
            <p:nvPr/>
          </p:nvSpPr>
          <p:spPr bwMode="auto">
            <a:xfrm flipH="1">
              <a:off x="4014" y="1842"/>
              <a:ext cx="408" cy="1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5" name="Line 28"/>
            <p:cNvSpPr>
              <a:spLocks noChangeShapeType="1"/>
            </p:cNvSpPr>
            <p:nvPr/>
          </p:nvSpPr>
          <p:spPr bwMode="auto">
            <a:xfrm>
              <a:off x="3833" y="3475"/>
              <a:ext cx="317" cy="18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6" name="Line 29"/>
            <p:cNvSpPr>
              <a:spLocks noChangeShapeType="1"/>
            </p:cNvSpPr>
            <p:nvPr/>
          </p:nvSpPr>
          <p:spPr bwMode="auto">
            <a:xfrm flipV="1">
              <a:off x="1111" y="3385"/>
              <a:ext cx="318" cy="1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7" name="Line 30"/>
            <p:cNvSpPr>
              <a:spLocks noChangeShapeType="1"/>
            </p:cNvSpPr>
            <p:nvPr/>
          </p:nvSpPr>
          <p:spPr bwMode="auto">
            <a:xfrm flipV="1">
              <a:off x="2699" y="3430"/>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97298" name="Text Box 32"/>
            <p:cNvSpPr txBox="1">
              <a:spLocks noChangeArrowheads="1"/>
            </p:cNvSpPr>
            <p:nvPr/>
          </p:nvSpPr>
          <p:spPr bwMode="auto">
            <a:xfrm>
              <a:off x="1610" y="2432"/>
              <a:ext cx="10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Description</a:t>
              </a:r>
              <a:endParaRPr lang="en-US" altLang="en-US" sz="2400">
                <a:latin typeface="Times New Roman" pitchFamily="18" charset="0"/>
              </a:endParaRPr>
            </a:p>
          </p:txBody>
        </p:sp>
      </p:grpSp>
    </p:spTree>
    <p:extLst>
      <p:ext uri="{BB962C8B-B14F-4D97-AF65-F5344CB8AC3E}">
        <p14:creationId xmlns:p14="http://schemas.microsoft.com/office/powerpoint/2010/main" val="332968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en-GB" dirty="0" smtClean="0"/>
              <a:t>Precedence Networks</a:t>
            </a:r>
            <a:endParaRPr lang="en-US" dirty="0" smtClean="0"/>
          </a:p>
        </p:txBody>
      </p:sp>
      <p:sp>
        <p:nvSpPr>
          <p:cNvPr id="99331" name="Rectangle 3"/>
          <p:cNvSpPr>
            <a:spLocks noGrp="1" noChangeArrowheads="1"/>
          </p:cNvSpPr>
          <p:nvPr>
            <p:ph type="body" idx="1"/>
          </p:nvPr>
        </p:nvSpPr>
        <p:spPr/>
        <p:txBody>
          <a:bodyPr/>
          <a:lstStyle/>
          <a:p>
            <a:pPr eaLnBrk="1" hangingPunct="1">
              <a:lnSpc>
                <a:spcPct val="90000"/>
              </a:lnSpc>
            </a:pPr>
            <a:r>
              <a:rPr lang="en-GB" altLang="en-US" dirty="0" smtClean="0"/>
              <a:t>Redraw the following with complete information in each node box</a:t>
            </a:r>
          </a:p>
          <a:p>
            <a:pPr eaLnBrk="1" hangingPunct="1">
              <a:lnSpc>
                <a:spcPct val="90000"/>
              </a:lnSpc>
              <a:buFontTx/>
              <a:buNone/>
            </a:pPr>
            <a:r>
              <a:rPr lang="en-GB" altLang="en-US" dirty="0" smtClean="0"/>
              <a:t>	Tasks			Precedence		Time</a:t>
            </a:r>
          </a:p>
          <a:p>
            <a:pPr eaLnBrk="1" hangingPunct="1">
              <a:lnSpc>
                <a:spcPct val="90000"/>
              </a:lnSpc>
              <a:buFontTx/>
              <a:buNone/>
            </a:pPr>
            <a:r>
              <a:rPr lang="en-GB" altLang="en-US" dirty="0" smtClean="0"/>
              <a:t>		a				-		5 days</a:t>
            </a:r>
          </a:p>
          <a:p>
            <a:pPr eaLnBrk="1" hangingPunct="1">
              <a:lnSpc>
                <a:spcPct val="90000"/>
              </a:lnSpc>
              <a:buFontTx/>
              <a:buNone/>
            </a:pPr>
            <a:r>
              <a:rPr lang="en-GB" altLang="en-US" dirty="0" smtClean="0"/>
              <a:t>		b				-		4 days</a:t>
            </a:r>
          </a:p>
          <a:p>
            <a:pPr eaLnBrk="1" hangingPunct="1">
              <a:lnSpc>
                <a:spcPct val="90000"/>
              </a:lnSpc>
              <a:buFontTx/>
              <a:buNone/>
            </a:pPr>
            <a:r>
              <a:rPr lang="en-GB" altLang="en-US" dirty="0" smtClean="0"/>
              <a:t>		c				a		6 days</a:t>
            </a:r>
          </a:p>
          <a:p>
            <a:pPr eaLnBrk="1" hangingPunct="1">
              <a:lnSpc>
                <a:spcPct val="90000"/>
              </a:lnSpc>
              <a:buFontTx/>
              <a:buNone/>
            </a:pPr>
            <a:r>
              <a:rPr lang="en-GB" altLang="en-US" dirty="0" smtClean="0"/>
              <a:t>		d				b		2 days</a:t>
            </a:r>
          </a:p>
          <a:p>
            <a:pPr eaLnBrk="1" hangingPunct="1">
              <a:lnSpc>
                <a:spcPct val="90000"/>
              </a:lnSpc>
              <a:buFontTx/>
              <a:buNone/>
            </a:pPr>
            <a:r>
              <a:rPr lang="en-GB" altLang="en-US" dirty="0" smtClean="0"/>
              <a:t>		e				b		5 days</a:t>
            </a:r>
          </a:p>
          <a:p>
            <a:pPr eaLnBrk="1" hangingPunct="1">
              <a:lnSpc>
                <a:spcPct val="90000"/>
              </a:lnSpc>
              <a:buFontTx/>
              <a:buNone/>
            </a:pPr>
            <a:r>
              <a:rPr lang="en-GB" altLang="en-US" dirty="0" smtClean="0"/>
              <a:t>		f				</a:t>
            </a:r>
            <a:r>
              <a:rPr lang="en-GB" altLang="en-US" dirty="0" err="1" smtClean="0"/>
              <a:t>c,d</a:t>
            </a:r>
            <a:r>
              <a:rPr lang="en-GB" altLang="en-US" dirty="0" smtClean="0"/>
              <a:t>		8 days</a:t>
            </a:r>
            <a:endParaRPr lang="en-US" altLang="en-US" dirty="0" smtClean="0"/>
          </a:p>
          <a:p>
            <a:pPr eaLnBrk="1" hangingPunct="1">
              <a:lnSpc>
                <a:spcPct val="90000"/>
              </a:lnSpc>
            </a:pPr>
            <a:endParaRPr lang="en-US" altLang="en-US" dirty="0" smtClean="0"/>
          </a:p>
        </p:txBody>
      </p:sp>
    </p:spTree>
    <p:extLst>
      <p:ext uri="{BB962C8B-B14F-4D97-AF65-F5344CB8AC3E}">
        <p14:creationId xmlns:p14="http://schemas.microsoft.com/office/powerpoint/2010/main" val="41492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 Event Nodes</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32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pic>
        <p:nvPicPr>
          <p:cNvPr id="132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228" y="1098642"/>
            <a:ext cx="3145755" cy="140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14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Duration</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32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6309" y="1189622"/>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163540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Forward Pass </a:t>
            </a:r>
            <a:br>
              <a:rPr lang="en-GB" dirty="0" smtClean="0"/>
            </a:br>
            <a:r>
              <a:rPr lang="en-GB" sz="3200" dirty="0" smtClean="0"/>
              <a:t>Earliest Start / Earliest Finish</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6939" y="1278519"/>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1993424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Forward Pass </a:t>
            </a:r>
            <a:br>
              <a:rPr lang="en-GB" dirty="0" smtClean="0"/>
            </a:br>
            <a:r>
              <a:rPr lang="en-GB" sz="3200" dirty="0" smtClean="0"/>
              <a:t>Earliest Start / Earliest Finish</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9656" y="1289061"/>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177223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Forward Pass </a:t>
            </a:r>
            <a:br>
              <a:rPr lang="en-GB" dirty="0" smtClean="0"/>
            </a:br>
            <a:r>
              <a:rPr lang="en-GB" sz="3200" dirty="0" smtClean="0"/>
              <a:t>Earliest Start / Earliest Finish</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908" y="1310048"/>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3780955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a:t>
            </a:r>
            <a:br>
              <a:rPr lang="en-GB" dirty="0" smtClean="0"/>
            </a:br>
            <a:r>
              <a:rPr lang="en-GB" sz="3200" dirty="0" smtClean="0"/>
              <a:t>Latest Finish / Latest Start</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6069" y="1278519"/>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30554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76803" name="Rectangle 3"/>
          <p:cNvSpPr>
            <a:spLocks noGrp="1" noChangeArrowheads="1"/>
          </p:cNvSpPr>
          <p:nvPr>
            <p:ph type="body" idx="1"/>
          </p:nvPr>
        </p:nvSpPr>
        <p:spPr/>
        <p:txBody>
          <a:bodyPr/>
          <a:lstStyle/>
          <a:p>
            <a:pPr eaLnBrk="1" hangingPunct="1"/>
            <a:r>
              <a:rPr lang="en-GB" altLang="en-US" smtClean="0"/>
              <a:t>Precedence network</a:t>
            </a:r>
          </a:p>
          <a:p>
            <a:pPr eaLnBrk="1" hangingPunct="1"/>
            <a:endParaRPr lang="en-GB" altLang="en-US" smtClean="0"/>
          </a:p>
          <a:p>
            <a:pPr eaLnBrk="1" hangingPunct="1"/>
            <a:r>
              <a:rPr lang="en-GB" altLang="en-US" smtClean="0"/>
              <a:t>Becoming more common</a:t>
            </a:r>
          </a:p>
          <a:p>
            <a:pPr eaLnBrk="1" hangingPunct="1"/>
            <a:endParaRPr lang="en-GB" altLang="en-US" smtClean="0"/>
          </a:p>
          <a:p>
            <a:pPr eaLnBrk="1" hangingPunct="1"/>
            <a:r>
              <a:rPr lang="en-GB" altLang="en-US" smtClean="0"/>
              <a:t>Often preferred by project managers</a:t>
            </a:r>
            <a:endParaRPr lang="en-US" altLang="en-US" smtClean="0"/>
          </a:p>
        </p:txBody>
      </p:sp>
    </p:spTree>
    <p:extLst>
      <p:ext uri="{BB962C8B-B14F-4D97-AF65-F5344CB8AC3E}">
        <p14:creationId xmlns:p14="http://schemas.microsoft.com/office/powerpoint/2010/main" val="4210081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a:t>
            </a:r>
            <a:br>
              <a:rPr lang="en-GB" dirty="0" smtClean="0"/>
            </a:br>
            <a:r>
              <a:rPr lang="en-GB" sz="3200" dirty="0" smtClean="0"/>
              <a:t>Latest Finish / Latest Start</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824" y="1321722"/>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2214253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a:t>
            </a:r>
            <a:br>
              <a:rPr lang="en-GB" dirty="0" smtClean="0"/>
            </a:br>
            <a:r>
              <a:rPr lang="en-GB" sz="3200" dirty="0" smtClean="0"/>
              <a:t>Latest Finish / Latest Start</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14</a:t>
                  </a: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367" y="1309781"/>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2938311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a:t>
            </a:r>
            <a:br>
              <a:rPr lang="en-GB" dirty="0" smtClean="0"/>
            </a:br>
            <a:r>
              <a:rPr lang="en-GB" sz="3200" dirty="0" smtClean="0"/>
              <a:t>Latest Finish / Latest Start</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14</a:t>
                  </a: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367" y="1310536"/>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1890084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a:t>
            </a:r>
            <a:br>
              <a:rPr lang="en-GB" dirty="0" smtClean="0"/>
            </a:br>
            <a:r>
              <a:rPr lang="en-GB" sz="3200" dirty="0" smtClean="0"/>
              <a:t>Float</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14</a:t>
                  </a: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solidFill>
                        <a:srgbClr val="0070C0"/>
                      </a:solidFill>
                      <a:latin typeface="+mn-lt"/>
                    </a:rPr>
                    <a:t>11</a:t>
                  </a:r>
                  <a:endParaRPr lang="en-GB" sz="2000" dirty="0">
                    <a:solidFill>
                      <a:srgbClr val="0070C0"/>
                    </a:solidFill>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solidFill>
                        <a:srgbClr val="FF0000"/>
                      </a:solidFill>
                      <a:latin typeface="+mn-lt"/>
                    </a:rPr>
                    <a:t>19</a:t>
                  </a:r>
                  <a:endParaRPr lang="en-GB" sz="2000" dirty="0">
                    <a:solidFill>
                      <a:srgbClr val="FF0000"/>
                    </a:solidFill>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r>
                    <a:rPr lang="en-GB" sz="2000" dirty="0" smtClean="0">
                      <a:solidFill>
                        <a:srgbClr val="0070C0"/>
                      </a:solidFill>
                      <a:latin typeface="+mn-lt"/>
                    </a:rPr>
                    <a:t>11</a:t>
                  </a:r>
                  <a:endParaRPr lang="en-GB" sz="2000" dirty="0">
                    <a:solidFill>
                      <a:srgbClr val="0070C0"/>
                    </a:solidFill>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r>
                    <a:rPr lang="en-GB" sz="2000" dirty="0" smtClean="0">
                      <a:solidFill>
                        <a:srgbClr val="FF0000"/>
                      </a:solidFill>
                      <a:latin typeface="+mn-lt"/>
                    </a:rPr>
                    <a:t>19</a:t>
                  </a:r>
                  <a:endParaRPr lang="en-GB" sz="2000" dirty="0">
                    <a:solidFill>
                      <a:srgbClr val="FF0000"/>
                    </a:solidFill>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006" y="1100532"/>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4048749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Completed Precedence Network</a:t>
            </a:r>
            <a:endParaRPr lang="en-GB" dirty="0"/>
          </a:p>
        </p:txBody>
      </p:sp>
      <p:grpSp>
        <p:nvGrpSpPr>
          <p:cNvPr id="4" name="Group 3"/>
          <p:cNvGrpSpPr/>
          <p:nvPr/>
        </p:nvGrpSpPr>
        <p:grpSpPr>
          <a:xfrm>
            <a:off x="139234" y="3106015"/>
            <a:ext cx="1526840" cy="1224136"/>
            <a:chOff x="1400168" y="3068960"/>
            <a:chExt cx="1526840" cy="1224136"/>
          </a:xfrm>
        </p:grpSpPr>
        <p:grpSp>
          <p:nvGrpSpPr>
            <p:cNvPr id="5" name="Group 4"/>
            <p:cNvGrpSpPr/>
            <p:nvPr/>
          </p:nvGrpSpPr>
          <p:grpSpPr>
            <a:xfrm>
              <a:off x="1400168" y="3068960"/>
              <a:ext cx="1526840" cy="1224136"/>
              <a:chOff x="1749810" y="3212976"/>
              <a:chExt cx="1526840" cy="1224136"/>
            </a:xfrm>
          </p:grpSpPr>
          <p:grpSp>
            <p:nvGrpSpPr>
              <p:cNvPr id="7" name="Group 6"/>
              <p:cNvGrpSpPr/>
              <p:nvPr/>
            </p:nvGrpSpPr>
            <p:grpSpPr>
              <a:xfrm>
                <a:off x="1763688" y="3224879"/>
                <a:ext cx="1512962" cy="1196264"/>
                <a:chOff x="1763688" y="3224879"/>
                <a:chExt cx="1512962" cy="1196264"/>
              </a:xfrm>
            </p:grpSpPr>
            <p:sp>
              <p:nvSpPr>
                <p:cNvPr id="18" name="TextBox 17"/>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9" name="TextBox 18"/>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0" name="TextBox 19"/>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1" name="TextBox 20"/>
                <p:cNvSpPr txBox="1"/>
                <p:nvPr/>
              </p:nvSpPr>
              <p:spPr>
                <a:xfrm>
                  <a:off x="2078120" y="3615556"/>
                  <a:ext cx="864096" cy="400110"/>
                </a:xfrm>
                <a:prstGeom prst="rect">
                  <a:avLst/>
                </a:prstGeom>
                <a:noFill/>
              </p:spPr>
              <p:txBody>
                <a:bodyPr wrap="square" rtlCol="0">
                  <a:spAutoFit/>
                </a:bodyPr>
                <a:lstStyle/>
                <a:p>
                  <a:pPr algn="ctr"/>
                  <a:r>
                    <a:rPr lang="en-GB" sz="2000" dirty="0" smtClean="0">
                      <a:latin typeface="+mn-lt"/>
                    </a:rPr>
                    <a:t>Start</a:t>
                  </a:r>
                  <a:endParaRPr lang="en-GB" sz="2000" dirty="0">
                    <a:latin typeface="+mn-lt"/>
                  </a:endParaRPr>
                </a:p>
              </p:txBody>
            </p:sp>
            <p:sp>
              <p:nvSpPr>
                <p:cNvPr id="22" name="TextBox 21"/>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3" name="TextBox 22"/>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24" name="TextBox 23"/>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grpSp>
          <p:grpSp>
            <p:nvGrpSpPr>
              <p:cNvPr id="8" name="Group 7"/>
              <p:cNvGrpSpPr/>
              <p:nvPr/>
            </p:nvGrpSpPr>
            <p:grpSpPr>
              <a:xfrm>
                <a:off x="1749810" y="3212976"/>
                <a:ext cx="1526046" cy="1224136"/>
                <a:chOff x="1749810" y="3212976"/>
                <a:chExt cx="1526046" cy="1224136"/>
              </a:xfrm>
            </p:grpSpPr>
            <p:cxnSp>
              <p:nvCxnSpPr>
                <p:cNvPr id="9" name="Straight Connector 8"/>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 name="Straight Connector 5"/>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25" name="Group 24"/>
          <p:cNvGrpSpPr/>
          <p:nvPr/>
        </p:nvGrpSpPr>
        <p:grpSpPr>
          <a:xfrm>
            <a:off x="1944073" y="2097903"/>
            <a:ext cx="1526840" cy="1224136"/>
            <a:chOff x="1400168" y="3068960"/>
            <a:chExt cx="1526840" cy="1224136"/>
          </a:xfrm>
        </p:grpSpPr>
        <p:grpSp>
          <p:nvGrpSpPr>
            <p:cNvPr id="26" name="Group 25"/>
            <p:cNvGrpSpPr/>
            <p:nvPr/>
          </p:nvGrpSpPr>
          <p:grpSpPr>
            <a:xfrm>
              <a:off x="1400168" y="3068960"/>
              <a:ext cx="1526840" cy="1224136"/>
              <a:chOff x="1749810" y="3212976"/>
              <a:chExt cx="1526840" cy="1224136"/>
            </a:xfrm>
          </p:grpSpPr>
          <p:grpSp>
            <p:nvGrpSpPr>
              <p:cNvPr id="28" name="Group 27"/>
              <p:cNvGrpSpPr/>
              <p:nvPr/>
            </p:nvGrpSpPr>
            <p:grpSpPr>
              <a:xfrm>
                <a:off x="1763688" y="3224879"/>
                <a:ext cx="1512962" cy="1196264"/>
                <a:chOff x="1763688" y="3224879"/>
                <a:chExt cx="1512962" cy="1196264"/>
              </a:xfrm>
            </p:grpSpPr>
            <p:sp>
              <p:nvSpPr>
                <p:cNvPr id="39" name="TextBox 38"/>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0" name="TextBox 39"/>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1" name="TextBox 40"/>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42" name="TextBox 41"/>
                <p:cNvSpPr txBox="1"/>
                <p:nvPr/>
              </p:nvSpPr>
              <p:spPr>
                <a:xfrm>
                  <a:off x="2267744" y="3615556"/>
                  <a:ext cx="504056" cy="400110"/>
                </a:xfrm>
                <a:prstGeom prst="rect">
                  <a:avLst/>
                </a:prstGeom>
                <a:noFill/>
              </p:spPr>
              <p:txBody>
                <a:bodyPr wrap="square" rtlCol="0">
                  <a:spAutoFit/>
                </a:bodyPr>
                <a:lstStyle/>
                <a:p>
                  <a:pPr algn="ctr"/>
                  <a:r>
                    <a:rPr lang="en-GB" sz="2000" dirty="0">
                      <a:latin typeface="+mn-lt"/>
                    </a:rPr>
                    <a:t>a</a:t>
                  </a:r>
                </a:p>
              </p:txBody>
            </p:sp>
            <p:sp>
              <p:nvSpPr>
                <p:cNvPr id="43" name="TextBox 42"/>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4" name="TextBox 43"/>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45" name="TextBox 44"/>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grpSp>
          <p:grpSp>
            <p:nvGrpSpPr>
              <p:cNvPr id="29" name="Group 28"/>
              <p:cNvGrpSpPr/>
              <p:nvPr/>
            </p:nvGrpSpPr>
            <p:grpSpPr>
              <a:xfrm>
                <a:off x="1749810" y="3212976"/>
                <a:ext cx="1526046" cy="1224136"/>
                <a:chOff x="1749810" y="3212976"/>
                <a:chExt cx="1526046" cy="1224136"/>
              </a:xfrm>
            </p:grpSpPr>
            <p:cxnSp>
              <p:nvCxnSpPr>
                <p:cNvPr id="30" name="Straight Connector 29"/>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27" name="Straight Connector 26"/>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950615" y="4150131"/>
            <a:ext cx="1526840" cy="1224136"/>
            <a:chOff x="1400168" y="3068960"/>
            <a:chExt cx="1526840" cy="1224136"/>
          </a:xfrm>
        </p:grpSpPr>
        <p:grpSp>
          <p:nvGrpSpPr>
            <p:cNvPr id="47" name="Group 46"/>
            <p:cNvGrpSpPr/>
            <p:nvPr/>
          </p:nvGrpSpPr>
          <p:grpSpPr>
            <a:xfrm>
              <a:off x="1400168" y="3068960"/>
              <a:ext cx="1526840" cy="1224136"/>
              <a:chOff x="1749810" y="3212976"/>
              <a:chExt cx="1526840" cy="1224136"/>
            </a:xfrm>
          </p:grpSpPr>
          <p:grpSp>
            <p:nvGrpSpPr>
              <p:cNvPr id="49" name="Group 48"/>
              <p:cNvGrpSpPr/>
              <p:nvPr/>
            </p:nvGrpSpPr>
            <p:grpSpPr>
              <a:xfrm>
                <a:off x="1763688" y="3224879"/>
                <a:ext cx="1512962" cy="1196264"/>
                <a:chOff x="1763688" y="3224879"/>
                <a:chExt cx="1512962" cy="1196264"/>
              </a:xfrm>
            </p:grpSpPr>
            <p:sp>
              <p:nvSpPr>
                <p:cNvPr id="60" name="TextBox 59"/>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61" name="TextBox 60"/>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2" name="TextBox 61"/>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63" name="TextBox 62"/>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b</a:t>
                  </a:r>
                  <a:endParaRPr lang="en-GB" sz="2000" dirty="0">
                    <a:latin typeface="+mn-lt"/>
                  </a:endParaRPr>
                </a:p>
              </p:txBody>
            </p:sp>
            <p:sp>
              <p:nvSpPr>
                <p:cNvPr id="64" name="TextBox 63"/>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65" name="TextBox 64"/>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66" name="TextBox 65"/>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grpSp>
          <p:grpSp>
            <p:nvGrpSpPr>
              <p:cNvPr id="50" name="Group 49"/>
              <p:cNvGrpSpPr/>
              <p:nvPr/>
            </p:nvGrpSpPr>
            <p:grpSpPr>
              <a:xfrm>
                <a:off x="1749810" y="3212976"/>
                <a:ext cx="1526046" cy="1224136"/>
                <a:chOff x="1749810" y="3212976"/>
                <a:chExt cx="1526046" cy="1224136"/>
              </a:xfrm>
            </p:grpSpPr>
            <p:cxnSp>
              <p:nvCxnSpPr>
                <p:cNvPr id="51" name="Straight Connector 50"/>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48" name="Straight Connector 47"/>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67" name="Group 66"/>
          <p:cNvGrpSpPr/>
          <p:nvPr/>
        </p:nvGrpSpPr>
        <p:grpSpPr>
          <a:xfrm>
            <a:off x="3851920" y="2097903"/>
            <a:ext cx="1526840" cy="1224136"/>
            <a:chOff x="1400168" y="3068960"/>
            <a:chExt cx="1526840" cy="1224136"/>
          </a:xfrm>
        </p:grpSpPr>
        <p:grpSp>
          <p:nvGrpSpPr>
            <p:cNvPr id="68" name="Group 67"/>
            <p:cNvGrpSpPr/>
            <p:nvPr/>
          </p:nvGrpSpPr>
          <p:grpSpPr>
            <a:xfrm>
              <a:off x="1400168" y="3068960"/>
              <a:ext cx="1526840" cy="1224136"/>
              <a:chOff x="1749810" y="3212976"/>
              <a:chExt cx="1526840" cy="1224136"/>
            </a:xfrm>
          </p:grpSpPr>
          <p:grpSp>
            <p:nvGrpSpPr>
              <p:cNvPr id="70" name="Group 69"/>
              <p:cNvGrpSpPr/>
              <p:nvPr/>
            </p:nvGrpSpPr>
            <p:grpSpPr>
              <a:xfrm>
                <a:off x="1763688" y="3224879"/>
                <a:ext cx="1512962" cy="1196264"/>
                <a:chOff x="1763688" y="3224879"/>
                <a:chExt cx="1512962" cy="1196264"/>
              </a:xfrm>
            </p:grpSpPr>
            <p:sp>
              <p:nvSpPr>
                <p:cNvPr id="81" name="TextBox 80"/>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2" name="TextBox 81"/>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83" name="TextBox 82"/>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84" name="TextBox 83"/>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c</a:t>
                  </a:r>
                  <a:endParaRPr lang="en-GB" sz="2000" dirty="0">
                    <a:latin typeface="+mn-lt"/>
                  </a:endParaRPr>
                </a:p>
              </p:txBody>
            </p:sp>
            <p:sp>
              <p:nvSpPr>
                <p:cNvPr id="85" name="TextBox 84"/>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86" name="TextBox 85"/>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87" name="TextBox 86"/>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71" name="Group 70"/>
              <p:cNvGrpSpPr/>
              <p:nvPr/>
            </p:nvGrpSpPr>
            <p:grpSpPr>
              <a:xfrm>
                <a:off x="1749810" y="3212976"/>
                <a:ext cx="1526046" cy="1224136"/>
                <a:chOff x="1749810" y="3212976"/>
                <a:chExt cx="1526046" cy="1224136"/>
              </a:xfrm>
            </p:grpSpPr>
            <p:cxnSp>
              <p:nvCxnSpPr>
                <p:cNvPr id="72" name="Straight Connector 71"/>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69" name="Straight Connector 68"/>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88" name="Group 87"/>
          <p:cNvGrpSpPr/>
          <p:nvPr/>
        </p:nvGrpSpPr>
        <p:grpSpPr>
          <a:xfrm>
            <a:off x="3866592" y="3652335"/>
            <a:ext cx="1526840" cy="1224136"/>
            <a:chOff x="1400168" y="3068960"/>
            <a:chExt cx="1526840" cy="1224136"/>
          </a:xfrm>
        </p:grpSpPr>
        <p:grpSp>
          <p:nvGrpSpPr>
            <p:cNvPr id="89" name="Group 88"/>
            <p:cNvGrpSpPr/>
            <p:nvPr/>
          </p:nvGrpSpPr>
          <p:grpSpPr>
            <a:xfrm>
              <a:off x="1400168" y="3068960"/>
              <a:ext cx="1526840" cy="1224136"/>
              <a:chOff x="1749810" y="3212976"/>
              <a:chExt cx="1526840" cy="1224136"/>
            </a:xfrm>
          </p:grpSpPr>
          <p:grpSp>
            <p:nvGrpSpPr>
              <p:cNvPr id="91" name="Group 90"/>
              <p:cNvGrpSpPr/>
              <p:nvPr/>
            </p:nvGrpSpPr>
            <p:grpSpPr>
              <a:xfrm>
                <a:off x="1763688" y="3224879"/>
                <a:ext cx="1512962" cy="1196264"/>
                <a:chOff x="1763688" y="3224879"/>
                <a:chExt cx="1512962" cy="1196264"/>
              </a:xfrm>
            </p:grpSpPr>
            <p:sp>
              <p:nvSpPr>
                <p:cNvPr id="102" name="TextBox 101"/>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03" name="TextBox 102"/>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2</a:t>
                  </a:r>
                  <a:endParaRPr lang="en-GB" sz="2000" dirty="0">
                    <a:latin typeface="+mn-lt"/>
                  </a:endParaRPr>
                </a:p>
              </p:txBody>
            </p:sp>
            <p:sp>
              <p:nvSpPr>
                <p:cNvPr id="104" name="TextBox 103"/>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6</a:t>
                  </a:r>
                  <a:endParaRPr lang="en-GB" sz="2000" dirty="0">
                    <a:latin typeface="+mn-lt"/>
                  </a:endParaRPr>
                </a:p>
              </p:txBody>
            </p:sp>
            <p:sp>
              <p:nvSpPr>
                <p:cNvPr id="105" name="TextBox 104"/>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d</a:t>
                  </a:r>
                  <a:endParaRPr lang="en-GB" sz="2000" dirty="0">
                    <a:latin typeface="+mn-lt"/>
                  </a:endParaRPr>
                </a:p>
              </p:txBody>
            </p:sp>
            <p:sp>
              <p:nvSpPr>
                <p:cNvPr id="106" name="TextBox 105"/>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07" name="TextBox 106"/>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08" name="TextBox 107"/>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grpSp>
          <p:grpSp>
            <p:nvGrpSpPr>
              <p:cNvPr id="92" name="Group 91"/>
              <p:cNvGrpSpPr/>
              <p:nvPr/>
            </p:nvGrpSpPr>
            <p:grpSpPr>
              <a:xfrm>
                <a:off x="1749810" y="3212976"/>
                <a:ext cx="1526046" cy="1224136"/>
                <a:chOff x="1749810" y="3212976"/>
                <a:chExt cx="1526046" cy="1224136"/>
              </a:xfrm>
            </p:grpSpPr>
            <p:cxnSp>
              <p:nvCxnSpPr>
                <p:cNvPr id="93" name="Straight Connector 92"/>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90" name="Straight Connector 89"/>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09" name="Group 108"/>
          <p:cNvGrpSpPr/>
          <p:nvPr/>
        </p:nvGrpSpPr>
        <p:grpSpPr>
          <a:xfrm>
            <a:off x="3858462" y="5098238"/>
            <a:ext cx="1526840" cy="1224136"/>
            <a:chOff x="1400168" y="3068960"/>
            <a:chExt cx="1526840" cy="1224136"/>
          </a:xfrm>
        </p:grpSpPr>
        <p:grpSp>
          <p:nvGrpSpPr>
            <p:cNvPr id="110" name="Group 109"/>
            <p:cNvGrpSpPr/>
            <p:nvPr/>
          </p:nvGrpSpPr>
          <p:grpSpPr>
            <a:xfrm>
              <a:off x="1400168" y="3068960"/>
              <a:ext cx="1526840" cy="1224136"/>
              <a:chOff x="1749810" y="3212976"/>
              <a:chExt cx="1526840" cy="1224136"/>
            </a:xfrm>
          </p:grpSpPr>
          <p:grpSp>
            <p:nvGrpSpPr>
              <p:cNvPr id="112" name="Group 111"/>
              <p:cNvGrpSpPr/>
              <p:nvPr/>
            </p:nvGrpSpPr>
            <p:grpSpPr>
              <a:xfrm>
                <a:off x="1763688" y="3224879"/>
                <a:ext cx="1512962" cy="1196264"/>
                <a:chOff x="1763688" y="3224879"/>
                <a:chExt cx="1512962" cy="1196264"/>
              </a:xfrm>
            </p:grpSpPr>
            <p:sp>
              <p:nvSpPr>
                <p:cNvPr id="123" name="TextBox 122"/>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4</a:t>
                  </a:r>
                  <a:endParaRPr lang="en-GB" sz="2000" dirty="0">
                    <a:latin typeface="+mn-lt"/>
                  </a:endParaRPr>
                </a:p>
              </p:txBody>
            </p:sp>
            <p:sp>
              <p:nvSpPr>
                <p:cNvPr id="124" name="TextBox 123"/>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5</a:t>
                  </a:r>
                  <a:endParaRPr lang="en-GB" sz="2000" dirty="0">
                    <a:latin typeface="+mn-lt"/>
                  </a:endParaRPr>
                </a:p>
              </p:txBody>
            </p:sp>
            <p:sp>
              <p:nvSpPr>
                <p:cNvPr id="125" name="TextBox 124"/>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9</a:t>
                  </a:r>
                  <a:endParaRPr lang="en-GB" sz="2000" dirty="0">
                    <a:latin typeface="+mn-lt"/>
                  </a:endParaRPr>
                </a:p>
              </p:txBody>
            </p:sp>
            <p:sp>
              <p:nvSpPr>
                <p:cNvPr id="126" name="TextBox 125"/>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e</a:t>
                  </a:r>
                  <a:endParaRPr lang="en-GB" sz="2000" dirty="0">
                    <a:latin typeface="+mn-lt"/>
                  </a:endParaRPr>
                </a:p>
              </p:txBody>
            </p:sp>
            <p:sp>
              <p:nvSpPr>
                <p:cNvPr id="127" name="TextBox 126"/>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14</a:t>
                  </a:r>
                  <a:endParaRPr lang="en-GB" sz="2000" dirty="0">
                    <a:latin typeface="+mn-lt"/>
                  </a:endParaRPr>
                </a:p>
              </p:txBody>
            </p:sp>
            <p:sp>
              <p:nvSpPr>
                <p:cNvPr id="128" name="TextBox 127"/>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10</a:t>
                  </a:r>
                  <a:endParaRPr lang="en-GB" sz="2000" dirty="0">
                    <a:latin typeface="+mn-lt"/>
                  </a:endParaRPr>
                </a:p>
              </p:txBody>
            </p:sp>
            <p:sp>
              <p:nvSpPr>
                <p:cNvPr id="129" name="TextBox 128"/>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13" name="Group 112"/>
              <p:cNvGrpSpPr/>
              <p:nvPr/>
            </p:nvGrpSpPr>
            <p:grpSpPr>
              <a:xfrm>
                <a:off x="1749810" y="3212976"/>
                <a:ext cx="1526046" cy="1224136"/>
                <a:chOff x="1749810" y="3212976"/>
                <a:chExt cx="1526046" cy="1224136"/>
              </a:xfrm>
            </p:grpSpPr>
            <p:cxnSp>
              <p:nvCxnSpPr>
                <p:cNvPr id="114" name="Straight Connector 113"/>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11" name="Straight Connector 110"/>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30" name="Group 129"/>
          <p:cNvGrpSpPr/>
          <p:nvPr/>
        </p:nvGrpSpPr>
        <p:grpSpPr>
          <a:xfrm>
            <a:off x="5724128" y="2905960"/>
            <a:ext cx="1526840" cy="1224136"/>
            <a:chOff x="1400168" y="3068960"/>
            <a:chExt cx="1526840" cy="1224136"/>
          </a:xfrm>
        </p:grpSpPr>
        <p:grpSp>
          <p:nvGrpSpPr>
            <p:cNvPr id="131" name="Group 130"/>
            <p:cNvGrpSpPr/>
            <p:nvPr/>
          </p:nvGrpSpPr>
          <p:grpSpPr>
            <a:xfrm>
              <a:off x="1400168" y="3068960"/>
              <a:ext cx="1526840" cy="1224136"/>
              <a:chOff x="1749810" y="3212976"/>
              <a:chExt cx="1526840" cy="1224136"/>
            </a:xfrm>
          </p:grpSpPr>
          <p:grpSp>
            <p:nvGrpSpPr>
              <p:cNvPr id="133" name="Group 132"/>
              <p:cNvGrpSpPr/>
              <p:nvPr/>
            </p:nvGrpSpPr>
            <p:grpSpPr>
              <a:xfrm>
                <a:off x="1763688" y="3224879"/>
                <a:ext cx="1512962" cy="1196264"/>
                <a:chOff x="1763688" y="3224879"/>
                <a:chExt cx="1512962" cy="1196264"/>
              </a:xfrm>
            </p:grpSpPr>
            <p:sp>
              <p:nvSpPr>
                <p:cNvPr id="144" name="TextBox 143"/>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5" name="TextBox 144"/>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8</a:t>
                  </a:r>
                  <a:endParaRPr lang="en-GB" sz="2000" dirty="0">
                    <a:latin typeface="+mn-lt"/>
                  </a:endParaRPr>
                </a:p>
              </p:txBody>
            </p:sp>
            <p:sp>
              <p:nvSpPr>
                <p:cNvPr id="146" name="TextBox 145"/>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47" name="TextBox 146"/>
                <p:cNvSpPr txBox="1"/>
                <p:nvPr/>
              </p:nvSpPr>
              <p:spPr>
                <a:xfrm>
                  <a:off x="2267744" y="3615556"/>
                  <a:ext cx="504056" cy="400110"/>
                </a:xfrm>
                <a:prstGeom prst="rect">
                  <a:avLst/>
                </a:prstGeom>
                <a:noFill/>
              </p:spPr>
              <p:txBody>
                <a:bodyPr wrap="square" rtlCol="0">
                  <a:spAutoFit/>
                </a:bodyPr>
                <a:lstStyle/>
                <a:p>
                  <a:pPr algn="ctr"/>
                  <a:r>
                    <a:rPr lang="en-GB" sz="2000" dirty="0" smtClean="0">
                      <a:latin typeface="+mn-lt"/>
                    </a:rPr>
                    <a:t>f</a:t>
                  </a:r>
                  <a:endParaRPr lang="en-GB" sz="2000" dirty="0">
                    <a:latin typeface="+mn-lt"/>
                  </a:endParaRPr>
                </a:p>
              </p:txBody>
            </p:sp>
            <p:sp>
              <p:nvSpPr>
                <p:cNvPr id="148" name="TextBox 147"/>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11</a:t>
                  </a:r>
                  <a:endParaRPr lang="en-GB" sz="2000" dirty="0">
                    <a:latin typeface="+mn-lt"/>
                  </a:endParaRPr>
                </a:p>
              </p:txBody>
            </p:sp>
            <p:sp>
              <p:nvSpPr>
                <p:cNvPr id="149" name="TextBox 148"/>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50" name="TextBox 149"/>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34" name="Group 133"/>
              <p:cNvGrpSpPr/>
              <p:nvPr/>
            </p:nvGrpSpPr>
            <p:grpSpPr>
              <a:xfrm>
                <a:off x="1749810" y="3212976"/>
                <a:ext cx="1526046" cy="1224136"/>
                <a:chOff x="1749810" y="3212976"/>
                <a:chExt cx="1526046" cy="1224136"/>
              </a:xfrm>
            </p:grpSpPr>
            <p:cxnSp>
              <p:nvCxnSpPr>
                <p:cNvPr id="135" name="Straight Connector 134"/>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32" name="Straight Connector 131"/>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grpSp>
        <p:nvGrpSpPr>
          <p:cNvPr id="151" name="Group 150"/>
          <p:cNvGrpSpPr/>
          <p:nvPr/>
        </p:nvGrpSpPr>
        <p:grpSpPr>
          <a:xfrm>
            <a:off x="7524328" y="2905960"/>
            <a:ext cx="1526840" cy="1224136"/>
            <a:chOff x="1400168" y="3068960"/>
            <a:chExt cx="1526840" cy="1224136"/>
          </a:xfrm>
        </p:grpSpPr>
        <p:grpSp>
          <p:nvGrpSpPr>
            <p:cNvPr id="152" name="Group 151"/>
            <p:cNvGrpSpPr/>
            <p:nvPr/>
          </p:nvGrpSpPr>
          <p:grpSpPr>
            <a:xfrm>
              <a:off x="1400168" y="3068960"/>
              <a:ext cx="1526840" cy="1224136"/>
              <a:chOff x="1749810" y="3212976"/>
              <a:chExt cx="1526840" cy="1224136"/>
            </a:xfrm>
          </p:grpSpPr>
          <p:grpSp>
            <p:nvGrpSpPr>
              <p:cNvPr id="154" name="Group 153"/>
              <p:cNvGrpSpPr/>
              <p:nvPr/>
            </p:nvGrpSpPr>
            <p:grpSpPr>
              <a:xfrm>
                <a:off x="1763688" y="3224879"/>
                <a:ext cx="1512962" cy="1196264"/>
                <a:chOff x="1763688" y="3224879"/>
                <a:chExt cx="1512962" cy="1196264"/>
              </a:xfrm>
            </p:grpSpPr>
            <p:sp>
              <p:nvSpPr>
                <p:cNvPr id="165" name="TextBox 164"/>
                <p:cNvSpPr txBox="1"/>
                <p:nvPr/>
              </p:nvSpPr>
              <p:spPr>
                <a:xfrm>
                  <a:off x="1764482"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6" name="TextBox 165"/>
                <p:cNvSpPr txBox="1"/>
                <p:nvPr/>
              </p:nvSpPr>
              <p:spPr>
                <a:xfrm>
                  <a:off x="2268538" y="3224879"/>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67" name="TextBox 166"/>
                <p:cNvSpPr txBox="1"/>
                <p:nvPr/>
              </p:nvSpPr>
              <p:spPr>
                <a:xfrm>
                  <a:off x="2772594" y="3224879"/>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68" name="TextBox 167"/>
                <p:cNvSpPr txBox="1"/>
                <p:nvPr/>
              </p:nvSpPr>
              <p:spPr>
                <a:xfrm>
                  <a:off x="2109850" y="3615556"/>
                  <a:ext cx="792088" cy="400110"/>
                </a:xfrm>
                <a:prstGeom prst="rect">
                  <a:avLst/>
                </a:prstGeom>
                <a:noFill/>
              </p:spPr>
              <p:txBody>
                <a:bodyPr wrap="square" rtlCol="0">
                  <a:spAutoFit/>
                </a:bodyPr>
                <a:lstStyle/>
                <a:p>
                  <a:pPr algn="ctr"/>
                  <a:r>
                    <a:rPr lang="en-GB" sz="2000" dirty="0" smtClean="0">
                      <a:latin typeface="+mn-lt"/>
                    </a:rPr>
                    <a:t>End</a:t>
                  </a:r>
                  <a:endParaRPr lang="en-GB" sz="2000" dirty="0">
                    <a:latin typeface="+mn-lt"/>
                  </a:endParaRPr>
                </a:p>
              </p:txBody>
            </p:sp>
            <p:sp>
              <p:nvSpPr>
                <p:cNvPr id="169" name="TextBox 168"/>
                <p:cNvSpPr txBox="1"/>
                <p:nvPr/>
              </p:nvSpPr>
              <p:spPr>
                <a:xfrm>
                  <a:off x="1763688" y="4019254"/>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sp>
              <p:nvSpPr>
                <p:cNvPr id="170" name="TextBox 169"/>
                <p:cNvSpPr txBox="1"/>
                <p:nvPr/>
              </p:nvSpPr>
              <p:spPr>
                <a:xfrm>
                  <a:off x="2267744" y="4021033"/>
                  <a:ext cx="504056" cy="400110"/>
                </a:xfrm>
                <a:prstGeom prst="rect">
                  <a:avLst/>
                </a:prstGeom>
                <a:noFill/>
              </p:spPr>
              <p:txBody>
                <a:bodyPr wrap="square" rtlCol="0">
                  <a:spAutoFit/>
                </a:bodyPr>
                <a:lstStyle/>
                <a:p>
                  <a:pPr algn="ctr"/>
                  <a:r>
                    <a:rPr lang="en-GB" sz="2000" dirty="0" smtClean="0">
                      <a:latin typeface="+mn-lt"/>
                    </a:rPr>
                    <a:t>0</a:t>
                  </a:r>
                  <a:endParaRPr lang="en-GB" sz="2000" dirty="0">
                    <a:latin typeface="+mn-lt"/>
                  </a:endParaRPr>
                </a:p>
              </p:txBody>
            </p:sp>
            <p:sp>
              <p:nvSpPr>
                <p:cNvPr id="171" name="TextBox 170"/>
                <p:cNvSpPr txBox="1"/>
                <p:nvPr/>
              </p:nvSpPr>
              <p:spPr>
                <a:xfrm>
                  <a:off x="2772594" y="4021033"/>
                  <a:ext cx="504056" cy="400110"/>
                </a:xfrm>
                <a:prstGeom prst="rect">
                  <a:avLst/>
                </a:prstGeom>
                <a:noFill/>
              </p:spPr>
              <p:txBody>
                <a:bodyPr wrap="square" rtlCol="0">
                  <a:spAutoFit/>
                </a:bodyPr>
                <a:lstStyle/>
                <a:p>
                  <a:pPr algn="ctr"/>
                  <a:r>
                    <a:rPr lang="en-GB" sz="2000" dirty="0" smtClean="0">
                      <a:latin typeface="+mn-lt"/>
                    </a:rPr>
                    <a:t>19</a:t>
                  </a:r>
                  <a:endParaRPr lang="en-GB" sz="2000" dirty="0">
                    <a:latin typeface="+mn-lt"/>
                  </a:endParaRPr>
                </a:p>
              </p:txBody>
            </p:sp>
          </p:grpSp>
          <p:grpSp>
            <p:nvGrpSpPr>
              <p:cNvPr id="155" name="Group 154"/>
              <p:cNvGrpSpPr/>
              <p:nvPr/>
            </p:nvGrpSpPr>
            <p:grpSpPr>
              <a:xfrm>
                <a:off x="1749810" y="3212976"/>
                <a:ext cx="1526046" cy="1224136"/>
                <a:chOff x="1749810" y="3212976"/>
                <a:chExt cx="1526046" cy="1224136"/>
              </a:xfrm>
            </p:grpSpPr>
            <p:cxnSp>
              <p:nvCxnSpPr>
                <p:cNvPr id="156" name="Straight Connector 155"/>
                <p:cNvCxnSpPr/>
                <p:nvPr/>
              </p:nvCxnSpPr>
              <p:spPr bwMode="auto">
                <a:xfrm>
                  <a:off x="1763688" y="3212976"/>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1763688" y="3212976"/>
                  <a:ext cx="0" cy="1224136"/>
                </a:xfrm>
                <a:prstGeom prst="line">
                  <a:avLst/>
                </a:prstGeom>
                <a:noFill/>
                <a:ln w="38100"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1763688" y="364502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1749810" y="4005064"/>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763688" y="4437112"/>
                  <a:ext cx="1512168" cy="0"/>
                </a:xfrm>
                <a:prstGeom prst="line">
                  <a:avLst/>
                </a:prstGeom>
                <a:no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2267744"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2771800" y="3212976"/>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a:off x="2267744" y="4005064"/>
                  <a:ext cx="0" cy="432048"/>
                </a:xfrm>
                <a:prstGeom prst="line">
                  <a:avLst/>
                </a:prstGeom>
                <a:no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2771800" y="4005064"/>
                  <a:ext cx="0" cy="432048"/>
                </a:xfrm>
                <a:prstGeom prst="line">
                  <a:avLst/>
                </a:prstGeom>
                <a:noFill/>
                <a:ln w="38100" cap="flat" cmpd="sng" algn="ctr">
                  <a:solidFill>
                    <a:schemeClr val="tx1"/>
                  </a:solidFill>
                  <a:prstDash val="solid"/>
                  <a:round/>
                  <a:headEnd type="none" w="med" len="med"/>
                  <a:tailEnd type="none" w="med" len="med"/>
                </a:ln>
                <a:effectLst/>
              </p:spPr>
            </p:cxnSp>
          </p:grpSp>
        </p:grpSp>
        <p:cxnSp>
          <p:nvCxnSpPr>
            <p:cNvPr id="153" name="Straight Connector 152"/>
            <p:cNvCxnSpPr/>
            <p:nvPr/>
          </p:nvCxnSpPr>
          <p:spPr bwMode="auto">
            <a:xfrm>
              <a:off x="2922295" y="3068960"/>
              <a:ext cx="0" cy="1224136"/>
            </a:xfrm>
            <a:prstGeom prst="line">
              <a:avLst/>
            </a:prstGeom>
            <a:noFill/>
            <a:ln w="38100" cap="flat" cmpd="sng" algn="ctr">
              <a:solidFill>
                <a:schemeClr val="tx1"/>
              </a:solidFill>
              <a:prstDash val="solid"/>
              <a:round/>
              <a:headEnd type="none" w="med" len="med"/>
              <a:tailEnd type="none" w="med" len="med"/>
            </a:ln>
            <a:effectLst/>
          </p:spPr>
        </p:cxnSp>
      </p:grpSp>
      <p:cxnSp>
        <p:nvCxnSpPr>
          <p:cNvPr id="178" name="Straight Connector 177"/>
          <p:cNvCxnSpPr/>
          <p:nvPr/>
        </p:nvCxnSpPr>
        <p:spPr bwMode="auto">
          <a:xfrm>
            <a:off x="1666074" y="3718083"/>
            <a:ext cx="97614" cy="0"/>
          </a:xfrm>
          <a:prstGeom prst="line">
            <a:avLst/>
          </a:prstGeom>
          <a:noFill/>
          <a:ln w="2857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1763688" y="3718083"/>
            <a:ext cx="0" cy="1034683"/>
          </a:xfrm>
          <a:prstGeom prst="line">
            <a:avLst/>
          </a:prstGeom>
          <a:noFill/>
          <a:ln w="28575" cap="flat" cmpd="sng" algn="ctr">
            <a:solidFill>
              <a:schemeClr val="tx1"/>
            </a:solidFill>
            <a:prstDash val="solid"/>
            <a:round/>
            <a:headEnd type="none" w="med" len="med"/>
            <a:tailEnd type="none" w="med" len="med"/>
          </a:ln>
          <a:effectLst/>
        </p:spPr>
      </p:cxnSp>
      <p:cxnSp>
        <p:nvCxnSpPr>
          <p:cNvPr id="186" name="Straight Arrow Connector 185"/>
          <p:cNvCxnSpPr/>
          <p:nvPr/>
        </p:nvCxnSpPr>
        <p:spPr bwMode="auto">
          <a:xfrm>
            <a:off x="1853880" y="4752766"/>
            <a:ext cx="0" cy="0"/>
          </a:xfrm>
          <a:prstGeom prst="straightConnector1">
            <a:avLst/>
          </a:prstGeom>
          <a:noFill/>
          <a:ln w="28575" cap="flat" cmpd="sng" algn="ctr">
            <a:solidFill>
              <a:schemeClr val="tx1"/>
            </a:solidFill>
            <a:prstDash val="solid"/>
            <a:round/>
            <a:headEnd type="none" w="med" len="med"/>
            <a:tailEnd type="arrow"/>
          </a:ln>
          <a:effectLst/>
        </p:spPr>
      </p:cxnSp>
      <p:cxnSp>
        <p:nvCxnSpPr>
          <p:cNvPr id="190" name="Straight Connector 189"/>
          <p:cNvCxnSpPr/>
          <p:nvPr/>
        </p:nvCxnSpPr>
        <p:spPr bwMode="auto">
          <a:xfrm flipV="1">
            <a:off x="1763688" y="2709971"/>
            <a:ext cx="0" cy="988077"/>
          </a:xfrm>
          <a:prstGeom prst="line">
            <a:avLst/>
          </a:prstGeom>
          <a:noFill/>
          <a:ln w="28575" cap="flat" cmpd="sng" algn="ctr">
            <a:solidFill>
              <a:schemeClr val="tx1"/>
            </a:solidFill>
            <a:prstDash val="solid"/>
            <a:round/>
            <a:headEnd type="none" w="med" len="med"/>
            <a:tailEnd type="none" w="med" len="med"/>
          </a:ln>
          <a:effectLst/>
        </p:spPr>
      </p:cxnSp>
      <p:cxnSp>
        <p:nvCxnSpPr>
          <p:cNvPr id="192" name="Straight Arrow Connector 191"/>
          <p:cNvCxnSpPr/>
          <p:nvPr/>
        </p:nvCxnSpPr>
        <p:spPr bwMode="auto">
          <a:xfrm>
            <a:off x="1763688" y="2700538"/>
            <a:ext cx="200805" cy="0"/>
          </a:xfrm>
          <a:prstGeom prst="straightConnector1">
            <a:avLst/>
          </a:prstGeom>
          <a:noFill/>
          <a:ln w="28575" cap="flat" cmpd="sng" algn="ctr">
            <a:solidFill>
              <a:schemeClr val="tx1"/>
            </a:solidFill>
            <a:prstDash val="solid"/>
            <a:round/>
            <a:headEnd type="none" w="med" len="med"/>
            <a:tailEnd type="arrow"/>
          </a:ln>
          <a:effectLst/>
        </p:spPr>
      </p:cxnSp>
      <p:cxnSp>
        <p:nvCxnSpPr>
          <p:cNvPr id="194" name="Straight Arrow Connector 193"/>
          <p:cNvCxnSpPr/>
          <p:nvPr/>
        </p:nvCxnSpPr>
        <p:spPr bwMode="auto">
          <a:xfrm>
            <a:off x="1763688" y="4752766"/>
            <a:ext cx="201599" cy="0"/>
          </a:xfrm>
          <a:prstGeom prst="straightConnector1">
            <a:avLst/>
          </a:prstGeom>
          <a:noFill/>
          <a:ln w="28575" cap="flat" cmpd="sng" algn="ctr">
            <a:solidFill>
              <a:schemeClr val="tx1"/>
            </a:solidFill>
            <a:prstDash val="solid"/>
            <a:round/>
            <a:headEnd type="none" w="med" len="med"/>
            <a:tailEnd type="arrow"/>
          </a:ln>
          <a:effectLst/>
        </p:spPr>
      </p:cxnSp>
      <p:cxnSp>
        <p:nvCxnSpPr>
          <p:cNvPr id="196" name="Straight Arrow Connector 195"/>
          <p:cNvCxnSpPr/>
          <p:nvPr/>
        </p:nvCxnSpPr>
        <p:spPr bwMode="auto">
          <a:xfrm>
            <a:off x="3477455" y="2709971"/>
            <a:ext cx="403809" cy="0"/>
          </a:xfrm>
          <a:prstGeom prst="straightConnector1">
            <a:avLst/>
          </a:prstGeom>
          <a:noFill/>
          <a:ln w="28575" cap="sq" cmpd="sng" algn="ctr">
            <a:solidFill>
              <a:schemeClr val="tx1"/>
            </a:solidFill>
            <a:prstDash val="solid"/>
            <a:round/>
            <a:headEnd type="none" w="med" len="med"/>
            <a:tailEnd type="arrow"/>
          </a:ln>
          <a:effectLst/>
        </p:spPr>
      </p:cxnSp>
      <p:cxnSp>
        <p:nvCxnSpPr>
          <p:cNvPr id="198" name="Straight Connector 197"/>
          <p:cNvCxnSpPr/>
          <p:nvPr/>
        </p:nvCxnSpPr>
        <p:spPr bwMode="auto">
          <a:xfrm>
            <a:off x="3476661" y="4762199"/>
            <a:ext cx="202698" cy="0"/>
          </a:xfrm>
          <a:prstGeom prst="line">
            <a:avLst/>
          </a:prstGeom>
          <a:noFill/>
          <a:ln w="28575" cap="sq"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V="1">
            <a:off x="3679359" y="4264403"/>
            <a:ext cx="0" cy="488363"/>
          </a:xfrm>
          <a:prstGeom prst="line">
            <a:avLst/>
          </a:prstGeom>
          <a:noFill/>
          <a:ln w="28575" cap="flat" cmpd="sng" algn="ctr">
            <a:solidFill>
              <a:schemeClr val="tx1"/>
            </a:solidFill>
            <a:prstDash val="solid"/>
            <a:round/>
            <a:headEnd type="none" w="med" len="med"/>
            <a:tailEnd type="none" w="med" len="med"/>
          </a:ln>
          <a:effectLst/>
        </p:spPr>
      </p:cxnSp>
      <p:cxnSp>
        <p:nvCxnSpPr>
          <p:cNvPr id="202" name="Straight Arrow Connector 201"/>
          <p:cNvCxnSpPr/>
          <p:nvPr/>
        </p:nvCxnSpPr>
        <p:spPr bwMode="auto">
          <a:xfrm>
            <a:off x="3679359" y="4254970"/>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4" name="Straight Connector 203"/>
          <p:cNvCxnSpPr/>
          <p:nvPr/>
        </p:nvCxnSpPr>
        <p:spPr bwMode="auto">
          <a:xfrm>
            <a:off x="3679359" y="4762199"/>
            <a:ext cx="0" cy="938674"/>
          </a:xfrm>
          <a:prstGeom prst="line">
            <a:avLst/>
          </a:prstGeom>
          <a:noFill/>
          <a:ln w="28575" cap="flat" cmpd="sng" algn="ctr">
            <a:solidFill>
              <a:schemeClr val="tx1"/>
            </a:solidFill>
            <a:prstDash val="solid"/>
            <a:round/>
            <a:headEnd type="none" w="med" len="med"/>
            <a:tailEnd type="none" w="med" len="med"/>
          </a:ln>
          <a:effectLst/>
        </p:spPr>
      </p:cxnSp>
      <p:cxnSp>
        <p:nvCxnSpPr>
          <p:cNvPr id="206" name="Straight Arrow Connector 205"/>
          <p:cNvCxnSpPr/>
          <p:nvPr/>
        </p:nvCxnSpPr>
        <p:spPr bwMode="auto">
          <a:xfrm>
            <a:off x="3679359" y="5710306"/>
            <a:ext cx="201905" cy="0"/>
          </a:xfrm>
          <a:prstGeom prst="straightConnector1">
            <a:avLst/>
          </a:prstGeom>
          <a:noFill/>
          <a:ln w="28575" cap="flat" cmpd="sng" algn="ctr">
            <a:solidFill>
              <a:schemeClr val="tx1"/>
            </a:solidFill>
            <a:prstDash val="solid"/>
            <a:round/>
            <a:headEnd type="none" w="med" len="med"/>
            <a:tailEnd type="arrow"/>
          </a:ln>
          <a:effectLst/>
        </p:spPr>
      </p:cxnSp>
      <p:cxnSp>
        <p:nvCxnSpPr>
          <p:cNvPr id="208" name="Straight Connector 207"/>
          <p:cNvCxnSpPr/>
          <p:nvPr/>
        </p:nvCxnSpPr>
        <p:spPr bwMode="auto">
          <a:xfrm>
            <a:off x="5380589" y="2700538"/>
            <a:ext cx="127515" cy="0"/>
          </a:xfrm>
          <a:prstGeom prst="line">
            <a:avLst/>
          </a:prstGeom>
          <a:noFill/>
          <a:ln w="28575" cap="flat" cmpd="sng" algn="ctr">
            <a:solidFill>
              <a:schemeClr val="tx1"/>
            </a:solidFill>
            <a:prstDash val="solid"/>
            <a:round/>
            <a:headEnd type="none" w="med" len="med"/>
            <a:tailEnd type="none" w="med" len="med"/>
          </a:ln>
          <a:effectLst/>
        </p:spPr>
      </p:cxnSp>
      <p:cxnSp>
        <p:nvCxnSpPr>
          <p:cNvPr id="210" name="Straight Connector 209"/>
          <p:cNvCxnSpPr/>
          <p:nvPr/>
        </p:nvCxnSpPr>
        <p:spPr bwMode="auto">
          <a:xfrm>
            <a:off x="5393432" y="4312403"/>
            <a:ext cx="114672" cy="1779"/>
          </a:xfrm>
          <a:prstGeom prst="line">
            <a:avLst/>
          </a:prstGeom>
          <a:noFill/>
          <a:ln w="2857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5508104" y="2707938"/>
            <a:ext cx="0" cy="1620180"/>
          </a:xfrm>
          <a:prstGeom prst="line">
            <a:avLst/>
          </a:prstGeom>
          <a:noFill/>
          <a:ln w="28575" cap="flat" cmpd="sng" algn="ctr">
            <a:solidFill>
              <a:schemeClr val="tx1"/>
            </a:solidFill>
            <a:prstDash val="solid"/>
            <a:round/>
            <a:headEnd type="none" w="med" len="med"/>
            <a:tailEnd type="none" w="med" len="med"/>
          </a:ln>
          <a:effectLst/>
        </p:spPr>
      </p:cxnSp>
      <p:cxnSp>
        <p:nvCxnSpPr>
          <p:cNvPr id="215" name="Straight Arrow Connector 214"/>
          <p:cNvCxnSpPr/>
          <p:nvPr/>
        </p:nvCxnSpPr>
        <p:spPr bwMode="auto">
          <a:xfrm>
            <a:off x="5508104" y="3538063"/>
            <a:ext cx="230696" cy="0"/>
          </a:xfrm>
          <a:prstGeom prst="straightConnector1">
            <a:avLst/>
          </a:prstGeom>
          <a:noFill/>
          <a:ln w="28575" cap="flat" cmpd="sng" algn="ctr">
            <a:solidFill>
              <a:schemeClr val="tx1"/>
            </a:solidFill>
            <a:prstDash val="solid"/>
            <a:round/>
            <a:headEnd type="none" w="med" len="med"/>
            <a:tailEnd type="arrow"/>
          </a:ln>
          <a:effectLst/>
        </p:spPr>
      </p:cxnSp>
      <p:cxnSp>
        <p:nvCxnSpPr>
          <p:cNvPr id="217" name="Straight Arrow Connector 216"/>
          <p:cNvCxnSpPr/>
          <p:nvPr/>
        </p:nvCxnSpPr>
        <p:spPr bwMode="auto">
          <a:xfrm>
            <a:off x="7250968" y="3520061"/>
            <a:ext cx="288032" cy="0"/>
          </a:xfrm>
          <a:prstGeom prst="straightConnector1">
            <a:avLst/>
          </a:prstGeom>
          <a:noFill/>
          <a:ln w="28575" cap="flat" cmpd="sng" algn="ctr">
            <a:solidFill>
              <a:schemeClr val="tx1"/>
            </a:solidFill>
            <a:prstDash val="solid"/>
            <a:round/>
            <a:headEnd type="none" w="med" len="med"/>
            <a:tailEnd type="arrow"/>
          </a:ln>
          <a:effectLst/>
        </p:spPr>
      </p:cxnSp>
      <p:cxnSp>
        <p:nvCxnSpPr>
          <p:cNvPr id="219" name="Straight Connector 218"/>
          <p:cNvCxnSpPr/>
          <p:nvPr/>
        </p:nvCxnSpPr>
        <p:spPr bwMode="auto">
          <a:xfrm flipV="1">
            <a:off x="5393432" y="5710306"/>
            <a:ext cx="1994216" cy="1"/>
          </a:xfrm>
          <a:prstGeom prst="line">
            <a:avLst/>
          </a:prstGeom>
          <a:noFill/>
          <a:ln w="2857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flipV="1">
            <a:off x="7387648" y="3538063"/>
            <a:ext cx="0" cy="2172244"/>
          </a:xfrm>
          <a:prstGeom prst="line">
            <a:avLst/>
          </a:prstGeom>
          <a:noFill/>
          <a:ln w="28575" cap="flat" cmpd="sng" algn="ctr">
            <a:solidFill>
              <a:schemeClr val="tx1"/>
            </a:solidFill>
            <a:prstDash val="solid"/>
            <a:round/>
            <a:headEnd type="none" w="med" len="med"/>
            <a:tailEnd type="none" w="med" len="med"/>
          </a:ln>
          <a:effectLst/>
        </p:spPr>
      </p:cxnSp>
      <p:pic>
        <p:nvPicPr>
          <p:cNvPr id="1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0701" y="1212027"/>
            <a:ext cx="3270187" cy="14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112" y="1332014"/>
            <a:ext cx="1199526" cy="10353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miter lim="800000"/>
            <a:headEnd/>
            <a:tailEnd/>
          </a:ln>
          <a:effectLst/>
          <a:extLst/>
        </p:spPr>
      </p:pic>
    </p:spTree>
    <p:extLst>
      <p:ext uri="{BB962C8B-B14F-4D97-AF65-F5344CB8AC3E}">
        <p14:creationId xmlns:p14="http://schemas.microsoft.com/office/powerpoint/2010/main" val="3896162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101379" name="Rectangle 3"/>
          <p:cNvSpPr>
            <a:spLocks noGrp="1" noChangeArrowheads="1"/>
          </p:cNvSpPr>
          <p:nvPr>
            <p:ph type="body" idx="1"/>
          </p:nvPr>
        </p:nvSpPr>
        <p:spPr/>
        <p:txBody>
          <a:bodyPr>
            <a:normAutofit lnSpcReduction="10000"/>
          </a:bodyPr>
          <a:lstStyle/>
          <a:p>
            <a:pPr eaLnBrk="1" hangingPunct="1">
              <a:lnSpc>
                <a:spcPct val="80000"/>
              </a:lnSpc>
            </a:pPr>
            <a:r>
              <a:rPr lang="en-GB" altLang="en-US" sz="2800" dirty="0" smtClean="0"/>
              <a:t>Redraw the following with complete information in each node box</a:t>
            </a:r>
          </a:p>
          <a:p>
            <a:pPr eaLnBrk="1" hangingPunct="1">
              <a:lnSpc>
                <a:spcPct val="80000"/>
              </a:lnSpc>
              <a:buFontTx/>
              <a:buNone/>
            </a:pPr>
            <a:r>
              <a:rPr lang="en-GB" altLang="en-US" sz="2800" dirty="0" smtClean="0"/>
              <a:t>	Tasks			Precedence		Time</a:t>
            </a:r>
          </a:p>
          <a:p>
            <a:pPr eaLnBrk="1" hangingPunct="1">
              <a:lnSpc>
                <a:spcPct val="80000"/>
              </a:lnSpc>
              <a:buFontTx/>
              <a:buNone/>
            </a:pPr>
            <a:r>
              <a:rPr lang="en-GB" altLang="en-US" sz="2800" dirty="0" smtClean="0"/>
              <a:t>		a				-		6 weeks</a:t>
            </a:r>
          </a:p>
          <a:p>
            <a:pPr eaLnBrk="1" hangingPunct="1">
              <a:lnSpc>
                <a:spcPct val="80000"/>
              </a:lnSpc>
              <a:buFontTx/>
              <a:buNone/>
            </a:pPr>
            <a:r>
              <a:rPr lang="en-GB" altLang="en-US" sz="2800" dirty="0" smtClean="0"/>
              <a:t>		b				-		4 weeks</a:t>
            </a:r>
          </a:p>
          <a:p>
            <a:pPr eaLnBrk="1" hangingPunct="1">
              <a:lnSpc>
                <a:spcPct val="80000"/>
              </a:lnSpc>
              <a:buFontTx/>
              <a:buNone/>
            </a:pPr>
            <a:r>
              <a:rPr lang="en-GB" altLang="en-US" sz="2800" dirty="0" smtClean="0"/>
              <a:t>		c				a		3 weeks</a:t>
            </a:r>
          </a:p>
          <a:p>
            <a:pPr eaLnBrk="1" hangingPunct="1">
              <a:lnSpc>
                <a:spcPct val="80000"/>
              </a:lnSpc>
              <a:buFontTx/>
              <a:buNone/>
            </a:pPr>
            <a:r>
              <a:rPr lang="en-GB" altLang="en-US" sz="2800" dirty="0" smtClean="0"/>
              <a:t>		d				b		4 weeks</a:t>
            </a:r>
          </a:p>
          <a:p>
            <a:pPr eaLnBrk="1" hangingPunct="1">
              <a:lnSpc>
                <a:spcPct val="80000"/>
              </a:lnSpc>
              <a:buFontTx/>
              <a:buNone/>
            </a:pPr>
            <a:r>
              <a:rPr lang="en-GB" altLang="en-US" sz="2800" dirty="0" smtClean="0"/>
              <a:t>		e				b		3 weeks</a:t>
            </a:r>
          </a:p>
          <a:p>
            <a:pPr eaLnBrk="1" hangingPunct="1">
              <a:lnSpc>
                <a:spcPct val="80000"/>
              </a:lnSpc>
              <a:buFontTx/>
              <a:buNone/>
            </a:pPr>
            <a:r>
              <a:rPr lang="en-GB" altLang="en-US" sz="2800" dirty="0" smtClean="0"/>
              <a:t>		f				-		10 weeks</a:t>
            </a:r>
          </a:p>
          <a:p>
            <a:pPr eaLnBrk="1" hangingPunct="1">
              <a:lnSpc>
                <a:spcPct val="80000"/>
              </a:lnSpc>
              <a:buFontTx/>
              <a:buNone/>
            </a:pPr>
            <a:r>
              <a:rPr lang="en-GB" altLang="en-US" sz="2800" dirty="0" smtClean="0"/>
              <a:t>		g				</a:t>
            </a:r>
            <a:r>
              <a:rPr lang="en-GB" altLang="en-US" sz="2800" dirty="0" err="1" smtClean="0"/>
              <a:t>e,f</a:t>
            </a:r>
            <a:r>
              <a:rPr lang="en-GB" altLang="en-US" sz="2800" dirty="0" smtClean="0"/>
              <a:t>		3 weeks</a:t>
            </a:r>
          </a:p>
          <a:p>
            <a:pPr eaLnBrk="1" hangingPunct="1">
              <a:lnSpc>
                <a:spcPct val="80000"/>
              </a:lnSpc>
              <a:buFontTx/>
              <a:buNone/>
            </a:pPr>
            <a:r>
              <a:rPr lang="en-GB" altLang="en-US" sz="2800" dirty="0" smtClean="0"/>
              <a:t>		h				</a:t>
            </a:r>
            <a:r>
              <a:rPr lang="en-GB" altLang="en-US" sz="2800" dirty="0" err="1" smtClean="0"/>
              <a:t>c,d</a:t>
            </a:r>
            <a:r>
              <a:rPr lang="en-GB" altLang="en-US" sz="2800" dirty="0" smtClean="0"/>
              <a:t>		2 weeks</a:t>
            </a:r>
            <a:endParaRPr lang="en-US" altLang="en-US" sz="2800" dirty="0" smtClean="0"/>
          </a:p>
        </p:txBody>
      </p:sp>
    </p:spTree>
    <p:extLst>
      <p:ext uri="{BB962C8B-B14F-4D97-AF65-F5344CB8AC3E}">
        <p14:creationId xmlns:p14="http://schemas.microsoft.com/office/powerpoint/2010/main" val="2136672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defRPr/>
            </a:pPr>
            <a:r>
              <a:rPr lang="en-GB" smtClean="0"/>
              <a:t>Conclusion</a:t>
            </a:r>
            <a:endParaRPr lang="en-US" smtClean="0"/>
          </a:p>
        </p:txBody>
      </p:sp>
      <p:sp>
        <p:nvSpPr>
          <p:cNvPr id="103427" name="Rectangle 3"/>
          <p:cNvSpPr>
            <a:spLocks noGrp="1" noChangeArrowheads="1"/>
          </p:cNvSpPr>
          <p:nvPr>
            <p:ph type="body" idx="1"/>
          </p:nvPr>
        </p:nvSpPr>
        <p:spPr/>
        <p:txBody>
          <a:bodyPr/>
          <a:lstStyle/>
          <a:p>
            <a:pPr eaLnBrk="1" hangingPunct="1"/>
            <a:r>
              <a:rPr lang="en-GB" altLang="en-US" dirty="0" smtClean="0"/>
              <a:t>Activity Planning</a:t>
            </a:r>
          </a:p>
          <a:p>
            <a:pPr eaLnBrk="1" hangingPunct="1"/>
            <a:endParaRPr lang="en-GB" altLang="en-US" dirty="0" smtClean="0"/>
          </a:p>
          <a:p>
            <a:pPr lvl="1" eaLnBrk="1" hangingPunct="1"/>
            <a:r>
              <a:rPr lang="en-GB" altLang="en-US" dirty="0" smtClean="0"/>
              <a:t>Precedence analysis</a:t>
            </a:r>
          </a:p>
          <a:p>
            <a:pPr lvl="1" eaLnBrk="1" hangingPunct="1"/>
            <a:r>
              <a:rPr lang="en-GB" altLang="en-US" dirty="0" smtClean="0"/>
              <a:t>On Arrow networks</a:t>
            </a:r>
          </a:p>
          <a:p>
            <a:pPr lvl="1" eaLnBrk="1" hangingPunct="1"/>
            <a:r>
              <a:rPr lang="en-GB" altLang="en-US" dirty="0" smtClean="0"/>
              <a:t>Precedence networks</a:t>
            </a:r>
            <a:endParaRPr lang="en-US" altLang="en-US" dirty="0" smtClean="0"/>
          </a:p>
        </p:txBody>
      </p:sp>
    </p:spTree>
    <p:extLst>
      <p:ext uri="{BB962C8B-B14F-4D97-AF65-F5344CB8AC3E}">
        <p14:creationId xmlns:p14="http://schemas.microsoft.com/office/powerpoint/2010/main" val="1138925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Work</a:t>
            </a:r>
            <a:endParaRPr lang="en-GB" dirty="0"/>
          </a:p>
        </p:txBody>
      </p:sp>
      <p:sp>
        <p:nvSpPr>
          <p:cNvPr id="3" name="Content Placeholder 2"/>
          <p:cNvSpPr>
            <a:spLocks noGrp="1"/>
          </p:cNvSpPr>
          <p:nvPr>
            <p:ph idx="1"/>
          </p:nvPr>
        </p:nvSpPr>
        <p:spPr/>
        <p:txBody>
          <a:bodyPr/>
          <a:lstStyle/>
          <a:p>
            <a:r>
              <a:rPr lang="en-GB" dirty="0" smtClean="0"/>
              <a:t>Unit 3 – Project Evaluation</a:t>
            </a:r>
          </a:p>
          <a:p>
            <a:r>
              <a:rPr lang="en-GB" dirty="0" smtClean="0"/>
              <a:t>Unit 4 – Project Planning</a:t>
            </a:r>
          </a:p>
          <a:p>
            <a:r>
              <a:rPr lang="en-GB" dirty="0" smtClean="0"/>
              <a:t>Unit 5 – Project Risk</a:t>
            </a:r>
          </a:p>
          <a:p>
            <a:r>
              <a:rPr lang="en-GB" dirty="0" smtClean="0"/>
              <a:t>Unit 6 – Project Quality</a:t>
            </a:r>
          </a:p>
          <a:p>
            <a:r>
              <a:rPr lang="en-GB" dirty="0" smtClean="0"/>
              <a:t>Unit 7 – Human Aspects of Projects</a:t>
            </a:r>
          </a:p>
          <a:p>
            <a:r>
              <a:rPr lang="en-GB" dirty="0" smtClean="0"/>
              <a:t>Unit 8 – Project Monitoring and Control</a:t>
            </a:r>
          </a:p>
          <a:p>
            <a:r>
              <a:rPr lang="en-GB" dirty="0" smtClean="0"/>
              <a:t>Case Study</a:t>
            </a:r>
            <a:endParaRPr lang="en-GB" dirty="0"/>
          </a:p>
        </p:txBody>
      </p:sp>
    </p:spTree>
    <p:extLst>
      <p:ext uri="{BB962C8B-B14F-4D97-AF65-F5344CB8AC3E}">
        <p14:creationId xmlns:p14="http://schemas.microsoft.com/office/powerpoint/2010/main" val="12074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78851" name="Rectangle 3"/>
          <p:cNvSpPr>
            <a:spLocks noGrp="1" noChangeArrowheads="1"/>
          </p:cNvSpPr>
          <p:nvPr>
            <p:ph type="body" idx="1"/>
          </p:nvPr>
        </p:nvSpPr>
        <p:spPr/>
        <p:txBody>
          <a:bodyPr/>
          <a:lstStyle/>
          <a:p>
            <a:pPr eaLnBrk="1" hangingPunct="1"/>
            <a:r>
              <a:rPr lang="en-GB" altLang="en-US" dirty="0" smtClean="0"/>
              <a:t>Syntax the same as for On Arrow networks</a:t>
            </a:r>
          </a:p>
          <a:p>
            <a:pPr lvl="1" eaLnBrk="1" hangingPunct="1"/>
            <a:r>
              <a:rPr lang="en-GB" altLang="en-US" b="1" i="1" u="sng" dirty="0" smtClean="0"/>
              <a:t>Except</a:t>
            </a:r>
            <a:r>
              <a:rPr lang="en-GB" altLang="en-US" dirty="0" smtClean="0"/>
              <a:t> there are no dummy activities</a:t>
            </a:r>
          </a:p>
          <a:p>
            <a:pPr lvl="1" eaLnBrk="1" hangingPunct="1"/>
            <a:endParaRPr lang="en-GB" altLang="en-US" dirty="0" smtClean="0"/>
          </a:p>
          <a:p>
            <a:pPr eaLnBrk="1" hangingPunct="1"/>
            <a:r>
              <a:rPr lang="en-GB" altLang="en-US" dirty="0" smtClean="0"/>
              <a:t>Precedence networks must start with a start node and end with a end node</a:t>
            </a:r>
            <a:endParaRPr lang="en-US" altLang="en-US" dirty="0" smtClean="0"/>
          </a:p>
        </p:txBody>
      </p:sp>
    </p:spTree>
    <p:extLst>
      <p:ext uri="{BB962C8B-B14F-4D97-AF65-F5344CB8AC3E}">
        <p14:creationId xmlns:p14="http://schemas.microsoft.com/office/powerpoint/2010/main" val="1197110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eaLnBrk="1" hangingPunct="1">
              <a:defRPr/>
            </a:pPr>
            <a:r>
              <a:rPr lang="en-GB" dirty="0" smtClean="0"/>
              <a:t>Precedence Networks</a:t>
            </a:r>
            <a:endParaRPr lang="en-US" dirty="0" smtClean="0"/>
          </a:p>
        </p:txBody>
      </p:sp>
      <p:sp>
        <p:nvSpPr>
          <p:cNvPr id="80899" name="Rectangle 3"/>
          <p:cNvSpPr>
            <a:spLocks noGrp="1" noChangeArrowheads="1"/>
          </p:cNvSpPr>
          <p:nvPr>
            <p:ph type="body" idx="1"/>
          </p:nvPr>
        </p:nvSpPr>
        <p:spPr/>
        <p:txBody>
          <a:bodyPr/>
          <a:lstStyle/>
          <a:p>
            <a:pPr eaLnBrk="1" hangingPunct="1"/>
            <a:r>
              <a:rPr lang="en-GB" altLang="en-US" smtClean="0"/>
              <a:t>A simple precedence network</a:t>
            </a:r>
            <a:endParaRPr lang="en-US" altLang="en-US" smtClean="0"/>
          </a:p>
        </p:txBody>
      </p:sp>
      <p:grpSp>
        <p:nvGrpSpPr>
          <p:cNvPr id="80900" name="Group 33"/>
          <p:cNvGrpSpPr>
            <a:grpSpLocks/>
          </p:cNvGrpSpPr>
          <p:nvPr/>
        </p:nvGrpSpPr>
        <p:grpSpPr bwMode="auto">
          <a:xfrm>
            <a:off x="539750" y="2565400"/>
            <a:ext cx="7840663" cy="2511425"/>
            <a:chOff x="340" y="1616"/>
            <a:chExt cx="4939" cy="1582"/>
          </a:xfrm>
        </p:grpSpPr>
        <p:sp>
          <p:nvSpPr>
            <p:cNvPr id="80901" name="Text Box 4"/>
            <p:cNvSpPr txBox="1">
              <a:spLocks noChangeArrowheads="1"/>
            </p:cNvSpPr>
            <p:nvPr/>
          </p:nvSpPr>
          <p:spPr bwMode="auto">
            <a:xfrm>
              <a:off x="340" y="2251"/>
              <a:ext cx="50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80902" name="Text Box 5"/>
            <p:cNvSpPr txBox="1">
              <a:spLocks noChangeArrowheads="1"/>
            </p:cNvSpPr>
            <p:nvPr/>
          </p:nvSpPr>
          <p:spPr bwMode="auto">
            <a:xfrm>
              <a:off x="4830" y="2205"/>
              <a:ext cx="44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End</a:t>
              </a:r>
              <a:endParaRPr lang="en-US" altLang="en-US" sz="2400">
                <a:latin typeface="Times New Roman" pitchFamily="18" charset="0"/>
              </a:endParaRPr>
            </a:p>
          </p:txBody>
        </p:sp>
        <p:sp>
          <p:nvSpPr>
            <p:cNvPr id="80903" name="Text Box 6"/>
            <p:cNvSpPr txBox="1">
              <a:spLocks noChangeArrowheads="1"/>
            </p:cNvSpPr>
            <p:nvPr/>
          </p:nvSpPr>
          <p:spPr bwMode="auto">
            <a:xfrm>
              <a:off x="1610" y="161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a </a:t>
              </a:r>
              <a:endParaRPr lang="en-US" altLang="en-US" sz="2400">
                <a:latin typeface="Times New Roman" pitchFamily="18" charset="0"/>
              </a:endParaRPr>
            </a:p>
          </p:txBody>
        </p:sp>
        <p:sp>
          <p:nvSpPr>
            <p:cNvPr id="80904" name="Text Box 7"/>
            <p:cNvSpPr txBox="1">
              <a:spLocks noChangeArrowheads="1"/>
            </p:cNvSpPr>
            <p:nvPr/>
          </p:nvSpPr>
          <p:spPr bwMode="auto">
            <a:xfrm>
              <a:off x="1610" y="2251"/>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b </a:t>
              </a:r>
              <a:endParaRPr lang="en-US" altLang="en-US" sz="2400">
                <a:latin typeface="Times New Roman" pitchFamily="18" charset="0"/>
              </a:endParaRPr>
            </a:p>
          </p:txBody>
        </p:sp>
        <p:sp>
          <p:nvSpPr>
            <p:cNvPr id="80905" name="Text Box 8"/>
            <p:cNvSpPr txBox="1">
              <a:spLocks noChangeArrowheads="1"/>
            </p:cNvSpPr>
            <p:nvPr/>
          </p:nvSpPr>
          <p:spPr bwMode="auto">
            <a:xfrm>
              <a:off x="2744" y="1616"/>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d </a:t>
              </a:r>
              <a:endParaRPr lang="en-US" altLang="en-US" sz="2400">
                <a:latin typeface="Times New Roman" pitchFamily="18" charset="0"/>
              </a:endParaRPr>
            </a:p>
          </p:txBody>
        </p:sp>
        <p:sp>
          <p:nvSpPr>
            <p:cNvPr id="80906" name="Text Box 9"/>
            <p:cNvSpPr txBox="1">
              <a:spLocks noChangeArrowheads="1"/>
            </p:cNvSpPr>
            <p:nvPr/>
          </p:nvSpPr>
          <p:spPr bwMode="auto">
            <a:xfrm>
              <a:off x="1610" y="288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c </a:t>
              </a:r>
              <a:endParaRPr lang="en-US" altLang="en-US" sz="2400">
                <a:latin typeface="Times New Roman" pitchFamily="18" charset="0"/>
              </a:endParaRPr>
            </a:p>
          </p:txBody>
        </p:sp>
        <p:sp>
          <p:nvSpPr>
            <p:cNvPr id="80907" name="Text Box 10"/>
            <p:cNvSpPr txBox="1">
              <a:spLocks noChangeArrowheads="1"/>
            </p:cNvSpPr>
            <p:nvPr/>
          </p:nvSpPr>
          <p:spPr bwMode="auto">
            <a:xfrm>
              <a:off x="2744" y="2251"/>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e </a:t>
              </a:r>
              <a:endParaRPr lang="en-US" altLang="en-US" sz="2400">
                <a:latin typeface="Times New Roman" pitchFamily="18" charset="0"/>
              </a:endParaRPr>
            </a:p>
          </p:txBody>
        </p:sp>
        <p:sp>
          <p:nvSpPr>
            <p:cNvPr id="80908" name="Text Box 11"/>
            <p:cNvSpPr txBox="1">
              <a:spLocks noChangeArrowheads="1"/>
            </p:cNvSpPr>
            <p:nvPr/>
          </p:nvSpPr>
          <p:spPr bwMode="auto">
            <a:xfrm>
              <a:off x="2744" y="2886"/>
              <a:ext cx="300"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f </a:t>
              </a:r>
              <a:endParaRPr lang="en-US" altLang="en-US" sz="2400">
                <a:latin typeface="Times New Roman" pitchFamily="18" charset="0"/>
              </a:endParaRPr>
            </a:p>
          </p:txBody>
        </p:sp>
        <p:sp>
          <p:nvSpPr>
            <p:cNvPr id="80909" name="Text Box 12"/>
            <p:cNvSpPr txBox="1">
              <a:spLocks noChangeArrowheads="1"/>
            </p:cNvSpPr>
            <p:nvPr/>
          </p:nvSpPr>
          <p:spPr bwMode="auto">
            <a:xfrm>
              <a:off x="3878" y="1933"/>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g </a:t>
              </a:r>
              <a:endParaRPr lang="en-US" altLang="en-US" sz="2400">
                <a:latin typeface="Times New Roman" pitchFamily="18" charset="0"/>
              </a:endParaRPr>
            </a:p>
          </p:txBody>
        </p:sp>
        <p:sp>
          <p:nvSpPr>
            <p:cNvPr id="80910" name="Text Box 13"/>
            <p:cNvSpPr txBox="1">
              <a:spLocks noChangeArrowheads="1"/>
            </p:cNvSpPr>
            <p:nvPr/>
          </p:nvSpPr>
          <p:spPr bwMode="auto">
            <a:xfrm>
              <a:off x="3878" y="2886"/>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h </a:t>
              </a:r>
              <a:endParaRPr lang="en-US" altLang="en-US" sz="2400">
                <a:latin typeface="Times New Roman" pitchFamily="18" charset="0"/>
              </a:endParaRPr>
            </a:p>
          </p:txBody>
        </p:sp>
        <p:sp>
          <p:nvSpPr>
            <p:cNvPr id="80911" name="Line 14"/>
            <p:cNvSpPr>
              <a:spLocks noChangeShapeType="1"/>
            </p:cNvSpPr>
            <p:nvPr/>
          </p:nvSpPr>
          <p:spPr bwMode="auto">
            <a:xfrm>
              <a:off x="884" y="2432"/>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2" name="Line 15"/>
            <p:cNvSpPr>
              <a:spLocks noChangeShapeType="1"/>
            </p:cNvSpPr>
            <p:nvPr/>
          </p:nvSpPr>
          <p:spPr bwMode="auto">
            <a:xfrm flipV="1">
              <a:off x="1156" y="1752"/>
              <a:ext cx="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3" name="Line 16"/>
            <p:cNvSpPr>
              <a:spLocks noChangeShapeType="1"/>
            </p:cNvSpPr>
            <p:nvPr/>
          </p:nvSpPr>
          <p:spPr bwMode="auto">
            <a:xfrm>
              <a:off x="1247" y="2432"/>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4" name="Line 17"/>
            <p:cNvSpPr>
              <a:spLocks noChangeShapeType="1"/>
            </p:cNvSpPr>
            <p:nvPr/>
          </p:nvSpPr>
          <p:spPr bwMode="auto">
            <a:xfrm>
              <a:off x="1156" y="1752"/>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5" name="Line 18"/>
            <p:cNvSpPr>
              <a:spLocks noChangeShapeType="1"/>
            </p:cNvSpPr>
            <p:nvPr/>
          </p:nvSpPr>
          <p:spPr bwMode="auto">
            <a:xfrm>
              <a:off x="1247" y="3067"/>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6" name="Line 19"/>
            <p:cNvSpPr>
              <a:spLocks noChangeShapeType="1"/>
            </p:cNvSpPr>
            <p:nvPr/>
          </p:nvSpPr>
          <p:spPr bwMode="auto">
            <a:xfrm>
              <a:off x="1973" y="1752"/>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7" name="Line 20"/>
            <p:cNvSpPr>
              <a:spLocks noChangeShapeType="1"/>
            </p:cNvSpPr>
            <p:nvPr/>
          </p:nvSpPr>
          <p:spPr bwMode="auto">
            <a:xfrm>
              <a:off x="1927" y="2387"/>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8" name="Line 21"/>
            <p:cNvSpPr>
              <a:spLocks noChangeShapeType="1"/>
            </p:cNvSpPr>
            <p:nvPr/>
          </p:nvSpPr>
          <p:spPr bwMode="auto">
            <a:xfrm>
              <a:off x="1927" y="3067"/>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19" name="Line 22"/>
            <p:cNvSpPr>
              <a:spLocks noChangeShapeType="1"/>
            </p:cNvSpPr>
            <p:nvPr/>
          </p:nvSpPr>
          <p:spPr bwMode="auto">
            <a:xfrm>
              <a:off x="3061" y="3067"/>
              <a:ext cx="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0" name="Line 23"/>
            <p:cNvSpPr>
              <a:spLocks noChangeShapeType="1"/>
            </p:cNvSpPr>
            <p:nvPr/>
          </p:nvSpPr>
          <p:spPr bwMode="auto">
            <a:xfrm>
              <a:off x="3061" y="1752"/>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1" name="Line 24"/>
            <p:cNvSpPr>
              <a:spLocks noChangeShapeType="1"/>
            </p:cNvSpPr>
            <p:nvPr/>
          </p:nvSpPr>
          <p:spPr bwMode="auto">
            <a:xfrm>
              <a:off x="3379" y="1752"/>
              <a:ext cx="0"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2" name="Line 25"/>
            <p:cNvSpPr>
              <a:spLocks noChangeShapeType="1"/>
            </p:cNvSpPr>
            <p:nvPr/>
          </p:nvSpPr>
          <p:spPr bwMode="auto">
            <a:xfrm>
              <a:off x="3379" y="1979"/>
              <a:ext cx="49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3" name="Line 26"/>
            <p:cNvSpPr>
              <a:spLocks noChangeShapeType="1"/>
            </p:cNvSpPr>
            <p:nvPr/>
          </p:nvSpPr>
          <p:spPr bwMode="auto">
            <a:xfrm>
              <a:off x="3061" y="2387"/>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4" name="Line 27"/>
            <p:cNvSpPr>
              <a:spLocks noChangeShapeType="1"/>
            </p:cNvSpPr>
            <p:nvPr/>
          </p:nvSpPr>
          <p:spPr bwMode="auto">
            <a:xfrm flipV="1">
              <a:off x="3379" y="2160"/>
              <a:ext cx="0"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5" name="Line 28"/>
            <p:cNvSpPr>
              <a:spLocks noChangeShapeType="1"/>
            </p:cNvSpPr>
            <p:nvPr/>
          </p:nvSpPr>
          <p:spPr bwMode="auto">
            <a:xfrm>
              <a:off x="3379" y="2160"/>
              <a:ext cx="49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6" name="Line 29"/>
            <p:cNvSpPr>
              <a:spLocks noChangeShapeType="1"/>
            </p:cNvSpPr>
            <p:nvPr/>
          </p:nvSpPr>
          <p:spPr bwMode="auto">
            <a:xfrm>
              <a:off x="4195" y="2069"/>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7" name="Line 30"/>
            <p:cNvSpPr>
              <a:spLocks noChangeShapeType="1"/>
            </p:cNvSpPr>
            <p:nvPr/>
          </p:nvSpPr>
          <p:spPr bwMode="auto">
            <a:xfrm>
              <a:off x="4558" y="2069"/>
              <a:ext cx="0" cy="9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8" name="Line 31"/>
            <p:cNvSpPr>
              <a:spLocks noChangeShapeType="1"/>
            </p:cNvSpPr>
            <p:nvPr/>
          </p:nvSpPr>
          <p:spPr bwMode="auto">
            <a:xfrm>
              <a:off x="4195" y="3022"/>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0929" name="Line 32"/>
            <p:cNvSpPr>
              <a:spLocks noChangeShapeType="1"/>
            </p:cNvSpPr>
            <p:nvPr/>
          </p:nvSpPr>
          <p:spPr bwMode="auto">
            <a:xfrm>
              <a:off x="4558" y="2387"/>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grpSp>
    </p:spTree>
    <p:extLst>
      <p:ext uri="{BB962C8B-B14F-4D97-AF65-F5344CB8AC3E}">
        <p14:creationId xmlns:p14="http://schemas.microsoft.com/office/powerpoint/2010/main" val="419683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en-GB" smtClean="0"/>
              <a:t> </a:t>
            </a:r>
            <a:endParaRPr lang="en-US" smtClean="0"/>
          </a:p>
        </p:txBody>
      </p:sp>
      <p:sp>
        <p:nvSpPr>
          <p:cNvPr id="82947" name="Rectangle 3"/>
          <p:cNvSpPr>
            <a:spLocks noGrp="1" noChangeArrowheads="1"/>
          </p:cNvSpPr>
          <p:nvPr>
            <p:ph type="body" idx="1"/>
          </p:nvPr>
        </p:nvSpPr>
        <p:spPr/>
        <p:txBody>
          <a:bodyPr/>
          <a:lstStyle/>
          <a:p>
            <a:pPr eaLnBrk="1" hangingPunct="1"/>
            <a:r>
              <a:rPr lang="en-GB" altLang="en-US" smtClean="0"/>
              <a:t>This is the same network drawn as an On Arrow network</a:t>
            </a:r>
            <a:endParaRPr lang="en-US" altLang="en-US" smtClean="0"/>
          </a:p>
        </p:txBody>
      </p:sp>
      <p:grpSp>
        <p:nvGrpSpPr>
          <p:cNvPr id="82948" name="Group 4"/>
          <p:cNvGrpSpPr>
            <a:grpSpLocks/>
          </p:cNvGrpSpPr>
          <p:nvPr/>
        </p:nvGrpSpPr>
        <p:grpSpPr bwMode="auto">
          <a:xfrm>
            <a:off x="395288" y="2781300"/>
            <a:ext cx="7927975" cy="2909888"/>
            <a:chOff x="249" y="1568"/>
            <a:chExt cx="4994" cy="1833"/>
          </a:xfrm>
        </p:grpSpPr>
        <p:sp>
          <p:nvSpPr>
            <p:cNvPr id="82949" name="Oval 5"/>
            <p:cNvSpPr>
              <a:spLocks noChangeArrowheads="1"/>
            </p:cNvSpPr>
            <p:nvPr/>
          </p:nvSpPr>
          <p:spPr bwMode="auto">
            <a:xfrm>
              <a:off x="836" y="224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50" name="Text Box 6"/>
            <p:cNvSpPr txBox="1">
              <a:spLocks noChangeArrowheads="1"/>
            </p:cNvSpPr>
            <p:nvPr/>
          </p:nvSpPr>
          <p:spPr bwMode="auto">
            <a:xfrm>
              <a:off x="884" y="2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1</a:t>
              </a:r>
            </a:p>
          </p:txBody>
        </p:sp>
        <p:sp>
          <p:nvSpPr>
            <p:cNvPr id="82951" name="Oval 7"/>
            <p:cNvSpPr>
              <a:spLocks noChangeArrowheads="1"/>
            </p:cNvSpPr>
            <p:nvPr/>
          </p:nvSpPr>
          <p:spPr bwMode="auto">
            <a:xfrm>
              <a:off x="2061" y="156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52" name="Text Box 8"/>
            <p:cNvSpPr txBox="1">
              <a:spLocks noChangeArrowheads="1"/>
            </p:cNvSpPr>
            <p:nvPr/>
          </p:nvSpPr>
          <p:spPr bwMode="auto">
            <a:xfrm>
              <a:off x="2109" y="16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2</a:t>
              </a:r>
            </a:p>
          </p:txBody>
        </p:sp>
        <p:sp>
          <p:nvSpPr>
            <p:cNvPr id="82953" name="Oval 9"/>
            <p:cNvSpPr>
              <a:spLocks noChangeArrowheads="1"/>
            </p:cNvSpPr>
            <p:nvPr/>
          </p:nvSpPr>
          <p:spPr bwMode="auto">
            <a:xfrm>
              <a:off x="2061" y="2339"/>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54" name="Text Box 10"/>
            <p:cNvSpPr txBox="1">
              <a:spLocks noChangeArrowheads="1"/>
            </p:cNvSpPr>
            <p:nvPr/>
          </p:nvSpPr>
          <p:spPr bwMode="auto">
            <a:xfrm>
              <a:off x="2109" y="23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3</a:t>
              </a:r>
            </a:p>
          </p:txBody>
        </p:sp>
        <p:sp>
          <p:nvSpPr>
            <p:cNvPr id="82955" name="Oval 11"/>
            <p:cNvSpPr>
              <a:spLocks noChangeArrowheads="1"/>
            </p:cNvSpPr>
            <p:nvPr/>
          </p:nvSpPr>
          <p:spPr bwMode="auto">
            <a:xfrm>
              <a:off x="2016" y="3065"/>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56" name="Text Box 12"/>
            <p:cNvSpPr txBox="1">
              <a:spLocks noChangeArrowheads="1"/>
            </p:cNvSpPr>
            <p:nvPr/>
          </p:nvSpPr>
          <p:spPr bwMode="auto">
            <a:xfrm>
              <a:off x="2064" y="31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4</a:t>
              </a:r>
            </a:p>
          </p:txBody>
        </p:sp>
        <p:sp>
          <p:nvSpPr>
            <p:cNvPr id="82957" name="Oval 13"/>
            <p:cNvSpPr>
              <a:spLocks noChangeArrowheads="1"/>
            </p:cNvSpPr>
            <p:nvPr/>
          </p:nvSpPr>
          <p:spPr bwMode="auto">
            <a:xfrm>
              <a:off x="4465" y="2293"/>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58" name="Text Box 14"/>
            <p:cNvSpPr txBox="1">
              <a:spLocks noChangeArrowheads="1"/>
            </p:cNvSpPr>
            <p:nvPr/>
          </p:nvSpPr>
          <p:spPr bwMode="auto">
            <a:xfrm>
              <a:off x="4513" y="2341"/>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dirty="0">
                  <a:latin typeface="Times New Roman" pitchFamily="18" charset="0"/>
                </a:rPr>
                <a:t>7</a:t>
              </a:r>
            </a:p>
          </p:txBody>
        </p:sp>
        <p:sp>
          <p:nvSpPr>
            <p:cNvPr id="82959" name="Oval 15"/>
            <p:cNvSpPr>
              <a:spLocks noChangeArrowheads="1"/>
            </p:cNvSpPr>
            <p:nvPr/>
          </p:nvSpPr>
          <p:spPr bwMode="auto">
            <a:xfrm>
              <a:off x="3286" y="1976"/>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60" name="Text Box 16"/>
            <p:cNvSpPr txBox="1">
              <a:spLocks noChangeArrowheads="1"/>
            </p:cNvSpPr>
            <p:nvPr/>
          </p:nvSpPr>
          <p:spPr bwMode="auto">
            <a:xfrm>
              <a:off x="3334"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5</a:t>
              </a:r>
            </a:p>
          </p:txBody>
        </p:sp>
        <p:sp>
          <p:nvSpPr>
            <p:cNvPr id="82961" name="Oval 17"/>
            <p:cNvSpPr>
              <a:spLocks noChangeArrowheads="1"/>
            </p:cNvSpPr>
            <p:nvPr/>
          </p:nvSpPr>
          <p:spPr bwMode="auto">
            <a:xfrm>
              <a:off x="3286" y="2792"/>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62" name="Text Box 18"/>
            <p:cNvSpPr txBox="1">
              <a:spLocks noChangeArrowheads="1"/>
            </p:cNvSpPr>
            <p:nvPr/>
          </p:nvSpPr>
          <p:spPr bwMode="auto">
            <a:xfrm>
              <a:off x="3334" y="284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dirty="0">
                  <a:latin typeface="Times New Roman" pitchFamily="18" charset="0"/>
                </a:rPr>
                <a:t>6</a:t>
              </a:r>
            </a:p>
          </p:txBody>
        </p:sp>
        <p:sp>
          <p:nvSpPr>
            <p:cNvPr id="82963" name="Line 19"/>
            <p:cNvSpPr>
              <a:spLocks noChangeShapeType="1"/>
            </p:cNvSpPr>
            <p:nvPr/>
          </p:nvSpPr>
          <p:spPr bwMode="auto">
            <a:xfrm flipV="1">
              <a:off x="1156" y="1797"/>
              <a:ext cx="908" cy="5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4" name="Line 20"/>
            <p:cNvSpPr>
              <a:spLocks noChangeShapeType="1"/>
            </p:cNvSpPr>
            <p:nvPr/>
          </p:nvSpPr>
          <p:spPr bwMode="auto">
            <a:xfrm>
              <a:off x="1202" y="2445"/>
              <a:ext cx="862" cy="3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5" name="Line 21"/>
            <p:cNvSpPr>
              <a:spLocks noChangeShapeType="1"/>
            </p:cNvSpPr>
            <p:nvPr/>
          </p:nvSpPr>
          <p:spPr bwMode="auto">
            <a:xfrm>
              <a:off x="1156" y="2536"/>
              <a:ext cx="862" cy="62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6" name="Line 22"/>
            <p:cNvSpPr>
              <a:spLocks noChangeShapeType="1"/>
            </p:cNvSpPr>
            <p:nvPr/>
          </p:nvSpPr>
          <p:spPr bwMode="auto">
            <a:xfrm>
              <a:off x="2426" y="1719"/>
              <a:ext cx="862" cy="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7" name="Line 23"/>
            <p:cNvSpPr>
              <a:spLocks noChangeShapeType="1"/>
            </p:cNvSpPr>
            <p:nvPr/>
          </p:nvSpPr>
          <p:spPr bwMode="auto">
            <a:xfrm flipV="1">
              <a:off x="2426" y="2160"/>
              <a:ext cx="862" cy="3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8" name="Line 24"/>
            <p:cNvSpPr>
              <a:spLocks noChangeShapeType="1"/>
            </p:cNvSpPr>
            <p:nvPr/>
          </p:nvSpPr>
          <p:spPr bwMode="auto">
            <a:xfrm flipV="1">
              <a:off x="2336" y="2976"/>
              <a:ext cx="952"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69" name="Line 25"/>
            <p:cNvSpPr>
              <a:spLocks noChangeShapeType="1"/>
            </p:cNvSpPr>
            <p:nvPr/>
          </p:nvSpPr>
          <p:spPr bwMode="auto">
            <a:xfrm flipV="1">
              <a:off x="3651" y="2523"/>
              <a:ext cx="817" cy="3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70" name="Line 26"/>
            <p:cNvSpPr>
              <a:spLocks noChangeShapeType="1"/>
            </p:cNvSpPr>
            <p:nvPr/>
          </p:nvSpPr>
          <p:spPr bwMode="auto">
            <a:xfrm>
              <a:off x="3651" y="2173"/>
              <a:ext cx="817" cy="2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2971" name="Text Box 27"/>
            <p:cNvSpPr txBox="1">
              <a:spLocks noChangeArrowheads="1"/>
            </p:cNvSpPr>
            <p:nvPr/>
          </p:nvSpPr>
          <p:spPr bwMode="auto">
            <a:xfrm>
              <a:off x="249" y="2218"/>
              <a:ext cx="4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2972" name="Text Box 28"/>
            <p:cNvSpPr txBox="1">
              <a:spLocks noChangeArrowheads="1"/>
            </p:cNvSpPr>
            <p:nvPr/>
          </p:nvSpPr>
          <p:spPr bwMode="auto">
            <a:xfrm>
              <a:off x="295" y="2296"/>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82973" name="Text Box 29"/>
            <p:cNvSpPr txBox="1">
              <a:spLocks noChangeArrowheads="1"/>
            </p:cNvSpPr>
            <p:nvPr/>
          </p:nvSpPr>
          <p:spPr bwMode="auto">
            <a:xfrm>
              <a:off x="4818" y="2264"/>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End</a:t>
              </a:r>
              <a:endParaRPr lang="en-US" altLang="en-US" sz="2400">
                <a:latin typeface="Times New Roman" pitchFamily="18" charset="0"/>
              </a:endParaRPr>
            </a:p>
          </p:txBody>
        </p:sp>
        <p:sp>
          <p:nvSpPr>
            <p:cNvPr id="82974" name="Text Box 30"/>
            <p:cNvSpPr txBox="1">
              <a:spLocks noChangeArrowheads="1"/>
            </p:cNvSpPr>
            <p:nvPr/>
          </p:nvSpPr>
          <p:spPr bwMode="auto">
            <a:xfrm>
              <a:off x="1461" y="17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a</a:t>
              </a:r>
              <a:endParaRPr lang="en-US" altLang="en-US" sz="2400">
                <a:latin typeface="Times New Roman" pitchFamily="18" charset="0"/>
              </a:endParaRPr>
            </a:p>
          </p:txBody>
        </p:sp>
        <p:sp>
          <p:nvSpPr>
            <p:cNvPr id="82975" name="Text Box 31"/>
            <p:cNvSpPr txBox="1">
              <a:spLocks noChangeArrowheads="1"/>
            </p:cNvSpPr>
            <p:nvPr/>
          </p:nvSpPr>
          <p:spPr bwMode="auto">
            <a:xfrm>
              <a:off x="1552" y="217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b</a:t>
              </a:r>
              <a:endParaRPr lang="en-US" altLang="en-US" sz="2400">
                <a:latin typeface="Times New Roman" pitchFamily="18" charset="0"/>
              </a:endParaRPr>
            </a:p>
          </p:txBody>
        </p:sp>
        <p:sp>
          <p:nvSpPr>
            <p:cNvPr id="82976" name="Text Box 32"/>
            <p:cNvSpPr txBox="1">
              <a:spLocks noChangeArrowheads="1"/>
            </p:cNvSpPr>
            <p:nvPr/>
          </p:nvSpPr>
          <p:spPr bwMode="auto">
            <a:xfrm>
              <a:off x="1597" y="258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c</a:t>
              </a:r>
              <a:endParaRPr lang="en-US" altLang="en-US" sz="2400">
                <a:latin typeface="Times New Roman" pitchFamily="18" charset="0"/>
              </a:endParaRPr>
            </a:p>
          </p:txBody>
        </p:sp>
        <p:sp>
          <p:nvSpPr>
            <p:cNvPr id="82977" name="Text Box 33"/>
            <p:cNvSpPr txBox="1">
              <a:spLocks noChangeArrowheads="1"/>
            </p:cNvSpPr>
            <p:nvPr/>
          </p:nvSpPr>
          <p:spPr bwMode="auto">
            <a:xfrm>
              <a:off x="2731" y="15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d</a:t>
              </a:r>
              <a:endParaRPr lang="en-US" altLang="en-US" sz="2400">
                <a:latin typeface="Times New Roman" pitchFamily="18" charset="0"/>
              </a:endParaRPr>
            </a:p>
          </p:txBody>
        </p:sp>
        <p:sp>
          <p:nvSpPr>
            <p:cNvPr id="82978" name="Text Box 34"/>
            <p:cNvSpPr txBox="1">
              <a:spLocks noChangeArrowheads="1"/>
            </p:cNvSpPr>
            <p:nvPr/>
          </p:nvSpPr>
          <p:spPr bwMode="auto">
            <a:xfrm>
              <a:off x="2731" y="203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a:t>
              </a:r>
              <a:endParaRPr lang="en-US" altLang="en-US" sz="2400">
                <a:latin typeface="Times New Roman" pitchFamily="18" charset="0"/>
              </a:endParaRPr>
            </a:p>
          </p:txBody>
        </p:sp>
        <p:sp>
          <p:nvSpPr>
            <p:cNvPr id="82979" name="Text Box 35"/>
            <p:cNvSpPr txBox="1">
              <a:spLocks noChangeArrowheads="1"/>
            </p:cNvSpPr>
            <p:nvPr/>
          </p:nvSpPr>
          <p:spPr bwMode="auto">
            <a:xfrm>
              <a:off x="2777" y="276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f</a:t>
              </a:r>
              <a:endParaRPr lang="en-US" altLang="en-US" sz="2400">
                <a:latin typeface="Times New Roman" pitchFamily="18" charset="0"/>
              </a:endParaRPr>
            </a:p>
          </p:txBody>
        </p:sp>
        <p:sp>
          <p:nvSpPr>
            <p:cNvPr id="82980" name="Text Box 36"/>
            <p:cNvSpPr txBox="1">
              <a:spLocks noChangeArrowheads="1"/>
            </p:cNvSpPr>
            <p:nvPr/>
          </p:nvSpPr>
          <p:spPr bwMode="auto">
            <a:xfrm>
              <a:off x="3911" y="19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g</a:t>
              </a:r>
              <a:endParaRPr lang="en-US" altLang="en-US" sz="2400">
                <a:latin typeface="Times New Roman" pitchFamily="18" charset="0"/>
              </a:endParaRPr>
            </a:p>
          </p:txBody>
        </p:sp>
        <p:sp>
          <p:nvSpPr>
            <p:cNvPr id="82981" name="Text Box 37"/>
            <p:cNvSpPr txBox="1">
              <a:spLocks noChangeArrowheads="1"/>
            </p:cNvSpPr>
            <p:nvPr/>
          </p:nvSpPr>
          <p:spPr bwMode="auto">
            <a:xfrm>
              <a:off x="3865" y="244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h</a:t>
              </a:r>
              <a:endParaRPr lang="en-US" altLang="en-US" sz="2400">
                <a:latin typeface="Times New Roman" pitchFamily="18" charset="0"/>
              </a:endParaRPr>
            </a:p>
          </p:txBody>
        </p:sp>
      </p:grpSp>
      <p:sp>
        <p:nvSpPr>
          <p:cNvPr id="38"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defRPr/>
            </a:pPr>
            <a:r>
              <a:rPr lang="en-GB" dirty="0" smtClean="0"/>
              <a:t>Equivalent On-Arrow Network</a:t>
            </a:r>
            <a:endParaRPr lang="en-US" dirty="0" smtClean="0"/>
          </a:p>
        </p:txBody>
      </p:sp>
    </p:spTree>
    <p:extLst>
      <p:ext uri="{BB962C8B-B14F-4D97-AF65-F5344CB8AC3E}">
        <p14:creationId xmlns:p14="http://schemas.microsoft.com/office/powerpoint/2010/main" val="201788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en-GB" dirty="0" smtClean="0"/>
              <a:t>Precedence Networks</a:t>
            </a:r>
            <a:endParaRPr lang="en-US" dirty="0" smtClean="0"/>
          </a:p>
        </p:txBody>
      </p:sp>
      <p:sp>
        <p:nvSpPr>
          <p:cNvPr id="84995" name="Rectangle 3"/>
          <p:cNvSpPr>
            <a:spLocks noGrp="1" noChangeArrowheads="1"/>
          </p:cNvSpPr>
          <p:nvPr>
            <p:ph type="body" idx="1"/>
          </p:nvPr>
        </p:nvSpPr>
        <p:spPr/>
        <p:txBody>
          <a:bodyPr/>
          <a:lstStyle/>
          <a:p>
            <a:pPr eaLnBrk="1" hangingPunct="1">
              <a:lnSpc>
                <a:spcPct val="90000"/>
              </a:lnSpc>
            </a:pPr>
            <a:r>
              <a:rPr lang="en-GB" altLang="en-US" dirty="0" smtClean="0"/>
              <a:t>Draw the following as an Precedence network and an On Arrow Network </a:t>
            </a:r>
          </a:p>
          <a:p>
            <a:pPr eaLnBrk="1" hangingPunct="1">
              <a:lnSpc>
                <a:spcPct val="90000"/>
              </a:lnSpc>
              <a:buFontTx/>
              <a:buNone/>
            </a:pPr>
            <a:r>
              <a:rPr lang="en-GB" altLang="en-US" dirty="0"/>
              <a:t>	</a:t>
            </a:r>
            <a:r>
              <a:rPr lang="en-GB" altLang="en-US" dirty="0" smtClean="0"/>
              <a:t>Tasks		        Precedence		Time</a:t>
            </a:r>
          </a:p>
          <a:p>
            <a:pPr eaLnBrk="1" hangingPunct="1">
              <a:lnSpc>
                <a:spcPct val="90000"/>
              </a:lnSpc>
              <a:buFontTx/>
              <a:buNone/>
            </a:pPr>
            <a:r>
              <a:rPr lang="en-GB" altLang="en-US" dirty="0" smtClean="0"/>
              <a:t>		a				-		5 days</a:t>
            </a:r>
          </a:p>
          <a:p>
            <a:pPr eaLnBrk="1" hangingPunct="1">
              <a:lnSpc>
                <a:spcPct val="90000"/>
              </a:lnSpc>
              <a:buFontTx/>
              <a:buNone/>
            </a:pPr>
            <a:r>
              <a:rPr lang="en-GB" altLang="en-US" dirty="0" smtClean="0"/>
              <a:t>		b				-		4 days</a:t>
            </a:r>
          </a:p>
          <a:p>
            <a:pPr eaLnBrk="1" hangingPunct="1">
              <a:lnSpc>
                <a:spcPct val="90000"/>
              </a:lnSpc>
              <a:buFontTx/>
              <a:buNone/>
            </a:pPr>
            <a:r>
              <a:rPr lang="en-GB" altLang="en-US" dirty="0" smtClean="0"/>
              <a:t>		c				a		6 days</a:t>
            </a:r>
          </a:p>
          <a:p>
            <a:pPr eaLnBrk="1" hangingPunct="1">
              <a:lnSpc>
                <a:spcPct val="90000"/>
              </a:lnSpc>
              <a:buFontTx/>
              <a:buNone/>
            </a:pPr>
            <a:r>
              <a:rPr lang="en-GB" altLang="en-US" dirty="0" smtClean="0"/>
              <a:t>		d				b		2 days</a:t>
            </a:r>
          </a:p>
          <a:p>
            <a:pPr eaLnBrk="1" hangingPunct="1">
              <a:lnSpc>
                <a:spcPct val="90000"/>
              </a:lnSpc>
              <a:buFontTx/>
              <a:buNone/>
            </a:pPr>
            <a:r>
              <a:rPr lang="en-GB" altLang="en-US" dirty="0" smtClean="0"/>
              <a:t>		e				b		5 days</a:t>
            </a:r>
          </a:p>
          <a:p>
            <a:pPr eaLnBrk="1" hangingPunct="1">
              <a:lnSpc>
                <a:spcPct val="90000"/>
              </a:lnSpc>
              <a:buFontTx/>
              <a:buNone/>
            </a:pPr>
            <a:r>
              <a:rPr lang="en-GB" altLang="en-US" dirty="0" smtClean="0"/>
              <a:t>		f				</a:t>
            </a:r>
            <a:r>
              <a:rPr lang="en-GB" altLang="en-US" dirty="0" err="1" smtClean="0"/>
              <a:t>c,d</a:t>
            </a:r>
            <a:r>
              <a:rPr lang="en-GB" altLang="en-US" dirty="0" smtClean="0"/>
              <a:t>		8 days</a:t>
            </a:r>
            <a:endParaRPr lang="en-US" altLang="en-US" dirty="0" smtClean="0"/>
          </a:p>
        </p:txBody>
      </p:sp>
    </p:spTree>
    <p:extLst>
      <p:ext uri="{BB962C8B-B14F-4D97-AF65-F5344CB8AC3E}">
        <p14:creationId xmlns:p14="http://schemas.microsoft.com/office/powerpoint/2010/main" val="428172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87043" name="Rectangle 3"/>
          <p:cNvSpPr>
            <a:spLocks noGrp="1" noChangeArrowheads="1"/>
          </p:cNvSpPr>
          <p:nvPr>
            <p:ph type="body" idx="1"/>
          </p:nvPr>
        </p:nvSpPr>
        <p:spPr/>
        <p:txBody>
          <a:bodyPr/>
          <a:lstStyle/>
          <a:p>
            <a:pPr eaLnBrk="1" hangingPunct="1"/>
            <a:r>
              <a:rPr lang="en-GB" altLang="en-US" smtClean="0"/>
              <a:t>The completed Precedence Network</a:t>
            </a:r>
            <a:endParaRPr lang="en-US" altLang="en-US" smtClean="0"/>
          </a:p>
        </p:txBody>
      </p:sp>
      <p:grpSp>
        <p:nvGrpSpPr>
          <p:cNvPr id="87044" name="Group 49"/>
          <p:cNvGrpSpPr>
            <a:grpSpLocks/>
          </p:cNvGrpSpPr>
          <p:nvPr/>
        </p:nvGrpSpPr>
        <p:grpSpPr bwMode="auto">
          <a:xfrm>
            <a:off x="539750" y="2565400"/>
            <a:ext cx="7840663" cy="2582863"/>
            <a:chOff x="340" y="1616"/>
            <a:chExt cx="4939" cy="1627"/>
          </a:xfrm>
        </p:grpSpPr>
        <p:sp>
          <p:nvSpPr>
            <p:cNvPr id="87045" name="Text Box 5"/>
            <p:cNvSpPr txBox="1">
              <a:spLocks noChangeArrowheads="1"/>
            </p:cNvSpPr>
            <p:nvPr/>
          </p:nvSpPr>
          <p:spPr bwMode="auto">
            <a:xfrm>
              <a:off x="340" y="2251"/>
              <a:ext cx="50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Start</a:t>
              </a:r>
              <a:endParaRPr lang="en-US" altLang="en-US" sz="2400">
                <a:latin typeface="Times New Roman" pitchFamily="18" charset="0"/>
              </a:endParaRPr>
            </a:p>
          </p:txBody>
        </p:sp>
        <p:sp>
          <p:nvSpPr>
            <p:cNvPr id="87046" name="Text Box 6"/>
            <p:cNvSpPr txBox="1">
              <a:spLocks noChangeArrowheads="1"/>
            </p:cNvSpPr>
            <p:nvPr/>
          </p:nvSpPr>
          <p:spPr bwMode="auto">
            <a:xfrm>
              <a:off x="4830" y="2205"/>
              <a:ext cx="44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End</a:t>
              </a:r>
              <a:endParaRPr lang="en-US" altLang="en-US" sz="2400">
                <a:latin typeface="Times New Roman" pitchFamily="18" charset="0"/>
              </a:endParaRPr>
            </a:p>
          </p:txBody>
        </p:sp>
        <p:sp>
          <p:nvSpPr>
            <p:cNvPr id="87047" name="Text Box 7"/>
            <p:cNvSpPr txBox="1">
              <a:spLocks noChangeArrowheads="1"/>
            </p:cNvSpPr>
            <p:nvPr/>
          </p:nvSpPr>
          <p:spPr bwMode="auto">
            <a:xfrm>
              <a:off x="1610" y="161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a </a:t>
              </a:r>
              <a:endParaRPr lang="en-US" altLang="en-US" sz="2400">
                <a:latin typeface="Times New Roman" pitchFamily="18" charset="0"/>
              </a:endParaRPr>
            </a:p>
          </p:txBody>
        </p:sp>
        <p:sp>
          <p:nvSpPr>
            <p:cNvPr id="87048" name="Text Box 8"/>
            <p:cNvSpPr txBox="1">
              <a:spLocks noChangeArrowheads="1"/>
            </p:cNvSpPr>
            <p:nvPr/>
          </p:nvSpPr>
          <p:spPr bwMode="auto">
            <a:xfrm>
              <a:off x="1610" y="2931"/>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b </a:t>
              </a:r>
              <a:endParaRPr lang="en-US" altLang="en-US" sz="2400">
                <a:latin typeface="Times New Roman" pitchFamily="18" charset="0"/>
              </a:endParaRPr>
            </a:p>
          </p:txBody>
        </p:sp>
        <p:sp>
          <p:nvSpPr>
            <p:cNvPr id="87049" name="Text Box 9"/>
            <p:cNvSpPr txBox="1">
              <a:spLocks noChangeArrowheads="1"/>
            </p:cNvSpPr>
            <p:nvPr/>
          </p:nvSpPr>
          <p:spPr bwMode="auto">
            <a:xfrm>
              <a:off x="2699" y="2251"/>
              <a:ext cx="33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d </a:t>
              </a:r>
              <a:endParaRPr lang="en-US" altLang="en-US" sz="2400">
                <a:latin typeface="Times New Roman" pitchFamily="18" charset="0"/>
              </a:endParaRPr>
            </a:p>
          </p:txBody>
        </p:sp>
        <p:sp>
          <p:nvSpPr>
            <p:cNvPr id="87050" name="Text Box 10"/>
            <p:cNvSpPr txBox="1">
              <a:spLocks noChangeArrowheads="1"/>
            </p:cNvSpPr>
            <p:nvPr/>
          </p:nvSpPr>
          <p:spPr bwMode="auto">
            <a:xfrm>
              <a:off x="2699" y="1616"/>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c </a:t>
              </a:r>
              <a:endParaRPr lang="en-US" altLang="en-US" sz="2400">
                <a:latin typeface="Times New Roman" pitchFamily="18" charset="0"/>
              </a:endParaRPr>
            </a:p>
          </p:txBody>
        </p:sp>
        <p:sp>
          <p:nvSpPr>
            <p:cNvPr id="87051" name="Text Box 11"/>
            <p:cNvSpPr txBox="1">
              <a:spLocks noChangeArrowheads="1"/>
            </p:cNvSpPr>
            <p:nvPr/>
          </p:nvSpPr>
          <p:spPr bwMode="auto">
            <a:xfrm>
              <a:off x="2699" y="2931"/>
              <a:ext cx="321"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e </a:t>
              </a:r>
              <a:endParaRPr lang="en-US" altLang="en-US" sz="2400">
                <a:latin typeface="Times New Roman" pitchFamily="18" charset="0"/>
              </a:endParaRPr>
            </a:p>
          </p:txBody>
        </p:sp>
        <p:sp>
          <p:nvSpPr>
            <p:cNvPr id="87052" name="Text Box 12"/>
            <p:cNvSpPr txBox="1">
              <a:spLocks noChangeArrowheads="1"/>
            </p:cNvSpPr>
            <p:nvPr/>
          </p:nvSpPr>
          <p:spPr bwMode="auto">
            <a:xfrm>
              <a:off x="3878" y="2205"/>
              <a:ext cx="300"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latin typeface="Times New Roman" pitchFamily="18" charset="0"/>
                </a:rPr>
                <a:t> f </a:t>
              </a:r>
              <a:endParaRPr lang="en-US" altLang="en-US" sz="2400">
                <a:latin typeface="Times New Roman" pitchFamily="18" charset="0"/>
              </a:endParaRPr>
            </a:p>
          </p:txBody>
        </p:sp>
        <p:sp>
          <p:nvSpPr>
            <p:cNvPr id="87053" name="Line 16"/>
            <p:cNvSpPr>
              <a:spLocks noChangeShapeType="1"/>
            </p:cNvSpPr>
            <p:nvPr/>
          </p:nvSpPr>
          <p:spPr bwMode="auto">
            <a:xfrm flipV="1">
              <a:off x="1247" y="1752"/>
              <a:ext cx="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4" name="Line 17"/>
            <p:cNvSpPr>
              <a:spLocks noChangeShapeType="1"/>
            </p:cNvSpPr>
            <p:nvPr/>
          </p:nvSpPr>
          <p:spPr bwMode="auto">
            <a:xfrm>
              <a:off x="1247" y="2432"/>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5" name="Line 19"/>
            <p:cNvSpPr>
              <a:spLocks noChangeShapeType="1"/>
            </p:cNvSpPr>
            <p:nvPr/>
          </p:nvSpPr>
          <p:spPr bwMode="auto">
            <a:xfrm>
              <a:off x="1247" y="3067"/>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6" name="Line 34"/>
            <p:cNvSpPr>
              <a:spLocks noChangeShapeType="1"/>
            </p:cNvSpPr>
            <p:nvPr/>
          </p:nvSpPr>
          <p:spPr bwMode="auto">
            <a:xfrm>
              <a:off x="839" y="2432"/>
              <a:ext cx="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7" name="Line 36"/>
            <p:cNvSpPr>
              <a:spLocks noChangeShapeType="1"/>
            </p:cNvSpPr>
            <p:nvPr/>
          </p:nvSpPr>
          <p:spPr bwMode="auto">
            <a:xfrm>
              <a:off x="1247" y="1752"/>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8" name="Line 37"/>
            <p:cNvSpPr>
              <a:spLocks noChangeShapeType="1"/>
            </p:cNvSpPr>
            <p:nvPr/>
          </p:nvSpPr>
          <p:spPr bwMode="auto">
            <a:xfrm>
              <a:off x="1927" y="3067"/>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59" name="Line 38"/>
            <p:cNvSpPr>
              <a:spLocks noChangeShapeType="1"/>
            </p:cNvSpPr>
            <p:nvPr/>
          </p:nvSpPr>
          <p:spPr bwMode="auto">
            <a:xfrm>
              <a:off x="1927" y="1752"/>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0" name="Line 39"/>
            <p:cNvSpPr>
              <a:spLocks noChangeShapeType="1"/>
            </p:cNvSpPr>
            <p:nvPr/>
          </p:nvSpPr>
          <p:spPr bwMode="auto">
            <a:xfrm flipV="1">
              <a:off x="2245" y="2387"/>
              <a:ext cx="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1" name="Line 40"/>
            <p:cNvSpPr>
              <a:spLocks noChangeShapeType="1"/>
            </p:cNvSpPr>
            <p:nvPr/>
          </p:nvSpPr>
          <p:spPr bwMode="auto">
            <a:xfrm>
              <a:off x="2245" y="2387"/>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2" name="Line 42"/>
            <p:cNvSpPr>
              <a:spLocks noChangeShapeType="1"/>
            </p:cNvSpPr>
            <p:nvPr/>
          </p:nvSpPr>
          <p:spPr bwMode="auto">
            <a:xfrm>
              <a:off x="3016" y="2387"/>
              <a:ext cx="8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3" name="Line 43"/>
            <p:cNvSpPr>
              <a:spLocks noChangeShapeType="1"/>
            </p:cNvSpPr>
            <p:nvPr/>
          </p:nvSpPr>
          <p:spPr bwMode="auto">
            <a:xfrm>
              <a:off x="3016" y="1752"/>
              <a:ext cx="45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4" name="Line 44"/>
            <p:cNvSpPr>
              <a:spLocks noChangeShapeType="1"/>
            </p:cNvSpPr>
            <p:nvPr/>
          </p:nvSpPr>
          <p:spPr bwMode="auto">
            <a:xfrm>
              <a:off x="3470" y="1752"/>
              <a:ext cx="0"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a:p>
          </p:txBody>
        </p:sp>
        <p:sp>
          <p:nvSpPr>
            <p:cNvPr id="87065" name="Line 45"/>
            <p:cNvSpPr>
              <a:spLocks noChangeShapeType="1"/>
            </p:cNvSpPr>
            <p:nvPr/>
          </p:nvSpPr>
          <p:spPr bwMode="auto">
            <a:xfrm>
              <a:off x="4195" y="2387"/>
              <a:ext cx="63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6" name="Line 47"/>
            <p:cNvSpPr>
              <a:spLocks noChangeShapeType="1"/>
            </p:cNvSpPr>
            <p:nvPr/>
          </p:nvSpPr>
          <p:spPr bwMode="auto">
            <a:xfrm>
              <a:off x="3016" y="3067"/>
              <a:ext cx="140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sp>
          <p:nvSpPr>
            <p:cNvPr id="87067" name="Line 48"/>
            <p:cNvSpPr>
              <a:spLocks noChangeShapeType="1"/>
            </p:cNvSpPr>
            <p:nvPr/>
          </p:nvSpPr>
          <p:spPr bwMode="auto">
            <a:xfrm flipV="1">
              <a:off x="4422" y="2387"/>
              <a:ext cx="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a:p>
          </p:txBody>
        </p:sp>
      </p:grpSp>
    </p:spTree>
    <p:extLst>
      <p:ext uri="{BB962C8B-B14F-4D97-AF65-F5344CB8AC3E}">
        <p14:creationId xmlns:p14="http://schemas.microsoft.com/office/powerpoint/2010/main" val="4196301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en-GB" smtClean="0"/>
              <a:t> </a:t>
            </a:r>
            <a:endParaRPr lang="en-US" smtClean="0"/>
          </a:p>
        </p:txBody>
      </p:sp>
      <p:sp>
        <p:nvSpPr>
          <p:cNvPr id="89091" name="Rectangle 3"/>
          <p:cNvSpPr>
            <a:spLocks noGrp="1" noChangeArrowheads="1"/>
          </p:cNvSpPr>
          <p:nvPr>
            <p:ph type="body" idx="1"/>
          </p:nvPr>
        </p:nvSpPr>
        <p:spPr/>
        <p:txBody>
          <a:bodyPr/>
          <a:lstStyle/>
          <a:p>
            <a:pPr eaLnBrk="1" hangingPunct="1"/>
            <a:r>
              <a:rPr lang="en-GB" altLang="en-US" smtClean="0"/>
              <a:t>The same network drawn as an On Arrow Network</a:t>
            </a:r>
            <a:endParaRPr lang="en-US" altLang="en-US" smtClean="0"/>
          </a:p>
        </p:txBody>
      </p:sp>
      <p:grpSp>
        <p:nvGrpSpPr>
          <p:cNvPr id="89092" name="Group 4"/>
          <p:cNvGrpSpPr>
            <a:grpSpLocks/>
          </p:cNvGrpSpPr>
          <p:nvPr/>
        </p:nvGrpSpPr>
        <p:grpSpPr bwMode="auto">
          <a:xfrm>
            <a:off x="669925" y="2632075"/>
            <a:ext cx="7345363" cy="2244725"/>
            <a:chOff x="422" y="1658"/>
            <a:chExt cx="4627" cy="1414"/>
          </a:xfrm>
        </p:grpSpPr>
        <p:sp>
          <p:nvSpPr>
            <p:cNvPr id="89093" name="Oval 5"/>
            <p:cNvSpPr>
              <a:spLocks noChangeArrowheads="1"/>
            </p:cNvSpPr>
            <p:nvPr/>
          </p:nvSpPr>
          <p:spPr bwMode="auto">
            <a:xfrm>
              <a:off x="960" y="2160"/>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9094" name="Text Box 6"/>
            <p:cNvSpPr txBox="1">
              <a:spLocks noChangeArrowheads="1"/>
            </p:cNvSpPr>
            <p:nvPr/>
          </p:nvSpPr>
          <p:spPr bwMode="auto">
            <a:xfrm>
              <a:off x="1008"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1</a:t>
              </a:r>
            </a:p>
          </p:txBody>
        </p:sp>
        <p:sp>
          <p:nvSpPr>
            <p:cNvPr id="89095" name="Oval 7"/>
            <p:cNvSpPr>
              <a:spLocks noChangeArrowheads="1"/>
            </p:cNvSpPr>
            <p:nvPr/>
          </p:nvSpPr>
          <p:spPr bwMode="auto">
            <a:xfrm>
              <a:off x="2112" y="172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9096" name="Text Box 8"/>
            <p:cNvSpPr txBox="1">
              <a:spLocks noChangeArrowheads="1"/>
            </p:cNvSpPr>
            <p:nvPr/>
          </p:nvSpPr>
          <p:spPr bwMode="auto">
            <a:xfrm>
              <a:off x="2160" y="17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2</a:t>
              </a:r>
            </a:p>
          </p:txBody>
        </p:sp>
        <p:sp>
          <p:nvSpPr>
            <p:cNvPr id="89097" name="Oval 9"/>
            <p:cNvSpPr>
              <a:spLocks noChangeArrowheads="1"/>
            </p:cNvSpPr>
            <p:nvPr/>
          </p:nvSpPr>
          <p:spPr bwMode="auto">
            <a:xfrm>
              <a:off x="2064" y="2736"/>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9098" name="Text Box 10"/>
            <p:cNvSpPr txBox="1">
              <a:spLocks noChangeArrowheads="1"/>
            </p:cNvSpPr>
            <p:nvPr/>
          </p:nvSpPr>
          <p:spPr bwMode="auto">
            <a:xfrm>
              <a:off x="2112" y="27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3</a:t>
              </a:r>
            </a:p>
          </p:txBody>
        </p:sp>
        <p:sp>
          <p:nvSpPr>
            <p:cNvPr id="89099" name="Line 11"/>
            <p:cNvSpPr>
              <a:spLocks noChangeShapeType="1"/>
            </p:cNvSpPr>
            <p:nvPr/>
          </p:nvSpPr>
          <p:spPr bwMode="auto">
            <a:xfrm flipV="1">
              <a:off x="1248" y="1968"/>
              <a:ext cx="864"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00" name="Line 12"/>
            <p:cNvSpPr>
              <a:spLocks noChangeShapeType="1"/>
            </p:cNvSpPr>
            <p:nvPr/>
          </p:nvSpPr>
          <p:spPr bwMode="auto">
            <a:xfrm>
              <a:off x="1296" y="2400"/>
              <a:ext cx="768"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01" name="Text Box 13"/>
            <p:cNvSpPr txBox="1">
              <a:spLocks noChangeArrowheads="1"/>
            </p:cNvSpPr>
            <p:nvPr/>
          </p:nvSpPr>
          <p:spPr bwMode="auto">
            <a:xfrm>
              <a:off x="422" y="2138"/>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start</a:t>
              </a:r>
            </a:p>
          </p:txBody>
        </p:sp>
        <p:sp>
          <p:nvSpPr>
            <p:cNvPr id="89102" name="Text Box 14"/>
            <p:cNvSpPr txBox="1">
              <a:spLocks noChangeArrowheads="1"/>
            </p:cNvSpPr>
            <p:nvPr/>
          </p:nvSpPr>
          <p:spPr bwMode="auto">
            <a:xfrm>
              <a:off x="1536" y="182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a</a:t>
              </a:r>
            </a:p>
          </p:txBody>
        </p:sp>
        <p:sp>
          <p:nvSpPr>
            <p:cNvPr id="89103" name="Text Box 15"/>
            <p:cNvSpPr txBox="1">
              <a:spLocks noChangeArrowheads="1"/>
            </p:cNvSpPr>
            <p:nvPr/>
          </p:nvSpPr>
          <p:spPr bwMode="auto">
            <a:xfrm>
              <a:off x="1574" y="23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b</a:t>
              </a:r>
            </a:p>
          </p:txBody>
        </p:sp>
        <p:sp>
          <p:nvSpPr>
            <p:cNvPr id="89104" name="Oval 16"/>
            <p:cNvSpPr>
              <a:spLocks noChangeArrowheads="1"/>
            </p:cNvSpPr>
            <p:nvPr/>
          </p:nvSpPr>
          <p:spPr bwMode="auto">
            <a:xfrm>
              <a:off x="3216" y="1728"/>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9105" name="Text Box 17"/>
            <p:cNvSpPr txBox="1">
              <a:spLocks noChangeArrowheads="1"/>
            </p:cNvSpPr>
            <p:nvPr/>
          </p:nvSpPr>
          <p:spPr bwMode="auto">
            <a:xfrm>
              <a:off x="3264" y="17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4</a:t>
              </a:r>
            </a:p>
          </p:txBody>
        </p:sp>
        <p:sp>
          <p:nvSpPr>
            <p:cNvPr id="89106" name="Oval 18"/>
            <p:cNvSpPr>
              <a:spLocks noChangeArrowheads="1"/>
            </p:cNvSpPr>
            <p:nvPr/>
          </p:nvSpPr>
          <p:spPr bwMode="auto">
            <a:xfrm>
              <a:off x="4320" y="2256"/>
              <a:ext cx="336"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400">
                <a:latin typeface="Times New Roman" pitchFamily="18" charset="0"/>
              </a:endParaRPr>
            </a:p>
          </p:txBody>
        </p:sp>
        <p:sp>
          <p:nvSpPr>
            <p:cNvPr id="89107" name="Text Box 19"/>
            <p:cNvSpPr txBox="1">
              <a:spLocks noChangeArrowheads="1"/>
            </p:cNvSpPr>
            <p:nvPr/>
          </p:nvSpPr>
          <p:spPr bwMode="auto">
            <a:xfrm>
              <a:off x="4368"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5</a:t>
              </a:r>
            </a:p>
          </p:txBody>
        </p:sp>
        <p:sp>
          <p:nvSpPr>
            <p:cNvPr id="89108" name="Line 20"/>
            <p:cNvSpPr>
              <a:spLocks noChangeShapeType="1"/>
            </p:cNvSpPr>
            <p:nvPr/>
          </p:nvSpPr>
          <p:spPr bwMode="auto">
            <a:xfrm flipV="1">
              <a:off x="2352" y="2016"/>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09" name="Text Box 21"/>
            <p:cNvSpPr txBox="1">
              <a:spLocks noChangeArrowheads="1"/>
            </p:cNvSpPr>
            <p:nvPr/>
          </p:nvSpPr>
          <p:spPr bwMode="auto">
            <a:xfrm>
              <a:off x="2774" y="165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c</a:t>
              </a:r>
            </a:p>
          </p:txBody>
        </p:sp>
        <p:sp>
          <p:nvSpPr>
            <p:cNvPr id="89110" name="Text Box 22"/>
            <p:cNvSpPr txBox="1">
              <a:spLocks noChangeArrowheads="1"/>
            </p:cNvSpPr>
            <p:nvPr/>
          </p:nvSpPr>
          <p:spPr bwMode="auto">
            <a:xfrm>
              <a:off x="254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d</a:t>
              </a:r>
            </a:p>
          </p:txBody>
        </p:sp>
        <p:sp>
          <p:nvSpPr>
            <p:cNvPr id="89111" name="Text Box 23"/>
            <p:cNvSpPr txBox="1">
              <a:spLocks noChangeArrowheads="1"/>
            </p:cNvSpPr>
            <p:nvPr/>
          </p:nvSpPr>
          <p:spPr bwMode="auto">
            <a:xfrm>
              <a:off x="3120" y="24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e</a:t>
              </a:r>
            </a:p>
          </p:txBody>
        </p:sp>
        <p:sp>
          <p:nvSpPr>
            <p:cNvPr id="89112" name="Line 24"/>
            <p:cNvSpPr>
              <a:spLocks noChangeShapeType="1"/>
            </p:cNvSpPr>
            <p:nvPr/>
          </p:nvSpPr>
          <p:spPr bwMode="auto">
            <a:xfrm>
              <a:off x="2448" y="1920"/>
              <a:ext cx="7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13" name="Line 25"/>
            <p:cNvSpPr>
              <a:spLocks noChangeShapeType="1"/>
            </p:cNvSpPr>
            <p:nvPr/>
          </p:nvSpPr>
          <p:spPr bwMode="auto">
            <a:xfrm>
              <a:off x="3552" y="1920"/>
              <a:ext cx="768"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14" name="Line 26"/>
            <p:cNvSpPr>
              <a:spLocks noChangeShapeType="1"/>
            </p:cNvSpPr>
            <p:nvPr/>
          </p:nvSpPr>
          <p:spPr bwMode="auto">
            <a:xfrm flipV="1">
              <a:off x="2400" y="2448"/>
              <a:ext cx="192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89115" name="Text Box 27"/>
            <p:cNvSpPr txBox="1">
              <a:spLocks noChangeArrowheads="1"/>
            </p:cNvSpPr>
            <p:nvPr/>
          </p:nvSpPr>
          <p:spPr bwMode="auto">
            <a:xfrm>
              <a:off x="3888" y="18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f</a:t>
              </a:r>
            </a:p>
          </p:txBody>
        </p:sp>
        <p:sp>
          <p:nvSpPr>
            <p:cNvPr id="89116" name="Text Box 28"/>
            <p:cNvSpPr txBox="1">
              <a:spLocks noChangeArrowheads="1"/>
            </p:cNvSpPr>
            <p:nvPr/>
          </p:nvSpPr>
          <p:spPr bwMode="auto">
            <a:xfrm>
              <a:off x="4656" y="2256"/>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end</a:t>
              </a:r>
            </a:p>
          </p:txBody>
        </p:sp>
      </p:grpSp>
      <p:sp>
        <p:nvSpPr>
          <p:cNvPr id="29"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defRPr/>
            </a:pPr>
            <a:r>
              <a:rPr lang="en-GB" dirty="0" smtClean="0"/>
              <a:t>Equivalent On-Arrow Network</a:t>
            </a:r>
            <a:endParaRPr lang="en-US" dirty="0" smtClean="0"/>
          </a:p>
        </p:txBody>
      </p:sp>
    </p:spTree>
    <p:extLst>
      <p:ext uri="{BB962C8B-B14F-4D97-AF65-F5344CB8AC3E}">
        <p14:creationId xmlns:p14="http://schemas.microsoft.com/office/powerpoint/2010/main" val="3118529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r>
              <a:rPr lang="en-GB" smtClean="0"/>
              <a:t>Precedence Networks</a:t>
            </a:r>
            <a:endParaRPr lang="en-US" smtClean="0"/>
          </a:p>
        </p:txBody>
      </p:sp>
      <p:sp>
        <p:nvSpPr>
          <p:cNvPr id="91139" name="Rectangle 3"/>
          <p:cNvSpPr>
            <a:spLocks noGrp="1" noChangeArrowheads="1"/>
          </p:cNvSpPr>
          <p:nvPr>
            <p:ph type="body" idx="1"/>
          </p:nvPr>
        </p:nvSpPr>
        <p:spPr/>
        <p:txBody>
          <a:bodyPr>
            <a:normAutofit lnSpcReduction="10000"/>
          </a:bodyPr>
          <a:lstStyle/>
          <a:p>
            <a:pPr eaLnBrk="1" hangingPunct="1">
              <a:lnSpc>
                <a:spcPct val="90000"/>
              </a:lnSpc>
            </a:pPr>
            <a:r>
              <a:rPr lang="en-GB" altLang="en-US" sz="2800" dirty="0" smtClean="0"/>
              <a:t>Draw another precedence  and on arrow network</a:t>
            </a:r>
          </a:p>
          <a:p>
            <a:pPr eaLnBrk="1" hangingPunct="1">
              <a:lnSpc>
                <a:spcPct val="90000"/>
              </a:lnSpc>
              <a:buFontTx/>
              <a:buNone/>
            </a:pPr>
            <a:r>
              <a:rPr lang="en-GB" altLang="en-US" sz="2800" dirty="0" smtClean="0"/>
              <a:t>	Tasks			Precedence		Time</a:t>
            </a:r>
          </a:p>
          <a:p>
            <a:pPr eaLnBrk="1" hangingPunct="1">
              <a:lnSpc>
                <a:spcPct val="90000"/>
              </a:lnSpc>
              <a:buFontTx/>
              <a:buNone/>
            </a:pPr>
            <a:r>
              <a:rPr lang="en-GB" altLang="en-US" sz="2800" dirty="0" smtClean="0"/>
              <a:t>		a				-		6 weeks</a:t>
            </a:r>
          </a:p>
          <a:p>
            <a:pPr eaLnBrk="1" hangingPunct="1">
              <a:lnSpc>
                <a:spcPct val="90000"/>
              </a:lnSpc>
              <a:buFontTx/>
              <a:buNone/>
            </a:pPr>
            <a:r>
              <a:rPr lang="en-GB" altLang="en-US" sz="2800" dirty="0" smtClean="0"/>
              <a:t>		b				-		4 weeks</a:t>
            </a:r>
          </a:p>
          <a:p>
            <a:pPr eaLnBrk="1" hangingPunct="1">
              <a:lnSpc>
                <a:spcPct val="90000"/>
              </a:lnSpc>
              <a:buFontTx/>
              <a:buNone/>
            </a:pPr>
            <a:r>
              <a:rPr lang="en-GB" altLang="en-US" sz="2800" dirty="0" smtClean="0"/>
              <a:t>		c				a		3 weeks</a:t>
            </a:r>
          </a:p>
          <a:p>
            <a:pPr eaLnBrk="1" hangingPunct="1">
              <a:lnSpc>
                <a:spcPct val="90000"/>
              </a:lnSpc>
              <a:buFontTx/>
              <a:buNone/>
            </a:pPr>
            <a:r>
              <a:rPr lang="en-GB" altLang="en-US" sz="2800" dirty="0" smtClean="0"/>
              <a:t>		d				b		4 weeks</a:t>
            </a:r>
          </a:p>
          <a:p>
            <a:pPr eaLnBrk="1" hangingPunct="1">
              <a:lnSpc>
                <a:spcPct val="90000"/>
              </a:lnSpc>
              <a:buFontTx/>
              <a:buNone/>
            </a:pPr>
            <a:r>
              <a:rPr lang="en-GB" altLang="en-US" sz="2800" dirty="0" smtClean="0"/>
              <a:t>		e				b		3 weeks</a:t>
            </a:r>
          </a:p>
          <a:p>
            <a:pPr eaLnBrk="1" hangingPunct="1">
              <a:lnSpc>
                <a:spcPct val="90000"/>
              </a:lnSpc>
              <a:buFontTx/>
              <a:buNone/>
            </a:pPr>
            <a:r>
              <a:rPr lang="en-GB" altLang="en-US" sz="2800" dirty="0" smtClean="0"/>
              <a:t>		f				-		10 weeks</a:t>
            </a:r>
          </a:p>
          <a:p>
            <a:pPr eaLnBrk="1" hangingPunct="1">
              <a:lnSpc>
                <a:spcPct val="90000"/>
              </a:lnSpc>
              <a:buFontTx/>
              <a:buNone/>
            </a:pPr>
            <a:r>
              <a:rPr lang="en-GB" altLang="en-US" sz="2800" dirty="0" smtClean="0"/>
              <a:t>		g				</a:t>
            </a:r>
            <a:r>
              <a:rPr lang="en-GB" altLang="en-US" sz="2800" dirty="0" err="1" smtClean="0"/>
              <a:t>e,f</a:t>
            </a:r>
            <a:r>
              <a:rPr lang="en-GB" altLang="en-US" sz="2800" dirty="0" smtClean="0"/>
              <a:t>		3 weeks</a:t>
            </a:r>
          </a:p>
          <a:p>
            <a:pPr eaLnBrk="1" hangingPunct="1">
              <a:lnSpc>
                <a:spcPct val="90000"/>
              </a:lnSpc>
              <a:buFontTx/>
              <a:buNone/>
            </a:pPr>
            <a:r>
              <a:rPr lang="en-GB" altLang="en-US" sz="2800" dirty="0" smtClean="0"/>
              <a:t>		h				</a:t>
            </a:r>
            <a:r>
              <a:rPr lang="en-GB" altLang="en-US" sz="2800" dirty="0" err="1" smtClean="0"/>
              <a:t>c,d</a:t>
            </a:r>
            <a:r>
              <a:rPr lang="en-GB" altLang="en-US" sz="2800" dirty="0" smtClean="0"/>
              <a:t>		2 weeks</a:t>
            </a:r>
            <a:endParaRPr lang="en-US" altLang="en-US" sz="2800" dirty="0" smtClean="0"/>
          </a:p>
        </p:txBody>
      </p:sp>
    </p:spTree>
    <p:extLst>
      <p:ext uri="{BB962C8B-B14F-4D97-AF65-F5344CB8AC3E}">
        <p14:creationId xmlns:p14="http://schemas.microsoft.com/office/powerpoint/2010/main" val="67412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CET201 - Lecture 1</Template>
  <TotalTime>207</TotalTime>
  <Words>1605</Words>
  <Application>Microsoft Office PowerPoint</Application>
  <PresentationFormat>On-screen Show (4:3)</PresentationFormat>
  <Paragraphs>617</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Presentation1</vt:lpstr>
      <vt:lpstr>CET311</vt:lpstr>
      <vt:lpstr>Precedence Networks</vt:lpstr>
      <vt:lpstr>Precedence Networks</vt:lpstr>
      <vt:lpstr>Precedence Networks</vt:lpstr>
      <vt:lpstr> </vt:lpstr>
      <vt:lpstr>Precedence Networks</vt:lpstr>
      <vt:lpstr>Precedence Networks</vt:lpstr>
      <vt:lpstr> </vt:lpstr>
      <vt:lpstr>Precedence Networks</vt:lpstr>
      <vt:lpstr>Precedence Networks</vt:lpstr>
      <vt:lpstr> </vt:lpstr>
      <vt:lpstr>Precedence Networks</vt:lpstr>
      <vt:lpstr>Precedence Networks</vt:lpstr>
      <vt:lpstr>Draw Event Nodes</vt:lpstr>
      <vt:lpstr>Duration</vt:lpstr>
      <vt:lpstr>Forward Pass  Earliest Start / Earliest Finish</vt:lpstr>
      <vt:lpstr>Forward Pass  Earliest Start / Earliest Finish</vt:lpstr>
      <vt:lpstr>Forward Pass  Earliest Start / Earliest Finish</vt:lpstr>
      <vt:lpstr>Backward Pass  Latest Finish / Latest Start</vt:lpstr>
      <vt:lpstr>Backward Pass  Latest Finish / Latest Start</vt:lpstr>
      <vt:lpstr>Backward Pass  Latest Finish / Latest Start</vt:lpstr>
      <vt:lpstr>Backward Pass  Latest Finish / Latest Start</vt:lpstr>
      <vt:lpstr>Backward Pass  Float</vt:lpstr>
      <vt:lpstr>Completed Precedence Network</vt:lpstr>
      <vt:lpstr>Precedence Networks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RLWarrender</dc:creator>
  <cp:lastModifiedBy>Robert Warrender</cp:lastModifiedBy>
  <cp:revision>31</cp:revision>
  <dcterms:created xsi:type="dcterms:W3CDTF">2014-09-20T17:20:44Z</dcterms:created>
  <dcterms:modified xsi:type="dcterms:W3CDTF">2016-10-12T23:58:11Z</dcterms:modified>
</cp:coreProperties>
</file>