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8" r:id="rId4"/>
    <p:sldId id="269" r:id="rId5"/>
    <p:sldId id="270" r:id="rId6"/>
    <p:sldId id="27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8056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8056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B4E29DCA-AB20-4382-995D-085C33A1C390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04" tIns="45752" rIns="91504" bIns="4575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504" tIns="45752" rIns="91504" bIns="4575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8054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60" cy="498054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63314371-164F-467F-9E53-67229B5E8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31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2048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32996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8986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459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4285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894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F PP Slides NEW WHITEstart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C44E-9832-46C6-ABE6-C3AAFE933F81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 descr="SF PP Slides NEW WHITE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980726"/>
            <a:ext cx="1728192" cy="1470025"/>
          </a:xfrm>
        </p:spPr>
        <p:txBody>
          <a:bodyPr>
            <a:normAutofit/>
          </a:bodyPr>
          <a:lstStyle/>
          <a:p>
            <a:r>
              <a:rPr lang="en-GB" dirty="0" smtClean="0"/>
              <a:t>CET311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On Arrow Solutions</a:t>
            </a:r>
          </a:p>
          <a:p>
            <a:r>
              <a:rPr lang="en-GB" dirty="0" smtClean="0"/>
              <a:t>Dr R </a:t>
            </a:r>
            <a:r>
              <a:rPr lang="en-GB" dirty="0" smtClean="0"/>
              <a:t>L Warrender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59832" y="980727"/>
            <a:ext cx="504056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Project Management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Exercise 9: On Arrow</a:t>
            </a:r>
            <a:endParaRPr lang="en-US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8" y="1556792"/>
            <a:ext cx="8891423" cy="4320480"/>
          </a:xfrm>
        </p:spPr>
      </p:pic>
    </p:spTree>
    <p:extLst>
      <p:ext uri="{BB962C8B-B14F-4D97-AF65-F5344CB8AC3E}">
        <p14:creationId xmlns:p14="http://schemas.microsoft.com/office/powerpoint/2010/main" val="8031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Exercise 10: On Arrow</a:t>
            </a:r>
            <a:endParaRPr lang="en-US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63" y="1628800"/>
            <a:ext cx="8724474" cy="4392488"/>
          </a:xfrm>
        </p:spPr>
      </p:pic>
    </p:spTree>
    <p:extLst>
      <p:ext uri="{BB962C8B-B14F-4D97-AF65-F5344CB8AC3E}">
        <p14:creationId xmlns:p14="http://schemas.microsoft.com/office/powerpoint/2010/main" val="104072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Exercise 1: On Arrow </a:t>
            </a:r>
          </a:p>
        </p:txBody>
      </p:sp>
      <p:sp>
        <p:nvSpPr>
          <p:cNvPr id="4099" name="Flowchart: Summing Junction 41"/>
          <p:cNvSpPr>
            <a:spLocks noChangeArrowheads="1"/>
          </p:cNvSpPr>
          <p:nvPr/>
        </p:nvSpPr>
        <p:spPr bwMode="auto">
          <a:xfrm>
            <a:off x="250825" y="3213100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0" name="Flowchart: Summing Junction 42"/>
          <p:cNvSpPr>
            <a:spLocks noChangeArrowheads="1"/>
          </p:cNvSpPr>
          <p:nvPr/>
        </p:nvSpPr>
        <p:spPr bwMode="auto">
          <a:xfrm>
            <a:off x="2051050" y="2060575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1" name="Flowchart: Summing Junction 43"/>
          <p:cNvSpPr>
            <a:spLocks noChangeArrowheads="1"/>
          </p:cNvSpPr>
          <p:nvPr/>
        </p:nvSpPr>
        <p:spPr bwMode="auto">
          <a:xfrm>
            <a:off x="3708400" y="3429000"/>
            <a:ext cx="935038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2" name="Flowchart: Summing Junction 44"/>
          <p:cNvSpPr>
            <a:spLocks noChangeArrowheads="1"/>
          </p:cNvSpPr>
          <p:nvPr/>
        </p:nvSpPr>
        <p:spPr bwMode="auto">
          <a:xfrm>
            <a:off x="1979613" y="3284538"/>
            <a:ext cx="936625" cy="865187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3" name="Flowchart: Summing Junction 45"/>
          <p:cNvSpPr>
            <a:spLocks noChangeArrowheads="1"/>
          </p:cNvSpPr>
          <p:nvPr/>
        </p:nvSpPr>
        <p:spPr bwMode="auto">
          <a:xfrm>
            <a:off x="5003800" y="1989138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4" name="Flowchart: Summing Junction 48"/>
          <p:cNvSpPr>
            <a:spLocks noChangeArrowheads="1"/>
          </p:cNvSpPr>
          <p:nvPr/>
        </p:nvSpPr>
        <p:spPr bwMode="auto">
          <a:xfrm>
            <a:off x="1547813" y="4581525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5" name="Flowchart: Summing Junction 49"/>
          <p:cNvSpPr>
            <a:spLocks noChangeArrowheads="1"/>
          </p:cNvSpPr>
          <p:nvPr/>
        </p:nvSpPr>
        <p:spPr bwMode="auto">
          <a:xfrm>
            <a:off x="5508625" y="4365625"/>
            <a:ext cx="935038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106" name="Straight Arrow Connector 53"/>
          <p:cNvCxnSpPr>
            <a:cxnSpLocks noChangeShapeType="1"/>
            <a:stCxn id="4099" idx="7"/>
            <a:endCxn id="4100" idx="2"/>
          </p:cNvCxnSpPr>
          <p:nvPr/>
        </p:nvCxnSpPr>
        <p:spPr bwMode="auto">
          <a:xfrm rot="5400000" flipH="1" flipV="1">
            <a:off x="1127125" y="2416175"/>
            <a:ext cx="847725" cy="10001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7" name="Straight Arrow Connector 55"/>
          <p:cNvCxnSpPr>
            <a:cxnSpLocks noChangeShapeType="1"/>
            <a:stCxn id="4099" idx="6"/>
            <a:endCxn id="4102" idx="2"/>
          </p:cNvCxnSpPr>
          <p:nvPr/>
        </p:nvCxnSpPr>
        <p:spPr bwMode="auto">
          <a:xfrm>
            <a:off x="1187450" y="3644900"/>
            <a:ext cx="792163" cy="714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8" name="Straight Arrow Connector 57"/>
          <p:cNvCxnSpPr>
            <a:cxnSpLocks noChangeShapeType="1"/>
            <a:stCxn id="4099" idx="5"/>
            <a:endCxn id="4104" idx="1"/>
          </p:cNvCxnSpPr>
          <p:nvPr/>
        </p:nvCxnSpPr>
        <p:spPr bwMode="auto">
          <a:xfrm rot="16200000" flipH="1">
            <a:off x="989807" y="4012406"/>
            <a:ext cx="755650" cy="63341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9" name="TextBox 58"/>
          <p:cNvSpPr txBox="1">
            <a:spLocks noChangeArrowheads="1"/>
          </p:cNvSpPr>
          <p:nvPr/>
        </p:nvSpPr>
        <p:spPr bwMode="auto">
          <a:xfrm>
            <a:off x="1116013" y="2781300"/>
            <a:ext cx="5762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a = 6</a:t>
            </a:r>
          </a:p>
        </p:txBody>
      </p:sp>
      <p:sp>
        <p:nvSpPr>
          <p:cNvPr id="4110" name="TextBox 59"/>
          <p:cNvSpPr txBox="1">
            <a:spLocks noChangeArrowheads="1"/>
          </p:cNvSpPr>
          <p:nvPr/>
        </p:nvSpPr>
        <p:spPr bwMode="auto">
          <a:xfrm>
            <a:off x="1331913" y="3429000"/>
            <a:ext cx="5762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b = 4</a:t>
            </a:r>
          </a:p>
        </p:txBody>
      </p:sp>
      <p:sp>
        <p:nvSpPr>
          <p:cNvPr id="4111" name="TextBox 60"/>
          <p:cNvSpPr txBox="1">
            <a:spLocks noChangeArrowheads="1"/>
          </p:cNvSpPr>
          <p:nvPr/>
        </p:nvSpPr>
        <p:spPr bwMode="auto">
          <a:xfrm>
            <a:off x="900113" y="4221163"/>
            <a:ext cx="576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c = 3</a:t>
            </a:r>
          </a:p>
        </p:txBody>
      </p:sp>
      <p:cxnSp>
        <p:nvCxnSpPr>
          <p:cNvPr id="4112" name="Straight Arrow Connector 62"/>
          <p:cNvCxnSpPr>
            <a:cxnSpLocks noChangeShapeType="1"/>
            <a:stCxn id="4100" idx="6"/>
            <a:endCxn id="4103" idx="2"/>
          </p:cNvCxnSpPr>
          <p:nvPr/>
        </p:nvCxnSpPr>
        <p:spPr bwMode="auto">
          <a:xfrm flipV="1">
            <a:off x="2987675" y="2420938"/>
            <a:ext cx="2016125" cy="7143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3" name="TextBox 63"/>
          <p:cNvSpPr txBox="1">
            <a:spLocks noChangeArrowheads="1"/>
          </p:cNvSpPr>
          <p:nvPr/>
        </p:nvSpPr>
        <p:spPr bwMode="auto">
          <a:xfrm>
            <a:off x="3132138" y="2205038"/>
            <a:ext cx="576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d = 4</a:t>
            </a:r>
          </a:p>
        </p:txBody>
      </p:sp>
      <p:cxnSp>
        <p:nvCxnSpPr>
          <p:cNvPr id="4114" name="Straight Arrow Connector 66"/>
          <p:cNvCxnSpPr>
            <a:cxnSpLocks noChangeShapeType="1"/>
            <a:endCxn id="4103" idx="3"/>
          </p:cNvCxnSpPr>
          <p:nvPr/>
        </p:nvCxnSpPr>
        <p:spPr bwMode="auto">
          <a:xfrm flipV="1">
            <a:off x="2916238" y="2725738"/>
            <a:ext cx="2225675" cy="8477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Straight Arrow Connector 69"/>
          <p:cNvCxnSpPr>
            <a:cxnSpLocks noChangeShapeType="1"/>
            <a:stCxn id="4102" idx="6"/>
            <a:endCxn id="4101" idx="2"/>
          </p:cNvCxnSpPr>
          <p:nvPr/>
        </p:nvCxnSpPr>
        <p:spPr bwMode="auto">
          <a:xfrm>
            <a:off x="2916238" y="3716338"/>
            <a:ext cx="792162" cy="1444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6" name="TextBox 70"/>
          <p:cNvSpPr txBox="1">
            <a:spLocks noChangeArrowheads="1"/>
          </p:cNvSpPr>
          <p:nvPr/>
        </p:nvSpPr>
        <p:spPr bwMode="auto">
          <a:xfrm>
            <a:off x="3419475" y="2924175"/>
            <a:ext cx="5762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e = 3</a:t>
            </a:r>
          </a:p>
        </p:txBody>
      </p:sp>
      <p:sp>
        <p:nvSpPr>
          <p:cNvPr id="4117" name="TextBox 71"/>
          <p:cNvSpPr txBox="1">
            <a:spLocks noChangeArrowheads="1"/>
          </p:cNvSpPr>
          <p:nvPr/>
        </p:nvSpPr>
        <p:spPr bwMode="auto">
          <a:xfrm>
            <a:off x="2987675" y="3933825"/>
            <a:ext cx="576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f = 2</a:t>
            </a:r>
          </a:p>
        </p:txBody>
      </p:sp>
      <p:cxnSp>
        <p:nvCxnSpPr>
          <p:cNvPr id="4118" name="Straight Arrow Connector 73"/>
          <p:cNvCxnSpPr>
            <a:cxnSpLocks noChangeShapeType="1"/>
            <a:stCxn id="4104" idx="5"/>
          </p:cNvCxnSpPr>
          <p:nvPr/>
        </p:nvCxnSpPr>
        <p:spPr bwMode="auto">
          <a:xfrm rot="5400000" flipH="1" flipV="1">
            <a:off x="3775075" y="3513138"/>
            <a:ext cx="376237" cy="32337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9" name="TextBox 74"/>
          <p:cNvSpPr txBox="1">
            <a:spLocks noChangeArrowheads="1"/>
          </p:cNvSpPr>
          <p:nvPr/>
        </p:nvSpPr>
        <p:spPr bwMode="auto">
          <a:xfrm>
            <a:off x="3492500" y="5157788"/>
            <a:ext cx="574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g = 3</a:t>
            </a:r>
          </a:p>
        </p:txBody>
      </p:sp>
      <p:cxnSp>
        <p:nvCxnSpPr>
          <p:cNvPr id="4120" name="Straight Arrow Connector 76"/>
          <p:cNvCxnSpPr>
            <a:cxnSpLocks noChangeShapeType="1"/>
            <a:endCxn id="4125" idx="1"/>
          </p:cNvCxnSpPr>
          <p:nvPr/>
        </p:nvCxnSpPr>
        <p:spPr bwMode="auto">
          <a:xfrm>
            <a:off x="5867400" y="2636838"/>
            <a:ext cx="1577975" cy="7032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1" name="TextBox 80"/>
          <p:cNvSpPr txBox="1">
            <a:spLocks noChangeArrowheads="1"/>
          </p:cNvSpPr>
          <p:nvPr/>
        </p:nvSpPr>
        <p:spPr bwMode="auto">
          <a:xfrm>
            <a:off x="6443663" y="2708275"/>
            <a:ext cx="576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h = 2</a:t>
            </a:r>
          </a:p>
        </p:txBody>
      </p:sp>
      <p:cxnSp>
        <p:nvCxnSpPr>
          <p:cNvPr id="4122" name="Straight Arrow Connector 82"/>
          <p:cNvCxnSpPr>
            <a:cxnSpLocks noChangeShapeType="1"/>
            <a:endCxn id="4105" idx="1"/>
          </p:cNvCxnSpPr>
          <p:nvPr/>
        </p:nvCxnSpPr>
        <p:spPr bwMode="auto">
          <a:xfrm>
            <a:off x="4572000" y="4076700"/>
            <a:ext cx="1073150" cy="4143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3" name="TextBox 83"/>
          <p:cNvSpPr txBox="1">
            <a:spLocks noChangeArrowheads="1"/>
          </p:cNvSpPr>
          <p:nvPr/>
        </p:nvSpPr>
        <p:spPr bwMode="auto">
          <a:xfrm>
            <a:off x="4572000" y="4292600"/>
            <a:ext cx="576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i = 1</a:t>
            </a:r>
          </a:p>
        </p:txBody>
      </p:sp>
      <p:cxnSp>
        <p:nvCxnSpPr>
          <p:cNvPr id="4124" name="Straight Arrow Connector 85"/>
          <p:cNvCxnSpPr>
            <a:cxnSpLocks noChangeShapeType="1"/>
            <a:endCxn id="4125" idx="3"/>
          </p:cNvCxnSpPr>
          <p:nvPr/>
        </p:nvCxnSpPr>
        <p:spPr bwMode="auto">
          <a:xfrm flipV="1">
            <a:off x="6372225" y="3951288"/>
            <a:ext cx="1073150" cy="7016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5" name="Flowchart: Summing Junction 86"/>
          <p:cNvSpPr>
            <a:spLocks noChangeArrowheads="1"/>
          </p:cNvSpPr>
          <p:nvPr/>
        </p:nvSpPr>
        <p:spPr bwMode="auto">
          <a:xfrm>
            <a:off x="7308850" y="3213100"/>
            <a:ext cx="935038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26" name="TextBox 87"/>
          <p:cNvSpPr txBox="1">
            <a:spLocks noChangeArrowheads="1"/>
          </p:cNvSpPr>
          <p:nvPr/>
        </p:nvSpPr>
        <p:spPr bwMode="auto">
          <a:xfrm>
            <a:off x="6875463" y="4292600"/>
            <a:ext cx="5762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j = 2</a:t>
            </a:r>
          </a:p>
        </p:txBody>
      </p:sp>
      <p:sp>
        <p:nvSpPr>
          <p:cNvPr id="4127" name="TextBox 58"/>
          <p:cNvSpPr txBox="1">
            <a:spLocks noChangeArrowheads="1"/>
          </p:cNvSpPr>
          <p:nvPr/>
        </p:nvSpPr>
        <p:spPr bwMode="auto">
          <a:xfrm>
            <a:off x="611188" y="3284538"/>
            <a:ext cx="288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</a:t>
            </a:r>
          </a:p>
        </p:txBody>
      </p:sp>
      <p:sp>
        <p:nvSpPr>
          <p:cNvPr id="4128" name="TextBox 58"/>
          <p:cNvSpPr txBox="1">
            <a:spLocks noChangeArrowheads="1"/>
          </p:cNvSpPr>
          <p:nvPr/>
        </p:nvSpPr>
        <p:spPr bwMode="auto">
          <a:xfrm>
            <a:off x="7667625" y="3213100"/>
            <a:ext cx="2889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8</a:t>
            </a:r>
          </a:p>
        </p:txBody>
      </p:sp>
      <p:sp>
        <p:nvSpPr>
          <p:cNvPr id="4129" name="TextBox 58"/>
          <p:cNvSpPr txBox="1">
            <a:spLocks noChangeArrowheads="1"/>
          </p:cNvSpPr>
          <p:nvPr/>
        </p:nvSpPr>
        <p:spPr bwMode="auto">
          <a:xfrm>
            <a:off x="2411413" y="2060575"/>
            <a:ext cx="2889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2</a:t>
            </a:r>
          </a:p>
        </p:txBody>
      </p:sp>
      <p:sp>
        <p:nvSpPr>
          <p:cNvPr id="4130" name="TextBox 58"/>
          <p:cNvSpPr txBox="1">
            <a:spLocks noChangeArrowheads="1"/>
          </p:cNvSpPr>
          <p:nvPr/>
        </p:nvSpPr>
        <p:spPr bwMode="auto">
          <a:xfrm>
            <a:off x="5867400" y="4365625"/>
            <a:ext cx="2889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7</a:t>
            </a:r>
          </a:p>
        </p:txBody>
      </p:sp>
      <p:sp>
        <p:nvSpPr>
          <p:cNvPr id="4131" name="TextBox 58"/>
          <p:cNvSpPr txBox="1">
            <a:spLocks noChangeArrowheads="1"/>
          </p:cNvSpPr>
          <p:nvPr/>
        </p:nvSpPr>
        <p:spPr bwMode="auto">
          <a:xfrm>
            <a:off x="4067175" y="3429000"/>
            <a:ext cx="2889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6</a:t>
            </a:r>
          </a:p>
        </p:txBody>
      </p:sp>
      <p:sp>
        <p:nvSpPr>
          <p:cNvPr id="4132" name="TextBox 58"/>
          <p:cNvSpPr txBox="1">
            <a:spLocks noChangeArrowheads="1"/>
          </p:cNvSpPr>
          <p:nvPr/>
        </p:nvSpPr>
        <p:spPr bwMode="auto">
          <a:xfrm>
            <a:off x="5364163" y="1989138"/>
            <a:ext cx="2873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5</a:t>
            </a:r>
          </a:p>
        </p:txBody>
      </p:sp>
      <p:sp>
        <p:nvSpPr>
          <p:cNvPr id="4133" name="TextBox 58"/>
          <p:cNvSpPr txBox="1">
            <a:spLocks noChangeArrowheads="1"/>
          </p:cNvSpPr>
          <p:nvPr/>
        </p:nvSpPr>
        <p:spPr bwMode="auto">
          <a:xfrm>
            <a:off x="1908175" y="4581525"/>
            <a:ext cx="2873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4</a:t>
            </a:r>
          </a:p>
        </p:txBody>
      </p:sp>
      <p:sp>
        <p:nvSpPr>
          <p:cNvPr id="4134" name="TextBox 58"/>
          <p:cNvSpPr txBox="1">
            <a:spLocks noChangeArrowheads="1"/>
          </p:cNvSpPr>
          <p:nvPr/>
        </p:nvSpPr>
        <p:spPr bwMode="auto">
          <a:xfrm>
            <a:off x="2339975" y="3284538"/>
            <a:ext cx="2873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3</a:t>
            </a:r>
          </a:p>
        </p:txBody>
      </p:sp>
      <p:sp>
        <p:nvSpPr>
          <p:cNvPr id="4135" name="TextBox 58"/>
          <p:cNvSpPr txBox="1">
            <a:spLocks noChangeArrowheads="1"/>
          </p:cNvSpPr>
          <p:nvPr/>
        </p:nvSpPr>
        <p:spPr bwMode="auto">
          <a:xfrm>
            <a:off x="3779838" y="3716338"/>
            <a:ext cx="2873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6</a:t>
            </a:r>
          </a:p>
        </p:txBody>
      </p:sp>
      <p:sp>
        <p:nvSpPr>
          <p:cNvPr id="4136" name="TextBox 58"/>
          <p:cNvSpPr txBox="1">
            <a:spLocks noChangeArrowheads="1"/>
          </p:cNvSpPr>
          <p:nvPr/>
        </p:nvSpPr>
        <p:spPr bwMode="auto">
          <a:xfrm>
            <a:off x="2195513" y="4868863"/>
            <a:ext cx="288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7</a:t>
            </a:r>
          </a:p>
        </p:txBody>
      </p:sp>
      <p:sp>
        <p:nvSpPr>
          <p:cNvPr id="4137" name="TextBox 58"/>
          <p:cNvSpPr txBox="1">
            <a:spLocks noChangeArrowheads="1"/>
          </p:cNvSpPr>
          <p:nvPr/>
        </p:nvSpPr>
        <p:spPr bwMode="auto">
          <a:xfrm>
            <a:off x="2627313" y="3573463"/>
            <a:ext cx="288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7</a:t>
            </a:r>
          </a:p>
        </p:txBody>
      </p:sp>
      <p:sp>
        <p:nvSpPr>
          <p:cNvPr id="4138" name="TextBox 58"/>
          <p:cNvSpPr txBox="1">
            <a:spLocks noChangeArrowheads="1"/>
          </p:cNvSpPr>
          <p:nvPr/>
        </p:nvSpPr>
        <p:spPr bwMode="auto">
          <a:xfrm>
            <a:off x="5580063" y="2276475"/>
            <a:ext cx="360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10</a:t>
            </a:r>
          </a:p>
        </p:txBody>
      </p:sp>
      <p:sp>
        <p:nvSpPr>
          <p:cNvPr id="4139" name="TextBox 58"/>
          <p:cNvSpPr txBox="1">
            <a:spLocks noChangeArrowheads="1"/>
          </p:cNvSpPr>
          <p:nvPr/>
        </p:nvSpPr>
        <p:spPr bwMode="auto">
          <a:xfrm>
            <a:off x="7308850" y="3500438"/>
            <a:ext cx="3587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12</a:t>
            </a:r>
          </a:p>
        </p:txBody>
      </p:sp>
      <p:sp>
        <p:nvSpPr>
          <p:cNvPr id="4140" name="TextBox 58"/>
          <p:cNvSpPr txBox="1">
            <a:spLocks noChangeArrowheads="1"/>
          </p:cNvSpPr>
          <p:nvPr/>
        </p:nvSpPr>
        <p:spPr bwMode="auto">
          <a:xfrm>
            <a:off x="5003800" y="2276475"/>
            <a:ext cx="3603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10</a:t>
            </a:r>
          </a:p>
        </p:txBody>
      </p:sp>
      <p:sp>
        <p:nvSpPr>
          <p:cNvPr id="4141" name="TextBox 58"/>
          <p:cNvSpPr txBox="1">
            <a:spLocks noChangeArrowheads="1"/>
          </p:cNvSpPr>
          <p:nvPr/>
        </p:nvSpPr>
        <p:spPr bwMode="auto">
          <a:xfrm>
            <a:off x="1619250" y="4868863"/>
            <a:ext cx="288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3</a:t>
            </a:r>
          </a:p>
        </p:txBody>
      </p:sp>
      <p:sp>
        <p:nvSpPr>
          <p:cNvPr id="4142" name="TextBox 58"/>
          <p:cNvSpPr txBox="1">
            <a:spLocks noChangeArrowheads="1"/>
          </p:cNvSpPr>
          <p:nvPr/>
        </p:nvSpPr>
        <p:spPr bwMode="auto">
          <a:xfrm>
            <a:off x="2051050" y="3573463"/>
            <a:ext cx="288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4</a:t>
            </a:r>
          </a:p>
        </p:txBody>
      </p:sp>
      <p:sp>
        <p:nvSpPr>
          <p:cNvPr id="4143" name="TextBox 58"/>
          <p:cNvSpPr txBox="1">
            <a:spLocks noChangeArrowheads="1"/>
          </p:cNvSpPr>
          <p:nvPr/>
        </p:nvSpPr>
        <p:spPr bwMode="auto">
          <a:xfrm>
            <a:off x="2051050" y="2349500"/>
            <a:ext cx="2889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6</a:t>
            </a:r>
          </a:p>
        </p:txBody>
      </p:sp>
      <p:sp>
        <p:nvSpPr>
          <p:cNvPr id="4144" name="TextBox 58"/>
          <p:cNvSpPr txBox="1">
            <a:spLocks noChangeArrowheads="1"/>
          </p:cNvSpPr>
          <p:nvPr/>
        </p:nvSpPr>
        <p:spPr bwMode="auto">
          <a:xfrm>
            <a:off x="250825" y="3500438"/>
            <a:ext cx="288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4145" name="TextBox 58"/>
          <p:cNvSpPr txBox="1">
            <a:spLocks noChangeArrowheads="1"/>
          </p:cNvSpPr>
          <p:nvPr/>
        </p:nvSpPr>
        <p:spPr bwMode="auto">
          <a:xfrm>
            <a:off x="5364163" y="2565400"/>
            <a:ext cx="28733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4146" name="TextBox 58"/>
          <p:cNvSpPr txBox="1">
            <a:spLocks noChangeArrowheads="1"/>
          </p:cNvSpPr>
          <p:nvPr/>
        </p:nvSpPr>
        <p:spPr bwMode="auto">
          <a:xfrm>
            <a:off x="7667625" y="3789363"/>
            <a:ext cx="288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4147" name="TextBox 58"/>
          <p:cNvSpPr txBox="1">
            <a:spLocks noChangeArrowheads="1"/>
          </p:cNvSpPr>
          <p:nvPr/>
        </p:nvSpPr>
        <p:spPr bwMode="auto">
          <a:xfrm>
            <a:off x="7885113" y="3500438"/>
            <a:ext cx="3587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12</a:t>
            </a:r>
          </a:p>
        </p:txBody>
      </p:sp>
      <p:sp>
        <p:nvSpPr>
          <p:cNvPr id="4148" name="TextBox 58"/>
          <p:cNvSpPr txBox="1">
            <a:spLocks noChangeArrowheads="1"/>
          </p:cNvSpPr>
          <p:nvPr/>
        </p:nvSpPr>
        <p:spPr bwMode="auto">
          <a:xfrm>
            <a:off x="5867400" y="4941888"/>
            <a:ext cx="2889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3</a:t>
            </a:r>
          </a:p>
        </p:txBody>
      </p:sp>
      <p:sp>
        <p:nvSpPr>
          <p:cNvPr id="4149" name="TextBox 58"/>
          <p:cNvSpPr txBox="1">
            <a:spLocks noChangeArrowheads="1"/>
          </p:cNvSpPr>
          <p:nvPr/>
        </p:nvSpPr>
        <p:spPr bwMode="auto">
          <a:xfrm>
            <a:off x="6084888" y="4652963"/>
            <a:ext cx="3587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10</a:t>
            </a:r>
          </a:p>
        </p:txBody>
      </p:sp>
      <p:sp>
        <p:nvSpPr>
          <p:cNvPr id="4150" name="TextBox 58"/>
          <p:cNvSpPr txBox="1">
            <a:spLocks noChangeArrowheads="1"/>
          </p:cNvSpPr>
          <p:nvPr/>
        </p:nvSpPr>
        <p:spPr bwMode="auto">
          <a:xfrm>
            <a:off x="4067175" y="4005263"/>
            <a:ext cx="288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3</a:t>
            </a:r>
          </a:p>
        </p:txBody>
      </p:sp>
      <p:sp>
        <p:nvSpPr>
          <p:cNvPr id="4151" name="TextBox 58"/>
          <p:cNvSpPr txBox="1">
            <a:spLocks noChangeArrowheads="1"/>
          </p:cNvSpPr>
          <p:nvPr/>
        </p:nvSpPr>
        <p:spPr bwMode="auto">
          <a:xfrm>
            <a:off x="2339975" y="3860800"/>
            <a:ext cx="2873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3</a:t>
            </a:r>
          </a:p>
        </p:txBody>
      </p:sp>
      <p:sp>
        <p:nvSpPr>
          <p:cNvPr id="4152" name="TextBox 58"/>
          <p:cNvSpPr txBox="1">
            <a:spLocks noChangeArrowheads="1"/>
          </p:cNvSpPr>
          <p:nvPr/>
        </p:nvSpPr>
        <p:spPr bwMode="auto">
          <a:xfrm>
            <a:off x="4356100" y="3716338"/>
            <a:ext cx="2873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9</a:t>
            </a:r>
          </a:p>
        </p:txBody>
      </p:sp>
      <p:sp>
        <p:nvSpPr>
          <p:cNvPr id="4153" name="TextBox 58"/>
          <p:cNvSpPr txBox="1">
            <a:spLocks noChangeArrowheads="1"/>
          </p:cNvSpPr>
          <p:nvPr/>
        </p:nvSpPr>
        <p:spPr bwMode="auto">
          <a:xfrm>
            <a:off x="5580063" y="4652963"/>
            <a:ext cx="2873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7</a:t>
            </a:r>
          </a:p>
        </p:txBody>
      </p:sp>
      <p:sp>
        <p:nvSpPr>
          <p:cNvPr id="4154" name="TextBox 58"/>
          <p:cNvSpPr txBox="1">
            <a:spLocks noChangeArrowheads="1"/>
          </p:cNvSpPr>
          <p:nvPr/>
        </p:nvSpPr>
        <p:spPr bwMode="auto">
          <a:xfrm>
            <a:off x="1908175" y="5157788"/>
            <a:ext cx="2873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4</a:t>
            </a:r>
          </a:p>
        </p:txBody>
      </p:sp>
      <p:sp>
        <p:nvSpPr>
          <p:cNvPr id="4155" name="TextBox 58"/>
          <p:cNvSpPr txBox="1">
            <a:spLocks noChangeArrowheads="1"/>
          </p:cNvSpPr>
          <p:nvPr/>
        </p:nvSpPr>
        <p:spPr bwMode="auto">
          <a:xfrm>
            <a:off x="900113" y="3500438"/>
            <a:ext cx="2873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4156" name="TextBox 58"/>
          <p:cNvSpPr txBox="1">
            <a:spLocks noChangeArrowheads="1"/>
          </p:cNvSpPr>
          <p:nvPr/>
        </p:nvSpPr>
        <p:spPr bwMode="auto">
          <a:xfrm>
            <a:off x="611188" y="3789363"/>
            <a:ext cx="288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4157" name="TextBox 58"/>
          <p:cNvSpPr txBox="1">
            <a:spLocks noChangeArrowheads="1"/>
          </p:cNvSpPr>
          <p:nvPr/>
        </p:nvSpPr>
        <p:spPr bwMode="auto">
          <a:xfrm>
            <a:off x="2411413" y="2636838"/>
            <a:ext cx="288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4158" name="TextBox 58"/>
          <p:cNvSpPr txBox="1">
            <a:spLocks noChangeArrowheads="1"/>
          </p:cNvSpPr>
          <p:nvPr/>
        </p:nvSpPr>
        <p:spPr bwMode="auto">
          <a:xfrm>
            <a:off x="2700338" y="2349500"/>
            <a:ext cx="28733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598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Exercise 2: On Arrow</a:t>
            </a:r>
          </a:p>
        </p:txBody>
      </p:sp>
      <p:sp>
        <p:nvSpPr>
          <p:cNvPr id="7171" name="Flowchart: Summing Junction 41"/>
          <p:cNvSpPr>
            <a:spLocks noChangeArrowheads="1"/>
          </p:cNvSpPr>
          <p:nvPr/>
        </p:nvSpPr>
        <p:spPr bwMode="auto">
          <a:xfrm>
            <a:off x="216173" y="3068389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2" name="Flowchart: Summing Junction 41"/>
          <p:cNvSpPr>
            <a:spLocks noChangeArrowheads="1"/>
          </p:cNvSpPr>
          <p:nvPr/>
        </p:nvSpPr>
        <p:spPr bwMode="auto">
          <a:xfrm>
            <a:off x="1619523" y="2204789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3" name="Flowchart: Summing Junction 41"/>
          <p:cNvSpPr>
            <a:spLocks noChangeArrowheads="1"/>
          </p:cNvSpPr>
          <p:nvPr/>
        </p:nvSpPr>
        <p:spPr bwMode="auto">
          <a:xfrm>
            <a:off x="1475061" y="3931989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4" name="Flowchart: Summing Junction 41"/>
          <p:cNvSpPr>
            <a:spLocks noChangeArrowheads="1"/>
          </p:cNvSpPr>
          <p:nvPr/>
        </p:nvSpPr>
        <p:spPr bwMode="auto">
          <a:xfrm>
            <a:off x="3203848" y="2996952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5" name="Flowchart: Summing Junction 41"/>
          <p:cNvSpPr>
            <a:spLocks noChangeArrowheads="1"/>
          </p:cNvSpPr>
          <p:nvPr/>
        </p:nvSpPr>
        <p:spPr bwMode="auto">
          <a:xfrm>
            <a:off x="6012136" y="3716089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6" name="Flowchart: Summing Junction 41"/>
          <p:cNvSpPr>
            <a:spLocks noChangeArrowheads="1"/>
          </p:cNvSpPr>
          <p:nvPr/>
        </p:nvSpPr>
        <p:spPr bwMode="auto">
          <a:xfrm>
            <a:off x="7883798" y="3716089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7177" name="Straight Arrow Connector 16"/>
          <p:cNvCxnSpPr>
            <a:cxnSpLocks noChangeShapeType="1"/>
            <a:endCxn id="7173" idx="2"/>
          </p:cNvCxnSpPr>
          <p:nvPr/>
        </p:nvCxnSpPr>
        <p:spPr bwMode="auto">
          <a:xfrm>
            <a:off x="900386" y="3860552"/>
            <a:ext cx="574675" cy="50323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8" name="Straight Arrow Connector 19"/>
          <p:cNvCxnSpPr>
            <a:cxnSpLocks noChangeShapeType="1"/>
            <a:stCxn id="7171" idx="7"/>
          </p:cNvCxnSpPr>
          <p:nvPr/>
        </p:nvCxnSpPr>
        <p:spPr bwMode="auto">
          <a:xfrm rot="5400000" flipH="1" flipV="1">
            <a:off x="1109935" y="2685802"/>
            <a:ext cx="415925" cy="6032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9" name="TextBox 58"/>
          <p:cNvSpPr txBox="1">
            <a:spLocks noChangeArrowheads="1"/>
          </p:cNvSpPr>
          <p:nvPr/>
        </p:nvSpPr>
        <p:spPr bwMode="auto">
          <a:xfrm>
            <a:off x="1043261" y="2708027"/>
            <a:ext cx="576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a = 3</a:t>
            </a:r>
          </a:p>
        </p:txBody>
      </p:sp>
      <p:sp>
        <p:nvSpPr>
          <p:cNvPr id="7180" name="TextBox 58"/>
          <p:cNvSpPr txBox="1">
            <a:spLocks noChangeArrowheads="1"/>
          </p:cNvSpPr>
          <p:nvPr/>
        </p:nvSpPr>
        <p:spPr bwMode="auto">
          <a:xfrm>
            <a:off x="827361" y="4076452"/>
            <a:ext cx="576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b = 5</a:t>
            </a:r>
          </a:p>
        </p:txBody>
      </p:sp>
      <p:sp>
        <p:nvSpPr>
          <p:cNvPr id="7181" name="TextBox 58"/>
          <p:cNvSpPr txBox="1">
            <a:spLocks noChangeArrowheads="1"/>
          </p:cNvSpPr>
          <p:nvPr/>
        </p:nvSpPr>
        <p:spPr bwMode="auto">
          <a:xfrm>
            <a:off x="7164661" y="3860552"/>
            <a:ext cx="576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i = 3</a:t>
            </a:r>
          </a:p>
        </p:txBody>
      </p:sp>
      <p:sp>
        <p:nvSpPr>
          <p:cNvPr id="7182" name="TextBox 58"/>
          <p:cNvSpPr txBox="1">
            <a:spLocks noChangeArrowheads="1"/>
          </p:cNvSpPr>
          <p:nvPr/>
        </p:nvSpPr>
        <p:spPr bwMode="auto">
          <a:xfrm>
            <a:off x="5651773" y="2852489"/>
            <a:ext cx="576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h = 4</a:t>
            </a:r>
          </a:p>
        </p:txBody>
      </p:sp>
      <p:sp>
        <p:nvSpPr>
          <p:cNvPr id="7183" name="TextBox 58"/>
          <p:cNvSpPr txBox="1">
            <a:spLocks noChangeArrowheads="1"/>
          </p:cNvSpPr>
          <p:nvPr/>
        </p:nvSpPr>
        <p:spPr bwMode="auto">
          <a:xfrm>
            <a:off x="5219973" y="4940052"/>
            <a:ext cx="5762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g = 8</a:t>
            </a:r>
          </a:p>
        </p:txBody>
      </p:sp>
      <p:sp>
        <p:nvSpPr>
          <p:cNvPr id="7184" name="TextBox 58"/>
          <p:cNvSpPr txBox="1">
            <a:spLocks noChangeArrowheads="1"/>
          </p:cNvSpPr>
          <p:nvPr/>
        </p:nvSpPr>
        <p:spPr bwMode="auto">
          <a:xfrm>
            <a:off x="3419748" y="4147889"/>
            <a:ext cx="576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f = 4</a:t>
            </a:r>
          </a:p>
        </p:txBody>
      </p:sp>
      <p:sp>
        <p:nvSpPr>
          <p:cNvPr id="7185" name="TextBox 58"/>
          <p:cNvSpPr txBox="1">
            <a:spLocks noChangeArrowheads="1"/>
          </p:cNvSpPr>
          <p:nvPr/>
        </p:nvSpPr>
        <p:spPr bwMode="auto">
          <a:xfrm>
            <a:off x="4859611" y="3500189"/>
            <a:ext cx="5762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e = 6</a:t>
            </a:r>
          </a:p>
        </p:txBody>
      </p:sp>
      <p:sp>
        <p:nvSpPr>
          <p:cNvPr id="7186" name="TextBox 58"/>
          <p:cNvSpPr txBox="1">
            <a:spLocks noChangeArrowheads="1"/>
          </p:cNvSpPr>
          <p:nvPr/>
        </p:nvSpPr>
        <p:spPr bwMode="auto">
          <a:xfrm>
            <a:off x="2411686" y="3716089"/>
            <a:ext cx="5762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d = 5</a:t>
            </a:r>
          </a:p>
        </p:txBody>
      </p:sp>
      <p:sp>
        <p:nvSpPr>
          <p:cNvPr id="7187" name="TextBox 58"/>
          <p:cNvSpPr txBox="1">
            <a:spLocks noChangeArrowheads="1"/>
          </p:cNvSpPr>
          <p:nvPr/>
        </p:nvSpPr>
        <p:spPr bwMode="auto">
          <a:xfrm>
            <a:off x="2987948" y="2563564"/>
            <a:ext cx="576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c = 7</a:t>
            </a:r>
          </a:p>
        </p:txBody>
      </p:sp>
      <p:cxnSp>
        <p:nvCxnSpPr>
          <p:cNvPr id="7188" name="Straight Arrow Connector 32"/>
          <p:cNvCxnSpPr>
            <a:cxnSpLocks noChangeShapeType="1"/>
            <a:stCxn id="7172" idx="6"/>
          </p:cNvCxnSpPr>
          <p:nvPr/>
        </p:nvCxnSpPr>
        <p:spPr bwMode="auto">
          <a:xfrm>
            <a:off x="2556148" y="2636589"/>
            <a:ext cx="863600" cy="4318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9" name="Straight Arrow Connector 35"/>
          <p:cNvCxnSpPr>
            <a:cxnSpLocks noChangeShapeType="1"/>
            <a:endCxn id="7174" idx="3"/>
          </p:cNvCxnSpPr>
          <p:nvPr/>
        </p:nvCxnSpPr>
        <p:spPr bwMode="auto">
          <a:xfrm flipV="1">
            <a:off x="2411686" y="3733552"/>
            <a:ext cx="928687" cy="4873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0" name="Straight Arrow Connector 44"/>
          <p:cNvCxnSpPr>
            <a:cxnSpLocks noChangeShapeType="1"/>
            <a:endCxn id="7175" idx="2"/>
          </p:cNvCxnSpPr>
          <p:nvPr/>
        </p:nvCxnSpPr>
        <p:spPr bwMode="auto">
          <a:xfrm flipV="1">
            <a:off x="2411686" y="4147889"/>
            <a:ext cx="3600450" cy="431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Straight Arrow Connector 50"/>
          <p:cNvCxnSpPr>
            <a:cxnSpLocks noChangeShapeType="1"/>
          </p:cNvCxnSpPr>
          <p:nvPr/>
        </p:nvCxnSpPr>
        <p:spPr bwMode="auto">
          <a:xfrm>
            <a:off x="4140473" y="3571627"/>
            <a:ext cx="1943100" cy="3603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Straight Arrow Connector 56"/>
          <p:cNvCxnSpPr>
            <a:cxnSpLocks noChangeShapeType="1"/>
            <a:stCxn id="7175" idx="6"/>
            <a:endCxn id="7176" idx="2"/>
          </p:cNvCxnSpPr>
          <p:nvPr/>
        </p:nvCxnSpPr>
        <p:spPr bwMode="auto">
          <a:xfrm>
            <a:off x="6948761" y="4147889"/>
            <a:ext cx="935037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Straight Connector 63"/>
          <p:cNvCxnSpPr>
            <a:cxnSpLocks noChangeShapeType="1"/>
            <a:stCxn id="7173" idx="5"/>
          </p:cNvCxnSpPr>
          <p:nvPr/>
        </p:nvCxnSpPr>
        <p:spPr bwMode="auto">
          <a:xfrm rot="16200000" flipH="1">
            <a:off x="3648349" y="3296989"/>
            <a:ext cx="558800" cy="33051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4" name="Straight Arrow Connector 65"/>
          <p:cNvCxnSpPr>
            <a:cxnSpLocks noChangeShapeType="1"/>
          </p:cNvCxnSpPr>
          <p:nvPr/>
        </p:nvCxnSpPr>
        <p:spPr bwMode="auto">
          <a:xfrm flipV="1">
            <a:off x="5580336" y="4363789"/>
            <a:ext cx="2376487" cy="8651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5" name="Straight Connector 67"/>
          <p:cNvCxnSpPr>
            <a:cxnSpLocks noChangeShapeType="1"/>
            <a:stCxn id="7174" idx="7"/>
          </p:cNvCxnSpPr>
          <p:nvPr/>
        </p:nvCxnSpPr>
        <p:spPr bwMode="auto">
          <a:xfrm rot="5400000" flipH="1" flipV="1">
            <a:off x="4800873" y="1982539"/>
            <a:ext cx="342900" cy="193675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6" name="Straight Arrow Connector 69"/>
          <p:cNvCxnSpPr>
            <a:cxnSpLocks noChangeShapeType="1"/>
            <a:endCxn id="7176" idx="1"/>
          </p:cNvCxnSpPr>
          <p:nvPr/>
        </p:nvCxnSpPr>
        <p:spPr bwMode="auto">
          <a:xfrm>
            <a:off x="5940698" y="2779464"/>
            <a:ext cx="2081213" cy="1063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7" name="TextBox 58"/>
          <p:cNvSpPr txBox="1">
            <a:spLocks noChangeArrowheads="1"/>
          </p:cNvSpPr>
          <p:nvPr/>
        </p:nvSpPr>
        <p:spPr bwMode="auto">
          <a:xfrm>
            <a:off x="1908448" y="2204789"/>
            <a:ext cx="2873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2</a:t>
            </a:r>
          </a:p>
        </p:txBody>
      </p:sp>
      <p:sp>
        <p:nvSpPr>
          <p:cNvPr id="7198" name="TextBox 58"/>
          <p:cNvSpPr txBox="1">
            <a:spLocks noChangeArrowheads="1"/>
          </p:cNvSpPr>
          <p:nvPr/>
        </p:nvSpPr>
        <p:spPr bwMode="auto">
          <a:xfrm>
            <a:off x="2267223" y="2492127"/>
            <a:ext cx="288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3</a:t>
            </a:r>
          </a:p>
        </p:txBody>
      </p:sp>
      <p:sp>
        <p:nvSpPr>
          <p:cNvPr id="7199" name="TextBox 58"/>
          <p:cNvSpPr txBox="1">
            <a:spLocks noChangeArrowheads="1"/>
          </p:cNvSpPr>
          <p:nvPr/>
        </p:nvSpPr>
        <p:spPr bwMode="auto">
          <a:xfrm>
            <a:off x="1979886" y="2779464"/>
            <a:ext cx="2873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7200" name="TextBox 58"/>
          <p:cNvSpPr txBox="1">
            <a:spLocks noChangeArrowheads="1"/>
          </p:cNvSpPr>
          <p:nvPr/>
        </p:nvSpPr>
        <p:spPr bwMode="auto">
          <a:xfrm>
            <a:off x="1619523" y="2492127"/>
            <a:ext cx="288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3</a:t>
            </a:r>
          </a:p>
        </p:txBody>
      </p:sp>
      <p:sp>
        <p:nvSpPr>
          <p:cNvPr id="7201" name="TextBox 58"/>
          <p:cNvSpPr txBox="1">
            <a:spLocks noChangeArrowheads="1"/>
          </p:cNvSpPr>
          <p:nvPr/>
        </p:nvSpPr>
        <p:spPr bwMode="auto">
          <a:xfrm>
            <a:off x="216173" y="3355727"/>
            <a:ext cx="2873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7202" name="TextBox 58"/>
          <p:cNvSpPr txBox="1">
            <a:spLocks noChangeArrowheads="1"/>
          </p:cNvSpPr>
          <p:nvPr/>
        </p:nvSpPr>
        <p:spPr bwMode="auto">
          <a:xfrm>
            <a:off x="540023" y="3139827"/>
            <a:ext cx="2873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</a:t>
            </a:r>
          </a:p>
        </p:txBody>
      </p:sp>
      <p:sp>
        <p:nvSpPr>
          <p:cNvPr id="7203" name="TextBox 58"/>
          <p:cNvSpPr txBox="1">
            <a:spLocks noChangeArrowheads="1"/>
          </p:cNvSpPr>
          <p:nvPr/>
        </p:nvSpPr>
        <p:spPr bwMode="auto">
          <a:xfrm>
            <a:off x="3203848" y="3284289"/>
            <a:ext cx="3603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10</a:t>
            </a:r>
          </a:p>
        </p:txBody>
      </p:sp>
      <p:sp>
        <p:nvSpPr>
          <p:cNvPr id="7204" name="TextBox 58"/>
          <p:cNvSpPr txBox="1">
            <a:spLocks noChangeArrowheads="1"/>
          </p:cNvSpPr>
          <p:nvPr/>
        </p:nvSpPr>
        <p:spPr bwMode="auto">
          <a:xfrm>
            <a:off x="3564211" y="2996952"/>
            <a:ext cx="28733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4</a:t>
            </a:r>
          </a:p>
        </p:txBody>
      </p:sp>
      <p:sp>
        <p:nvSpPr>
          <p:cNvPr id="7205" name="TextBox 58"/>
          <p:cNvSpPr txBox="1">
            <a:spLocks noChangeArrowheads="1"/>
          </p:cNvSpPr>
          <p:nvPr/>
        </p:nvSpPr>
        <p:spPr bwMode="auto">
          <a:xfrm>
            <a:off x="3564211" y="3571627"/>
            <a:ext cx="2873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7206" name="TextBox 58"/>
          <p:cNvSpPr txBox="1">
            <a:spLocks noChangeArrowheads="1"/>
          </p:cNvSpPr>
          <p:nvPr/>
        </p:nvSpPr>
        <p:spPr bwMode="auto">
          <a:xfrm>
            <a:off x="540023" y="3644652"/>
            <a:ext cx="2873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7207" name="TextBox 58"/>
          <p:cNvSpPr txBox="1">
            <a:spLocks noChangeArrowheads="1"/>
          </p:cNvSpPr>
          <p:nvPr/>
        </p:nvSpPr>
        <p:spPr bwMode="auto">
          <a:xfrm>
            <a:off x="827361" y="3355727"/>
            <a:ext cx="288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7208" name="TextBox 58"/>
          <p:cNvSpPr txBox="1">
            <a:spLocks noChangeArrowheads="1"/>
          </p:cNvSpPr>
          <p:nvPr/>
        </p:nvSpPr>
        <p:spPr bwMode="auto">
          <a:xfrm>
            <a:off x="1835423" y="4005014"/>
            <a:ext cx="2889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3</a:t>
            </a:r>
          </a:p>
        </p:txBody>
      </p:sp>
      <p:sp>
        <p:nvSpPr>
          <p:cNvPr id="7209" name="TextBox 58"/>
          <p:cNvSpPr txBox="1">
            <a:spLocks noChangeArrowheads="1"/>
          </p:cNvSpPr>
          <p:nvPr/>
        </p:nvSpPr>
        <p:spPr bwMode="auto">
          <a:xfrm>
            <a:off x="1475061" y="4220914"/>
            <a:ext cx="2889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5</a:t>
            </a:r>
          </a:p>
        </p:txBody>
      </p:sp>
      <p:sp>
        <p:nvSpPr>
          <p:cNvPr id="7210" name="TextBox 58"/>
          <p:cNvSpPr txBox="1">
            <a:spLocks noChangeArrowheads="1"/>
          </p:cNvSpPr>
          <p:nvPr/>
        </p:nvSpPr>
        <p:spPr bwMode="auto">
          <a:xfrm>
            <a:off x="1835423" y="4508252"/>
            <a:ext cx="288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7211" name="TextBox 58"/>
          <p:cNvSpPr txBox="1">
            <a:spLocks noChangeArrowheads="1"/>
          </p:cNvSpPr>
          <p:nvPr/>
        </p:nvSpPr>
        <p:spPr bwMode="auto">
          <a:xfrm>
            <a:off x="2124348" y="4220914"/>
            <a:ext cx="3603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5</a:t>
            </a:r>
          </a:p>
        </p:txBody>
      </p:sp>
      <p:sp>
        <p:nvSpPr>
          <p:cNvPr id="7212" name="TextBox 58"/>
          <p:cNvSpPr txBox="1">
            <a:spLocks noChangeArrowheads="1"/>
          </p:cNvSpPr>
          <p:nvPr/>
        </p:nvSpPr>
        <p:spPr bwMode="auto">
          <a:xfrm>
            <a:off x="3851548" y="3284289"/>
            <a:ext cx="3603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10</a:t>
            </a:r>
          </a:p>
        </p:txBody>
      </p:sp>
      <p:sp>
        <p:nvSpPr>
          <p:cNvPr id="7213" name="TextBox 58"/>
          <p:cNvSpPr txBox="1">
            <a:spLocks noChangeArrowheads="1"/>
          </p:cNvSpPr>
          <p:nvPr/>
        </p:nvSpPr>
        <p:spPr bwMode="auto">
          <a:xfrm>
            <a:off x="6012136" y="4005014"/>
            <a:ext cx="3603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16</a:t>
            </a:r>
          </a:p>
        </p:txBody>
      </p:sp>
      <p:sp>
        <p:nvSpPr>
          <p:cNvPr id="7214" name="TextBox 58"/>
          <p:cNvSpPr txBox="1">
            <a:spLocks noChangeArrowheads="1"/>
          </p:cNvSpPr>
          <p:nvPr/>
        </p:nvSpPr>
        <p:spPr bwMode="auto">
          <a:xfrm>
            <a:off x="6372498" y="4292352"/>
            <a:ext cx="2873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7215" name="TextBox 58"/>
          <p:cNvSpPr txBox="1">
            <a:spLocks noChangeArrowheads="1"/>
          </p:cNvSpPr>
          <p:nvPr/>
        </p:nvSpPr>
        <p:spPr bwMode="auto">
          <a:xfrm>
            <a:off x="6372498" y="3789114"/>
            <a:ext cx="2873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5</a:t>
            </a:r>
          </a:p>
        </p:txBody>
      </p:sp>
      <p:sp>
        <p:nvSpPr>
          <p:cNvPr id="7216" name="TextBox 58"/>
          <p:cNvSpPr txBox="1">
            <a:spLocks noChangeArrowheads="1"/>
          </p:cNvSpPr>
          <p:nvPr/>
        </p:nvSpPr>
        <p:spPr bwMode="auto">
          <a:xfrm>
            <a:off x="6659836" y="4005014"/>
            <a:ext cx="3603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16</a:t>
            </a:r>
          </a:p>
        </p:txBody>
      </p:sp>
      <p:sp>
        <p:nvSpPr>
          <p:cNvPr id="7217" name="TextBox 58"/>
          <p:cNvSpPr txBox="1">
            <a:spLocks noChangeArrowheads="1"/>
          </p:cNvSpPr>
          <p:nvPr/>
        </p:nvSpPr>
        <p:spPr bwMode="auto">
          <a:xfrm>
            <a:off x="7883798" y="4005014"/>
            <a:ext cx="3603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19</a:t>
            </a:r>
          </a:p>
        </p:txBody>
      </p:sp>
      <p:sp>
        <p:nvSpPr>
          <p:cNvPr id="7218" name="TextBox 58"/>
          <p:cNvSpPr txBox="1">
            <a:spLocks noChangeArrowheads="1"/>
          </p:cNvSpPr>
          <p:nvPr/>
        </p:nvSpPr>
        <p:spPr bwMode="auto">
          <a:xfrm>
            <a:off x="8244161" y="4292352"/>
            <a:ext cx="288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7219" name="TextBox 58"/>
          <p:cNvSpPr txBox="1">
            <a:spLocks noChangeArrowheads="1"/>
          </p:cNvSpPr>
          <p:nvPr/>
        </p:nvSpPr>
        <p:spPr bwMode="auto">
          <a:xfrm>
            <a:off x="8244161" y="3789114"/>
            <a:ext cx="2889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6</a:t>
            </a:r>
          </a:p>
        </p:txBody>
      </p:sp>
      <p:sp>
        <p:nvSpPr>
          <p:cNvPr id="7220" name="TextBox 58"/>
          <p:cNvSpPr txBox="1">
            <a:spLocks noChangeArrowheads="1"/>
          </p:cNvSpPr>
          <p:nvPr/>
        </p:nvSpPr>
        <p:spPr bwMode="auto">
          <a:xfrm>
            <a:off x="8460061" y="4005014"/>
            <a:ext cx="3603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6668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Exercise 3: On Arrow</a:t>
            </a:r>
          </a:p>
        </p:txBody>
      </p:sp>
      <p:sp>
        <p:nvSpPr>
          <p:cNvPr id="10243" name="Flowchart: Summing Junction 41"/>
          <p:cNvSpPr>
            <a:spLocks noChangeArrowheads="1"/>
          </p:cNvSpPr>
          <p:nvPr/>
        </p:nvSpPr>
        <p:spPr bwMode="auto">
          <a:xfrm>
            <a:off x="107504" y="3356992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4" name="Flowchart: Summing Junction 41"/>
          <p:cNvSpPr>
            <a:spLocks noChangeArrowheads="1"/>
          </p:cNvSpPr>
          <p:nvPr/>
        </p:nvSpPr>
        <p:spPr bwMode="auto">
          <a:xfrm>
            <a:off x="1942654" y="2275904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5" name="Flowchart: Summing Junction 41"/>
          <p:cNvSpPr>
            <a:spLocks noChangeArrowheads="1"/>
          </p:cNvSpPr>
          <p:nvPr/>
        </p:nvSpPr>
        <p:spPr bwMode="auto">
          <a:xfrm>
            <a:off x="2015679" y="4580954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6" name="Flowchart: Summing Junction 41"/>
          <p:cNvSpPr>
            <a:spLocks noChangeArrowheads="1"/>
          </p:cNvSpPr>
          <p:nvPr/>
        </p:nvSpPr>
        <p:spPr bwMode="auto">
          <a:xfrm>
            <a:off x="3887342" y="1915542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7" name="Flowchart: Summing Junction 41"/>
          <p:cNvSpPr>
            <a:spLocks noChangeArrowheads="1"/>
          </p:cNvSpPr>
          <p:nvPr/>
        </p:nvSpPr>
        <p:spPr bwMode="auto">
          <a:xfrm>
            <a:off x="5974904" y="3428429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8" name="Flowchart: Summing Junction 41"/>
          <p:cNvSpPr>
            <a:spLocks noChangeArrowheads="1"/>
          </p:cNvSpPr>
          <p:nvPr/>
        </p:nvSpPr>
        <p:spPr bwMode="auto">
          <a:xfrm>
            <a:off x="5616129" y="4723829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9" name="Flowchart: Summing Junction 41"/>
          <p:cNvSpPr>
            <a:spLocks noChangeArrowheads="1"/>
          </p:cNvSpPr>
          <p:nvPr/>
        </p:nvSpPr>
        <p:spPr bwMode="auto">
          <a:xfrm>
            <a:off x="7919592" y="3428429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0" name="TextBox 58"/>
          <p:cNvSpPr txBox="1">
            <a:spLocks noChangeArrowheads="1"/>
          </p:cNvSpPr>
          <p:nvPr/>
        </p:nvSpPr>
        <p:spPr bwMode="auto">
          <a:xfrm>
            <a:off x="3023742" y="3572892"/>
            <a:ext cx="576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b = 4</a:t>
            </a:r>
          </a:p>
        </p:txBody>
      </p:sp>
      <p:sp>
        <p:nvSpPr>
          <p:cNvPr id="10251" name="TextBox 58"/>
          <p:cNvSpPr txBox="1">
            <a:spLocks noChangeArrowheads="1"/>
          </p:cNvSpPr>
          <p:nvPr/>
        </p:nvSpPr>
        <p:spPr bwMode="auto">
          <a:xfrm>
            <a:off x="1086992" y="3004567"/>
            <a:ext cx="576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a = 2</a:t>
            </a:r>
          </a:p>
        </p:txBody>
      </p:sp>
      <p:sp>
        <p:nvSpPr>
          <p:cNvPr id="10252" name="TextBox 58"/>
          <p:cNvSpPr txBox="1">
            <a:spLocks noChangeArrowheads="1"/>
          </p:cNvSpPr>
          <p:nvPr/>
        </p:nvSpPr>
        <p:spPr bwMode="auto">
          <a:xfrm>
            <a:off x="5903467" y="2491804"/>
            <a:ext cx="5762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h = 4</a:t>
            </a:r>
          </a:p>
        </p:txBody>
      </p:sp>
      <p:sp>
        <p:nvSpPr>
          <p:cNvPr id="10253" name="TextBox 58"/>
          <p:cNvSpPr txBox="1">
            <a:spLocks noChangeArrowheads="1"/>
          </p:cNvSpPr>
          <p:nvPr/>
        </p:nvSpPr>
        <p:spPr bwMode="auto">
          <a:xfrm>
            <a:off x="4103242" y="2996629"/>
            <a:ext cx="5762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e = 5</a:t>
            </a:r>
          </a:p>
        </p:txBody>
      </p:sp>
      <p:sp>
        <p:nvSpPr>
          <p:cNvPr id="10254" name="TextBox 58"/>
          <p:cNvSpPr txBox="1">
            <a:spLocks noChangeArrowheads="1"/>
          </p:cNvSpPr>
          <p:nvPr/>
        </p:nvSpPr>
        <p:spPr bwMode="auto">
          <a:xfrm>
            <a:off x="3815904" y="4292029"/>
            <a:ext cx="576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f = 6</a:t>
            </a:r>
          </a:p>
        </p:txBody>
      </p:sp>
      <p:sp>
        <p:nvSpPr>
          <p:cNvPr id="10255" name="TextBox 58"/>
          <p:cNvSpPr txBox="1">
            <a:spLocks noChangeArrowheads="1"/>
          </p:cNvSpPr>
          <p:nvPr/>
        </p:nvSpPr>
        <p:spPr bwMode="auto">
          <a:xfrm>
            <a:off x="1510854" y="4149154"/>
            <a:ext cx="576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c = 3</a:t>
            </a:r>
          </a:p>
        </p:txBody>
      </p:sp>
      <p:sp>
        <p:nvSpPr>
          <p:cNvPr id="10256" name="TextBox 58"/>
          <p:cNvSpPr txBox="1">
            <a:spLocks noChangeArrowheads="1"/>
          </p:cNvSpPr>
          <p:nvPr/>
        </p:nvSpPr>
        <p:spPr bwMode="auto">
          <a:xfrm>
            <a:off x="7055992" y="3572892"/>
            <a:ext cx="576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j = 2</a:t>
            </a:r>
          </a:p>
        </p:txBody>
      </p:sp>
      <p:sp>
        <p:nvSpPr>
          <p:cNvPr id="10257" name="TextBox 58"/>
          <p:cNvSpPr txBox="1">
            <a:spLocks noChangeArrowheads="1"/>
          </p:cNvSpPr>
          <p:nvPr/>
        </p:nvSpPr>
        <p:spPr bwMode="auto">
          <a:xfrm>
            <a:off x="6840092" y="4436492"/>
            <a:ext cx="576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l = 3</a:t>
            </a:r>
          </a:p>
        </p:txBody>
      </p:sp>
      <p:sp>
        <p:nvSpPr>
          <p:cNvPr id="10258" name="TextBox 58"/>
          <p:cNvSpPr txBox="1">
            <a:spLocks noChangeArrowheads="1"/>
          </p:cNvSpPr>
          <p:nvPr/>
        </p:nvSpPr>
        <p:spPr bwMode="auto">
          <a:xfrm>
            <a:off x="5616129" y="2923604"/>
            <a:ext cx="576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i = 8</a:t>
            </a:r>
          </a:p>
        </p:txBody>
      </p:sp>
      <p:sp>
        <p:nvSpPr>
          <p:cNvPr id="10259" name="TextBox 58"/>
          <p:cNvSpPr txBox="1">
            <a:spLocks noChangeArrowheads="1"/>
          </p:cNvSpPr>
          <p:nvPr/>
        </p:nvSpPr>
        <p:spPr bwMode="auto">
          <a:xfrm>
            <a:off x="2158554" y="5444554"/>
            <a:ext cx="576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k = 4</a:t>
            </a:r>
          </a:p>
        </p:txBody>
      </p:sp>
      <p:sp>
        <p:nvSpPr>
          <p:cNvPr id="10260" name="TextBox 58"/>
          <p:cNvSpPr txBox="1">
            <a:spLocks noChangeArrowheads="1"/>
          </p:cNvSpPr>
          <p:nvPr/>
        </p:nvSpPr>
        <p:spPr bwMode="auto">
          <a:xfrm>
            <a:off x="4031804" y="4796854"/>
            <a:ext cx="576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g = 4</a:t>
            </a:r>
          </a:p>
        </p:txBody>
      </p:sp>
      <p:sp>
        <p:nvSpPr>
          <p:cNvPr id="10261" name="TextBox 58"/>
          <p:cNvSpPr txBox="1">
            <a:spLocks noChangeArrowheads="1"/>
          </p:cNvSpPr>
          <p:nvPr/>
        </p:nvSpPr>
        <p:spPr bwMode="auto">
          <a:xfrm>
            <a:off x="3239642" y="2133029"/>
            <a:ext cx="5762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d = 3</a:t>
            </a:r>
          </a:p>
        </p:txBody>
      </p:sp>
      <p:cxnSp>
        <p:nvCxnSpPr>
          <p:cNvPr id="10262" name="Straight Arrow Connector 25"/>
          <p:cNvCxnSpPr>
            <a:cxnSpLocks noChangeShapeType="1"/>
          </p:cNvCxnSpPr>
          <p:nvPr/>
        </p:nvCxnSpPr>
        <p:spPr bwMode="auto">
          <a:xfrm flipV="1">
            <a:off x="1007617" y="2852168"/>
            <a:ext cx="1008062" cy="7207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Straight Arrow Connector 27"/>
          <p:cNvCxnSpPr>
            <a:cxnSpLocks noChangeShapeType="1"/>
            <a:stCxn id="10243" idx="6"/>
            <a:endCxn id="10247" idx="2"/>
          </p:cNvCxnSpPr>
          <p:nvPr/>
        </p:nvCxnSpPr>
        <p:spPr bwMode="auto">
          <a:xfrm>
            <a:off x="1044129" y="3788792"/>
            <a:ext cx="4930775" cy="7143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Straight Arrow Connector 29"/>
          <p:cNvCxnSpPr>
            <a:cxnSpLocks noChangeShapeType="1"/>
            <a:stCxn id="10243" idx="5"/>
            <a:endCxn id="10245" idx="1"/>
          </p:cNvCxnSpPr>
          <p:nvPr/>
        </p:nvCxnSpPr>
        <p:spPr bwMode="auto">
          <a:xfrm rot="16200000" flipH="1">
            <a:off x="1223516" y="3777680"/>
            <a:ext cx="612775" cy="12446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Straight Arrow Connector 31"/>
          <p:cNvCxnSpPr>
            <a:cxnSpLocks noChangeShapeType="1"/>
          </p:cNvCxnSpPr>
          <p:nvPr/>
        </p:nvCxnSpPr>
        <p:spPr bwMode="auto">
          <a:xfrm flipV="1">
            <a:off x="2807842" y="2275905"/>
            <a:ext cx="1079500" cy="2889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Straight Arrow Connector 33"/>
          <p:cNvCxnSpPr>
            <a:cxnSpLocks noChangeShapeType="1"/>
          </p:cNvCxnSpPr>
          <p:nvPr/>
        </p:nvCxnSpPr>
        <p:spPr bwMode="auto">
          <a:xfrm>
            <a:off x="2879279" y="2852167"/>
            <a:ext cx="3168650" cy="8636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7" name="Straight Arrow Connector 35"/>
          <p:cNvCxnSpPr>
            <a:cxnSpLocks noChangeShapeType="1"/>
          </p:cNvCxnSpPr>
          <p:nvPr/>
        </p:nvCxnSpPr>
        <p:spPr bwMode="auto">
          <a:xfrm flipV="1">
            <a:off x="2879279" y="4076130"/>
            <a:ext cx="3168650" cy="7207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8" name="Straight Arrow Connector 37"/>
          <p:cNvCxnSpPr>
            <a:cxnSpLocks noChangeShapeType="1"/>
            <a:stCxn id="10245" idx="6"/>
            <a:endCxn id="10248" idx="2"/>
          </p:cNvCxnSpPr>
          <p:nvPr/>
        </p:nvCxnSpPr>
        <p:spPr bwMode="auto">
          <a:xfrm>
            <a:off x="2952304" y="5012754"/>
            <a:ext cx="2663825" cy="1428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9" name="Straight Arrow Connector 41"/>
          <p:cNvCxnSpPr>
            <a:cxnSpLocks noChangeShapeType="1"/>
          </p:cNvCxnSpPr>
          <p:nvPr/>
        </p:nvCxnSpPr>
        <p:spPr bwMode="auto">
          <a:xfrm>
            <a:off x="4823967" y="2491804"/>
            <a:ext cx="1368425" cy="10080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0" name="Straight Connector 55"/>
          <p:cNvCxnSpPr>
            <a:cxnSpLocks noChangeShapeType="1"/>
          </p:cNvCxnSpPr>
          <p:nvPr/>
        </p:nvCxnSpPr>
        <p:spPr bwMode="auto">
          <a:xfrm>
            <a:off x="718692" y="4220592"/>
            <a:ext cx="1584325" cy="15113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1" name="Straight Arrow Connector 59"/>
          <p:cNvCxnSpPr>
            <a:cxnSpLocks noChangeShapeType="1"/>
          </p:cNvCxnSpPr>
          <p:nvPr/>
        </p:nvCxnSpPr>
        <p:spPr bwMode="auto">
          <a:xfrm flipV="1">
            <a:off x="2303017" y="5373118"/>
            <a:ext cx="3384550" cy="3587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2" name="Straight Arrow Connector 61"/>
          <p:cNvCxnSpPr>
            <a:cxnSpLocks noChangeShapeType="1"/>
            <a:stCxn id="10247" idx="6"/>
          </p:cNvCxnSpPr>
          <p:nvPr/>
        </p:nvCxnSpPr>
        <p:spPr bwMode="auto">
          <a:xfrm>
            <a:off x="6911529" y="3860229"/>
            <a:ext cx="1081088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3" name="Straight Arrow Connector 66"/>
          <p:cNvCxnSpPr>
            <a:cxnSpLocks noChangeShapeType="1"/>
            <a:stCxn id="10246" idx="6"/>
            <a:endCxn id="10249" idx="1"/>
          </p:cNvCxnSpPr>
          <p:nvPr/>
        </p:nvCxnSpPr>
        <p:spPr bwMode="auto">
          <a:xfrm>
            <a:off x="4823967" y="2347342"/>
            <a:ext cx="3233737" cy="12080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4" name="Straight Arrow Connector 68"/>
          <p:cNvCxnSpPr>
            <a:cxnSpLocks noChangeShapeType="1"/>
            <a:endCxn id="10249" idx="3"/>
          </p:cNvCxnSpPr>
          <p:nvPr/>
        </p:nvCxnSpPr>
        <p:spPr bwMode="auto">
          <a:xfrm flipV="1">
            <a:off x="6551167" y="4165029"/>
            <a:ext cx="1506537" cy="8477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5" name="TextBox 58"/>
          <p:cNvSpPr txBox="1">
            <a:spLocks noChangeArrowheads="1"/>
          </p:cNvSpPr>
          <p:nvPr/>
        </p:nvSpPr>
        <p:spPr bwMode="auto">
          <a:xfrm>
            <a:off x="107504" y="3644329"/>
            <a:ext cx="2873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10276" name="TextBox 58"/>
          <p:cNvSpPr txBox="1">
            <a:spLocks noChangeArrowheads="1"/>
          </p:cNvSpPr>
          <p:nvPr/>
        </p:nvSpPr>
        <p:spPr bwMode="auto">
          <a:xfrm>
            <a:off x="431354" y="3428429"/>
            <a:ext cx="2873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</a:t>
            </a:r>
          </a:p>
        </p:txBody>
      </p:sp>
      <p:sp>
        <p:nvSpPr>
          <p:cNvPr id="10277" name="TextBox 58"/>
          <p:cNvSpPr txBox="1">
            <a:spLocks noChangeArrowheads="1"/>
          </p:cNvSpPr>
          <p:nvPr/>
        </p:nvSpPr>
        <p:spPr bwMode="auto">
          <a:xfrm>
            <a:off x="718692" y="3644329"/>
            <a:ext cx="2889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10278" name="TextBox 58"/>
          <p:cNvSpPr txBox="1">
            <a:spLocks noChangeArrowheads="1"/>
          </p:cNvSpPr>
          <p:nvPr/>
        </p:nvSpPr>
        <p:spPr bwMode="auto">
          <a:xfrm>
            <a:off x="2303017" y="2852167"/>
            <a:ext cx="288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10279" name="TextBox 58"/>
          <p:cNvSpPr txBox="1">
            <a:spLocks noChangeArrowheads="1"/>
          </p:cNvSpPr>
          <p:nvPr/>
        </p:nvSpPr>
        <p:spPr bwMode="auto">
          <a:xfrm>
            <a:off x="2591942" y="2564829"/>
            <a:ext cx="28733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2</a:t>
            </a:r>
          </a:p>
        </p:txBody>
      </p:sp>
      <p:sp>
        <p:nvSpPr>
          <p:cNvPr id="10280" name="TextBox 58"/>
          <p:cNvSpPr txBox="1">
            <a:spLocks noChangeArrowheads="1"/>
          </p:cNvSpPr>
          <p:nvPr/>
        </p:nvSpPr>
        <p:spPr bwMode="auto">
          <a:xfrm>
            <a:off x="1942654" y="2564829"/>
            <a:ext cx="2889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2</a:t>
            </a:r>
          </a:p>
        </p:txBody>
      </p:sp>
      <p:sp>
        <p:nvSpPr>
          <p:cNvPr id="10281" name="TextBox 58"/>
          <p:cNvSpPr txBox="1">
            <a:spLocks noChangeArrowheads="1"/>
          </p:cNvSpPr>
          <p:nvPr/>
        </p:nvSpPr>
        <p:spPr bwMode="auto">
          <a:xfrm>
            <a:off x="6335267" y="3428429"/>
            <a:ext cx="2889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6</a:t>
            </a:r>
          </a:p>
        </p:txBody>
      </p:sp>
      <p:sp>
        <p:nvSpPr>
          <p:cNvPr id="10282" name="TextBox 58"/>
          <p:cNvSpPr txBox="1">
            <a:spLocks noChangeArrowheads="1"/>
          </p:cNvSpPr>
          <p:nvPr/>
        </p:nvSpPr>
        <p:spPr bwMode="auto">
          <a:xfrm>
            <a:off x="6047929" y="3715767"/>
            <a:ext cx="3603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13</a:t>
            </a:r>
          </a:p>
        </p:txBody>
      </p:sp>
      <p:sp>
        <p:nvSpPr>
          <p:cNvPr id="10283" name="TextBox 58"/>
          <p:cNvSpPr txBox="1">
            <a:spLocks noChangeArrowheads="1"/>
          </p:cNvSpPr>
          <p:nvPr/>
        </p:nvSpPr>
        <p:spPr bwMode="auto">
          <a:xfrm>
            <a:off x="3018979" y="3568129"/>
            <a:ext cx="2873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2</a:t>
            </a:r>
          </a:p>
        </p:txBody>
      </p:sp>
      <p:sp>
        <p:nvSpPr>
          <p:cNvPr id="10284" name="TextBox 58"/>
          <p:cNvSpPr txBox="1">
            <a:spLocks noChangeArrowheads="1"/>
          </p:cNvSpPr>
          <p:nvPr/>
        </p:nvSpPr>
        <p:spPr bwMode="auto">
          <a:xfrm>
            <a:off x="6335267" y="4004692"/>
            <a:ext cx="288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10285" name="TextBox 58"/>
          <p:cNvSpPr txBox="1">
            <a:spLocks noChangeArrowheads="1"/>
          </p:cNvSpPr>
          <p:nvPr/>
        </p:nvSpPr>
        <p:spPr bwMode="auto">
          <a:xfrm>
            <a:off x="6551167" y="3715767"/>
            <a:ext cx="3603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13</a:t>
            </a:r>
          </a:p>
        </p:txBody>
      </p:sp>
      <p:sp>
        <p:nvSpPr>
          <p:cNvPr id="10286" name="TextBox 58"/>
          <p:cNvSpPr txBox="1">
            <a:spLocks noChangeArrowheads="1"/>
          </p:cNvSpPr>
          <p:nvPr/>
        </p:nvSpPr>
        <p:spPr bwMode="auto">
          <a:xfrm>
            <a:off x="2303017" y="2275904"/>
            <a:ext cx="2889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2</a:t>
            </a:r>
          </a:p>
        </p:txBody>
      </p:sp>
      <p:sp>
        <p:nvSpPr>
          <p:cNvPr id="10287" name="TextBox 58"/>
          <p:cNvSpPr txBox="1">
            <a:spLocks noChangeArrowheads="1"/>
          </p:cNvSpPr>
          <p:nvPr/>
        </p:nvSpPr>
        <p:spPr bwMode="auto">
          <a:xfrm>
            <a:off x="2015679" y="4868292"/>
            <a:ext cx="2873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3</a:t>
            </a:r>
          </a:p>
        </p:txBody>
      </p:sp>
      <p:sp>
        <p:nvSpPr>
          <p:cNvPr id="10288" name="TextBox 58"/>
          <p:cNvSpPr txBox="1">
            <a:spLocks noChangeArrowheads="1"/>
          </p:cNvSpPr>
          <p:nvPr/>
        </p:nvSpPr>
        <p:spPr bwMode="auto">
          <a:xfrm>
            <a:off x="2376042" y="5157217"/>
            <a:ext cx="28733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4</a:t>
            </a:r>
          </a:p>
        </p:txBody>
      </p:sp>
      <p:sp>
        <p:nvSpPr>
          <p:cNvPr id="10289" name="TextBox 58"/>
          <p:cNvSpPr txBox="1">
            <a:spLocks noChangeArrowheads="1"/>
          </p:cNvSpPr>
          <p:nvPr/>
        </p:nvSpPr>
        <p:spPr bwMode="auto">
          <a:xfrm>
            <a:off x="2376042" y="4580954"/>
            <a:ext cx="2873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3</a:t>
            </a:r>
          </a:p>
        </p:txBody>
      </p:sp>
      <p:sp>
        <p:nvSpPr>
          <p:cNvPr id="10290" name="TextBox 58"/>
          <p:cNvSpPr txBox="1">
            <a:spLocks noChangeArrowheads="1"/>
          </p:cNvSpPr>
          <p:nvPr/>
        </p:nvSpPr>
        <p:spPr bwMode="auto">
          <a:xfrm>
            <a:off x="2663379" y="4868292"/>
            <a:ext cx="2873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7</a:t>
            </a:r>
          </a:p>
        </p:txBody>
      </p:sp>
      <p:sp>
        <p:nvSpPr>
          <p:cNvPr id="10291" name="TextBox 58"/>
          <p:cNvSpPr txBox="1">
            <a:spLocks noChangeArrowheads="1"/>
          </p:cNvSpPr>
          <p:nvPr/>
        </p:nvSpPr>
        <p:spPr bwMode="auto">
          <a:xfrm>
            <a:off x="4174679" y="2491804"/>
            <a:ext cx="2889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10292" name="TextBox 58"/>
          <p:cNvSpPr txBox="1">
            <a:spLocks noChangeArrowheads="1"/>
          </p:cNvSpPr>
          <p:nvPr/>
        </p:nvSpPr>
        <p:spPr bwMode="auto">
          <a:xfrm>
            <a:off x="3887342" y="2204467"/>
            <a:ext cx="2873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5</a:t>
            </a:r>
          </a:p>
        </p:txBody>
      </p:sp>
      <p:sp>
        <p:nvSpPr>
          <p:cNvPr id="10293" name="TextBox 58"/>
          <p:cNvSpPr txBox="1">
            <a:spLocks noChangeArrowheads="1"/>
          </p:cNvSpPr>
          <p:nvPr/>
        </p:nvSpPr>
        <p:spPr bwMode="auto">
          <a:xfrm>
            <a:off x="4247704" y="1988567"/>
            <a:ext cx="2873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4</a:t>
            </a:r>
          </a:p>
        </p:txBody>
      </p:sp>
      <p:sp>
        <p:nvSpPr>
          <p:cNvPr id="10294" name="TextBox 58"/>
          <p:cNvSpPr txBox="1">
            <a:spLocks noChangeArrowheads="1"/>
          </p:cNvSpPr>
          <p:nvPr/>
        </p:nvSpPr>
        <p:spPr bwMode="auto">
          <a:xfrm>
            <a:off x="4535042" y="2204467"/>
            <a:ext cx="288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5</a:t>
            </a:r>
          </a:p>
        </p:txBody>
      </p:sp>
      <p:sp>
        <p:nvSpPr>
          <p:cNvPr id="10295" name="TextBox 58"/>
          <p:cNvSpPr txBox="1">
            <a:spLocks noChangeArrowheads="1"/>
          </p:cNvSpPr>
          <p:nvPr/>
        </p:nvSpPr>
        <p:spPr bwMode="auto">
          <a:xfrm>
            <a:off x="5616129" y="5012754"/>
            <a:ext cx="2873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7</a:t>
            </a:r>
          </a:p>
        </p:txBody>
      </p:sp>
      <p:sp>
        <p:nvSpPr>
          <p:cNvPr id="10296" name="TextBox 58"/>
          <p:cNvSpPr txBox="1">
            <a:spLocks noChangeArrowheads="1"/>
          </p:cNvSpPr>
          <p:nvPr/>
        </p:nvSpPr>
        <p:spPr bwMode="auto">
          <a:xfrm>
            <a:off x="5974904" y="5300092"/>
            <a:ext cx="288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5</a:t>
            </a:r>
          </a:p>
        </p:txBody>
      </p:sp>
      <p:sp>
        <p:nvSpPr>
          <p:cNvPr id="10297" name="TextBox 58"/>
          <p:cNvSpPr txBox="1">
            <a:spLocks noChangeArrowheads="1"/>
          </p:cNvSpPr>
          <p:nvPr/>
        </p:nvSpPr>
        <p:spPr bwMode="auto">
          <a:xfrm>
            <a:off x="5974904" y="4796854"/>
            <a:ext cx="2889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5</a:t>
            </a:r>
          </a:p>
        </p:txBody>
      </p:sp>
      <p:sp>
        <p:nvSpPr>
          <p:cNvPr id="10298" name="TextBox 58"/>
          <p:cNvSpPr txBox="1">
            <a:spLocks noChangeArrowheads="1"/>
          </p:cNvSpPr>
          <p:nvPr/>
        </p:nvSpPr>
        <p:spPr bwMode="auto">
          <a:xfrm>
            <a:off x="6192392" y="5012754"/>
            <a:ext cx="3587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12</a:t>
            </a:r>
          </a:p>
        </p:txBody>
      </p:sp>
      <p:sp>
        <p:nvSpPr>
          <p:cNvPr id="10299" name="TextBox 58"/>
          <p:cNvSpPr txBox="1">
            <a:spLocks noChangeArrowheads="1"/>
          </p:cNvSpPr>
          <p:nvPr/>
        </p:nvSpPr>
        <p:spPr bwMode="auto">
          <a:xfrm>
            <a:off x="7992617" y="3715767"/>
            <a:ext cx="3587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15</a:t>
            </a:r>
          </a:p>
        </p:txBody>
      </p:sp>
      <p:sp>
        <p:nvSpPr>
          <p:cNvPr id="10300" name="TextBox 58"/>
          <p:cNvSpPr txBox="1">
            <a:spLocks noChangeArrowheads="1"/>
          </p:cNvSpPr>
          <p:nvPr/>
        </p:nvSpPr>
        <p:spPr bwMode="auto">
          <a:xfrm>
            <a:off x="8279954" y="4004692"/>
            <a:ext cx="2873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10301" name="TextBox 58"/>
          <p:cNvSpPr txBox="1">
            <a:spLocks noChangeArrowheads="1"/>
          </p:cNvSpPr>
          <p:nvPr/>
        </p:nvSpPr>
        <p:spPr bwMode="auto">
          <a:xfrm>
            <a:off x="8495854" y="3715767"/>
            <a:ext cx="3603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15</a:t>
            </a:r>
          </a:p>
        </p:txBody>
      </p:sp>
      <p:sp>
        <p:nvSpPr>
          <p:cNvPr id="10302" name="TextBox 58"/>
          <p:cNvSpPr txBox="1">
            <a:spLocks noChangeArrowheads="1"/>
          </p:cNvSpPr>
          <p:nvPr/>
        </p:nvSpPr>
        <p:spPr bwMode="auto">
          <a:xfrm>
            <a:off x="8279954" y="3499867"/>
            <a:ext cx="2873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7</a:t>
            </a:r>
          </a:p>
        </p:txBody>
      </p:sp>
      <p:sp>
        <p:nvSpPr>
          <p:cNvPr id="10303" name="TextBox 58"/>
          <p:cNvSpPr txBox="1">
            <a:spLocks noChangeArrowheads="1"/>
          </p:cNvSpPr>
          <p:nvPr/>
        </p:nvSpPr>
        <p:spPr bwMode="auto">
          <a:xfrm>
            <a:off x="431354" y="3933254"/>
            <a:ext cx="2873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6663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Exercise 4: On Arrow</a:t>
            </a:r>
          </a:p>
        </p:txBody>
      </p:sp>
      <p:sp>
        <p:nvSpPr>
          <p:cNvPr id="13315" name="Flowchart: Summing Junction 41"/>
          <p:cNvSpPr>
            <a:spLocks noChangeArrowheads="1"/>
          </p:cNvSpPr>
          <p:nvPr/>
        </p:nvSpPr>
        <p:spPr bwMode="auto">
          <a:xfrm>
            <a:off x="1403350" y="3141663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6" name="Flowchart: Summing Junction 41"/>
          <p:cNvSpPr>
            <a:spLocks noChangeArrowheads="1"/>
          </p:cNvSpPr>
          <p:nvPr/>
        </p:nvSpPr>
        <p:spPr bwMode="auto">
          <a:xfrm>
            <a:off x="2916238" y="2349500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7" name="Flowchart: Summing Junction 41"/>
          <p:cNvSpPr>
            <a:spLocks noChangeArrowheads="1"/>
          </p:cNvSpPr>
          <p:nvPr/>
        </p:nvSpPr>
        <p:spPr bwMode="auto">
          <a:xfrm>
            <a:off x="2843213" y="3933825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Flowchart: Summing Junction 41"/>
          <p:cNvSpPr>
            <a:spLocks noChangeArrowheads="1"/>
          </p:cNvSpPr>
          <p:nvPr/>
        </p:nvSpPr>
        <p:spPr bwMode="auto">
          <a:xfrm>
            <a:off x="4140200" y="3213100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9" name="Flowchart: Summing Junction 41"/>
          <p:cNvSpPr>
            <a:spLocks noChangeArrowheads="1"/>
          </p:cNvSpPr>
          <p:nvPr/>
        </p:nvSpPr>
        <p:spPr bwMode="auto">
          <a:xfrm>
            <a:off x="0" y="3141663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0" name="Flowchart: Summing Junction 41"/>
          <p:cNvSpPr>
            <a:spLocks noChangeArrowheads="1"/>
          </p:cNvSpPr>
          <p:nvPr/>
        </p:nvSpPr>
        <p:spPr bwMode="auto">
          <a:xfrm>
            <a:off x="5508625" y="3213100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1" name="Flowchart: Summing Junction 41"/>
          <p:cNvSpPr>
            <a:spLocks noChangeArrowheads="1"/>
          </p:cNvSpPr>
          <p:nvPr/>
        </p:nvSpPr>
        <p:spPr bwMode="auto">
          <a:xfrm>
            <a:off x="6875463" y="3213100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2" name="Flowchart: Summing Junction 41"/>
          <p:cNvSpPr>
            <a:spLocks noChangeArrowheads="1"/>
          </p:cNvSpPr>
          <p:nvPr/>
        </p:nvSpPr>
        <p:spPr bwMode="auto">
          <a:xfrm>
            <a:off x="8207375" y="3141663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23" name="Straight Arrow Connector 12"/>
          <p:cNvCxnSpPr>
            <a:cxnSpLocks noChangeShapeType="1"/>
            <a:stCxn id="13319" idx="6"/>
            <a:endCxn id="13315" idx="2"/>
          </p:cNvCxnSpPr>
          <p:nvPr/>
        </p:nvCxnSpPr>
        <p:spPr bwMode="auto">
          <a:xfrm>
            <a:off x="936625" y="3573463"/>
            <a:ext cx="466725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4" name="TextBox 58"/>
          <p:cNvSpPr txBox="1">
            <a:spLocks noChangeArrowheads="1"/>
          </p:cNvSpPr>
          <p:nvPr/>
        </p:nvSpPr>
        <p:spPr bwMode="auto">
          <a:xfrm>
            <a:off x="900113" y="3284538"/>
            <a:ext cx="576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a = 3</a:t>
            </a:r>
          </a:p>
        </p:txBody>
      </p:sp>
      <p:sp>
        <p:nvSpPr>
          <p:cNvPr id="13325" name="TextBox 58"/>
          <p:cNvSpPr txBox="1">
            <a:spLocks noChangeArrowheads="1"/>
          </p:cNvSpPr>
          <p:nvPr/>
        </p:nvSpPr>
        <p:spPr bwMode="auto">
          <a:xfrm>
            <a:off x="3635375" y="3789363"/>
            <a:ext cx="5762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d = 1</a:t>
            </a:r>
          </a:p>
        </p:txBody>
      </p:sp>
      <p:sp>
        <p:nvSpPr>
          <p:cNvPr id="13326" name="TextBox 58"/>
          <p:cNvSpPr txBox="1">
            <a:spLocks noChangeArrowheads="1"/>
          </p:cNvSpPr>
          <p:nvPr/>
        </p:nvSpPr>
        <p:spPr bwMode="auto">
          <a:xfrm>
            <a:off x="7812088" y="3357563"/>
            <a:ext cx="576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i = 1</a:t>
            </a:r>
          </a:p>
        </p:txBody>
      </p:sp>
      <p:sp>
        <p:nvSpPr>
          <p:cNvPr id="13327" name="TextBox 58"/>
          <p:cNvSpPr txBox="1">
            <a:spLocks noChangeArrowheads="1"/>
          </p:cNvSpPr>
          <p:nvPr/>
        </p:nvSpPr>
        <p:spPr bwMode="auto">
          <a:xfrm>
            <a:off x="5076825" y="3357563"/>
            <a:ext cx="5762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f = 4</a:t>
            </a:r>
          </a:p>
        </p:txBody>
      </p:sp>
      <p:sp>
        <p:nvSpPr>
          <p:cNvPr id="13328" name="TextBox 58"/>
          <p:cNvSpPr txBox="1">
            <a:spLocks noChangeArrowheads="1"/>
          </p:cNvSpPr>
          <p:nvPr/>
        </p:nvSpPr>
        <p:spPr bwMode="auto">
          <a:xfrm>
            <a:off x="6443663" y="3357563"/>
            <a:ext cx="576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h = 3</a:t>
            </a:r>
          </a:p>
        </p:txBody>
      </p:sp>
      <p:sp>
        <p:nvSpPr>
          <p:cNvPr id="13329" name="TextBox 58"/>
          <p:cNvSpPr txBox="1">
            <a:spLocks noChangeArrowheads="1"/>
          </p:cNvSpPr>
          <p:nvPr/>
        </p:nvSpPr>
        <p:spPr bwMode="auto">
          <a:xfrm>
            <a:off x="2484438" y="3789363"/>
            <a:ext cx="576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c = 3</a:t>
            </a:r>
          </a:p>
        </p:txBody>
      </p:sp>
      <p:sp>
        <p:nvSpPr>
          <p:cNvPr id="13330" name="TextBox 58"/>
          <p:cNvSpPr txBox="1">
            <a:spLocks noChangeArrowheads="1"/>
          </p:cNvSpPr>
          <p:nvPr/>
        </p:nvSpPr>
        <p:spPr bwMode="auto">
          <a:xfrm>
            <a:off x="4859338" y="2565400"/>
            <a:ext cx="5762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e = 3</a:t>
            </a:r>
          </a:p>
        </p:txBody>
      </p:sp>
      <p:sp>
        <p:nvSpPr>
          <p:cNvPr id="13331" name="TextBox 58"/>
          <p:cNvSpPr txBox="1">
            <a:spLocks noChangeArrowheads="1"/>
          </p:cNvSpPr>
          <p:nvPr/>
        </p:nvSpPr>
        <p:spPr bwMode="auto">
          <a:xfrm>
            <a:off x="4356100" y="4221163"/>
            <a:ext cx="5762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g = 2</a:t>
            </a:r>
          </a:p>
        </p:txBody>
      </p:sp>
      <p:sp>
        <p:nvSpPr>
          <p:cNvPr id="13332" name="TextBox 58"/>
          <p:cNvSpPr txBox="1">
            <a:spLocks noChangeArrowheads="1"/>
          </p:cNvSpPr>
          <p:nvPr/>
        </p:nvSpPr>
        <p:spPr bwMode="auto">
          <a:xfrm>
            <a:off x="2195513" y="2852738"/>
            <a:ext cx="576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b = 5</a:t>
            </a:r>
          </a:p>
        </p:txBody>
      </p:sp>
      <p:cxnSp>
        <p:nvCxnSpPr>
          <p:cNvPr id="13333" name="Straight Arrow Connector 23"/>
          <p:cNvCxnSpPr>
            <a:cxnSpLocks noChangeShapeType="1"/>
            <a:stCxn id="13315" idx="7"/>
          </p:cNvCxnSpPr>
          <p:nvPr/>
        </p:nvCxnSpPr>
        <p:spPr bwMode="auto">
          <a:xfrm rot="5400000" flipH="1" flipV="1">
            <a:off x="2388394" y="2667794"/>
            <a:ext cx="414337" cy="7842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Straight Arrow Connector 25"/>
          <p:cNvCxnSpPr>
            <a:cxnSpLocks noChangeShapeType="1"/>
            <a:stCxn id="13315" idx="5"/>
          </p:cNvCxnSpPr>
          <p:nvPr/>
        </p:nvCxnSpPr>
        <p:spPr bwMode="auto">
          <a:xfrm rot="16200000" flipH="1">
            <a:off x="2388394" y="3693319"/>
            <a:ext cx="342900" cy="7127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Straight Arrow Connector 27"/>
          <p:cNvCxnSpPr>
            <a:cxnSpLocks noChangeShapeType="1"/>
            <a:endCxn id="13318" idx="3"/>
          </p:cNvCxnSpPr>
          <p:nvPr/>
        </p:nvCxnSpPr>
        <p:spPr bwMode="auto">
          <a:xfrm flipV="1">
            <a:off x="3779838" y="3949700"/>
            <a:ext cx="496887" cy="2714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Straight Arrow Connector 29"/>
          <p:cNvCxnSpPr>
            <a:cxnSpLocks noChangeShapeType="1"/>
            <a:endCxn id="13318" idx="1"/>
          </p:cNvCxnSpPr>
          <p:nvPr/>
        </p:nvCxnSpPr>
        <p:spPr bwMode="auto">
          <a:xfrm>
            <a:off x="3779838" y="2924175"/>
            <a:ext cx="496887" cy="4159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Straight Arrow Connector 32"/>
          <p:cNvCxnSpPr>
            <a:cxnSpLocks noChangeShapeType="1"/>
            <a:stCxn id="13318" idx="6"/>
            <a:endCxn id="13320" idx="2"/>
          </p:cNvCxnSpPr>
          <p:nvPr/>
        </p:nvCxnSpPr>
        <p:spPr bwMode="auto">
          <a:xfrm>
            <a:off x="5076825" y="3644900"/>
            <a:ext cx="4318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8" name="Straight Arrow Connector 36"/>
          <p:cNvCxnSpPr>
            <a:cxnSpLocks noChangeShapeType="1"/>
            <a:stCxn id="13320" idx="6"/>
            <a:endCxn id="13321" idx="2"/>
          </p:cNvCxnSpPr>
          <p:nvPr/>
        </p:nvCxnSpPr>
        <p:spPr bwMode="auto">
          <a:xfrm>
            <a:off x="6445250" y="3644900"/>
            <a:ext cx="430213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9" name="Straight Arrow Connector 38"/>
          <p:cNvCxnSpPr>
            <a:cxnSpLocks noChangeShapeType="1"/>
            <a:stCxn id="13321" idx="6"/>
          </p:cNvCxnSpPr>
          <p:nvPr/>
        </p:nvCxnSpPr>
        <p:spPr bwMode="auto">
          <a:xfrm>
            <a:off x="7812088" y="3644900"/>
            <a:ext cx="43180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0" name="Straight Arrow Connector 40"/>
          <p:cNvCxnSpPr>
            <a:cxnSpLocks noChangeShapeType="1"/>
          </p:cNvCxnSpPr>
          <p:nvPr/>
        </p:nvCxnSpPr>
        <p:spPr bwMode="auto">
          <a:xfrm>
            <a:off x="3851275" y="2636838"/>
            <a:ext cx="3241675" cy="647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1" name="Straight Arrow Connector 42"/>
          <p:cNvCxnSpPr>
            <a:cxnSpLocks noChangeShapeType="1"/>
            <a:stCxn id="13317" idx="6"/>
            <a:endCxn id="13320" idx="3"/>
          </p:cNvCxnSpPr>
          <p:nvPr/>
        </p:nvCxnSpPr>
        <p:spPr bwMode="auto">
          <a:xfrm flipV="1">
            <a:off x="3779838" y="3949700"/>
            <a:ext cx="1865312" cy="4159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2" name="TextBox 58"/>
          <p:cNvSpPr txBox="1">
            <a:spLocks noChangeArrowheads="1"/>
          </p:cNvSpPr>
          <p:nvPr/>
        </p:nvSpPr>
        <p:spPr bwMode="auto">
          <a:xfrm>
            <a:off x="323850" y="3716338"/>
            <a:ext cx="2873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13343" name="TextBox 58"/>
          <p:cNvSpPr txBox="1">
            <a:spLocks noChangeArrowheads="1"/>
          </p:cNvSpPr>
          <p:nvPr/>
        </p:nvSpPr>
        <p:spPr bwMode="auto">
          <a:xfrm>
            <a:off x="0" y="3429000"/>
            <a:ext cx="2873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13344" name="TextBox 58"/>
          <p:cNvSpPr txBox="1">
            <a:spLocks noChangeArrowheads="1"/>
          </p:cNvSpPr>
          <p:nvPr/>
        </p:nvSpPr>
        <p:spPr bwMode="auto">
          <a:xfrm>
            <a:off x="323850" y="3141663"/>
            <a:ext cx="2873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</a:t>
            </a:r>
          </a:p>
        </p:txBody>
      </p:sp>
      <p:sp>
        <p:nvSpPr>
          <p:cNvPr id="13345" name="TextBox 58"/>
          <p:cNvSpPr txBox="1">
            <a:spLocks noChangeArrowheads="1"/>
          </p:cNvSpPr>
          <p:nvPr/>
        </p:nvSpPr>
        <p:spPr bwMode="auto">
          <a:xfrm>
            <a:off x="611188" y="3429000"/>
            <a:ext cx="2889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13346" name="TextBox 58"/>
          <p:cNvSpPr txBox="1">
            <a:spLocks noChangeArrowheads="1"/>
          </p:cNvSpPr>
          <p:nvPr/>
        </p:nvSpPr>
        <p:spPr bwMode="auto">
          <a:xfrm>
            <a:off x="1403350" y="3429000"/>
            <a:ext cx="2889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3</a:t>
            </a:r>
          </a:p>
        </p:txBody>
      </p:sp>
      <p:sp>
        <p:nvSpPr>
          <p:cNvPr id="13347" name="TextBox 58"/>
          <p:cNvSpPr txBox="1">
            <a:spLocks noChangeArrowheads="1"/>
          </p:cNvSpPr>
          <p:nvPr/>
        </p:nvSpPr>
        <p:spPr bwMode="auto">
          <a:xfrm>
            <a:off x="1763713" y="3716338"/>
            <a:ext cx="2873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13348" name="TextBox 58"/>
          <p:cNvSpPr txBox="1">
            <a:spLocks noChangeArrowheads="1"/>
          </p:cNvSpPr>
          <p:nvPr/>
        </p:nvSpPr>
        <p:spPr bwMode="auto">
          <a:xfrm>
            <a:off x="1763713" y="3141663"/>
            <a:ext cx="28733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2</a:t>
            </a:r>
          </a:p>
        </p:txBody>
      </p:sp>
      <p:sp>
        <p:nvSpPr>
          <p:cNvPr id="13349" name="TextBox 58"/>
          <p:cNvSpPr txBox="1">
            <a:spLocks noChangeArrowheads="1"/>
          </p:cNvSpPr>
          <p:nvPr/>
        </p:nvSpPr>
        <p:spPr bwMode="auto">
          <a:xfrm>
            <a:off x="2051050" y="3429000"/>
            <a:ext cx="2889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3</a:t>
            </a:r>
          </a:p>
        </p:txBody>
      </p:sp>
      <p:sp>
        <p:nvSpPr>
          <p:cNvPr id="13350" name="TextBox 58"/>
          <p:cNvSpPr txBox="1">
            <a:spLocks noChangeArrowheads="1"/>
          </p:cNvSpPr>
          <p:nvPr/>
        </p:nvSpPr>
        <p:spPr bwMode="auto">
          <a:xfrm>
            <a:off x="2916238" y="2636838"/>
            <a:ext cx="2873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8</a:t>
            </a:r>
          </a:p>
        </p:txBody>
      </p:sp>
      <p:sp>
        <p:nvSpPr>
          <p:cNvPr id="13351" name="TextBox 58"/>
          <p:cNvSpPr txBox="1">
            <a:spLocks noChangeArrowheads="1"/>
          </p:cNvSpPr>
          <p:nvPr/>
        </p:nvSpPr>
        <p:spPr bwMode="auto">
          <a:xfrm>
            <a:off x="2916238" y="4221163"/>
            <a:ext cx="2873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6</a:t>
            </a:r>
          </a:p>
        </p:txBody>
      </p:sp>
      <p:sp>
        <p:nvSpPr>
          <p:cNvPr id="13352" name="TextBox 58"/>
          <p:cNvSpPr txBox="1">
            <a:spLocks noChangeArrowheads="1"/>
          </p:cNvSpPr>
          <p:nvPr/>
        </p:nvSpPr>
        <p:spPr bwMode="auto">
          <a:xfrm>
            <a:off x="3203575" y="3933825"/>
            <a:ext cx="2889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4</a:t>
            </a:r>
          </a:p>
        </p:txBody>
      </p:sp>
      <p:sp>
        <p:nvSpPr>
          <p:cNvPr id="13353" name="TextBox 58"/>
          <p:cNvSpPr txBox="1">
            <a:spLocks noChangeArrowheads="1"/>
          </p:cNvSpPr>
          <p:nvPr/>
        </p:nvSpPr>
        <p:spPr bwMode="auto">
          <a:xfrm>
            <a:off x="3203575" y="4508500"/>
            <a:ext cx="2889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</a:t>
            </a:r>
          </a:p>
        </p:txBody>
      </p:sp>
      <p:sp>
        <p:nvSpPr>
          <p:cNvPr id="13354" name="TextBox 58"/>
          <p:cNvSpPr txBox="1">
            <a:spLocks noChangeArrowheads="1"/>
          </p:cNvSpPr>
          <p:nvPr/>
        </p:nvSpPr>
        <p:spPr bwMode="auto">
          <a:xfrm>
            <a:off x="3492500" y="4221163"/>
            <a:ext cx="2873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7</a:t>
            </a:r>
          </a:p>
        </p:txBody>
      </p:sp>
      <p:sp>
        <p:nvSpPr>
          <p:cNvPr id="13355" name="TextBox 58"/>
          <p:cNvSpPr txBox="1">
            <a:spLocks noChangeArrowheads="1"/>
          </p:cNvSpPr>
          <p:nvPr/>
        </p:nvSpPr>
        <p:spPr bwMode="auto">
          <a:xfrm>
            <a:off x="3276600" y="2924175"/>
            <a:ext cx="2873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13356" name="TextBox 58"/>
          <p:cNvSpPr txBox="1">
            <a:spLocks noChangeArrowheads="1"/>
          </p:cNvSpPr>
          <p:nvPr/>
        </p:nvSpPr>
        <p:spPr bwMode="auto">
          <a:xfrm>
            <a:off x="3563938" y="2636838"/>
            <a:ext cx="3587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8</a:t>
            </a:r>
          </a:p>
        </p:txBody>
      </p:sp>
      <p:sp>
        <p:nvSpPr>
          <p:cNvPr id="13357" name="TextBox 58"/>
          <p:cNvSpPr txBox="1">
            <a:spLocks noChangeArrowheads="1"/>
          </p:cNvSpPr>
          <p:nvPr/>
        </p:nvSpPr>
        <p:spPr bwMode="auto">
          <a:xfrm>
            <a:off x="3276600" y="2349500"/>
            <a:ext cx="2873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3</a:t>
            </a:r>
          </a:p>
        </p:txBody>
      </p:sp>
      <p:sp>
        <p:nvSpPr>
          <p:cNvPr id="13358" name="TextBox 58"/>
          <p:cNvSpPr txBox="1">
            <a:spLocks noChangeArrowheads="1"/>
          </p:cNvSpPr>
          <p:nvPr/>
        </p:nvSpPr>
        <p:spPr bwMode="auto">
          <a:xfrm>
            <a:off x="4140200" y="3500438"/>
            <a:ext cx="2873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8</a:t>
            </a:r>
          </a:p>
        </p:txBody>
      </p:sp>
      <p:sp>
        <p:nvSpPr>
          <p:cNvPr id="13359" name="TextBox 58"/>
          <p:cNvSpPr txBox="1">
            <a:spLocks noChangeArrowheads="1"/>
          </p:cNvSpPr>
          <p:nvPr/>
        </p:nvSpPr>
        <p:spPr bwMode="auto">
          <a:xfrm>
            <a:off x="4500563" y="3789363"/>
            <a:ext cx="2873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13360" name="TextBox 58"/>
          <p:cNvSpPr txBox="1">
            <a:spLocks noChangeArrowheads="1"/>
          </p:cNvSpPr>
          <p:nvPr/>
        </p:nvSpPr>
        <p:spPr bwMode="auto">
          <a:xfrm>
            <a:off x="4500563" y="3213100"/>
            <a:ext cx="2873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5</a:t>
            </a:r>
          </a:p>
        </p:txBody>
      </p:sp>
      <p:sp>
        <p:nvSpPr>
          <p:cNvPr id="13361" name="TextBox 58"/>
          <p:cNvSpPr txBox="1">
            <a:spLocks noChangeArrowheads="1"/>
          </p:cNvSpPr>
          <p:nvPr/>
        </p:nvSpPr>
        <p:spPr bwMode="auto">
          <a:xfrm>
            <a:off x="4787900" y="3500438"/>
            <a:ext cx="288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8</a:t>
            </a:r>
          </a:p>
        </p:txBody>
      </p:sp>
      <p:sp>
        <p:nvSpPr>
          <p:cNvPr id="13362" name="TextBox 58"/>
          <p:cNvSpPr txBox="1">
            <a:spLocks noChangeArrowheads="1"/>
          </p:cNvSpPr>
          <p:nvPr/>
        </p:nvSpPr>
        <p:spPr bwMode="auto">
          <a:xfrm>
            <a:off x="5508625" y="3500438"/>
            <a:ext cx="3587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12</a:t>
            </a:r>
          </a:p>
        </p:txBody>
      </p:sp>
      <p:sp>
        <p:nvSpPr>
          <p:cNvPr id="13363" name="TextBox 58"/>
          <p:cNvSpPr txBox="1">
            <a:spLocks noChangeArrowheads="1"/>
          </p:cNvSpPr>
          <p:nvPr/>
        </p:nvSpPr>
        <p:spPr bwMode="auto">
          <a:xfrm>
            <a:off x="5867400" y="3789363"/>
            <a:ext cx="288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13364" name="TextBox 58"/>
          <p:cNvSpPr txBox="1">
            <a:spLocks noChangeArrowheads="1"/>
          </p:cNvSpPr>
          <p:nvPr/>
        </p:nvSpPr>
        <p:spPr bwMode="auto">
          <a:xfrm>
            <a:off x="6156325" y="3500438"/>
            <a:ext cx="3603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12</a:t>
            </a:r>
          </a:p>
        </p:txBody>
      </p:sp>
      <p:sp>
        <p:nvSpPr>
          <p:cNvPr id="13365" name="TextBox 58"/>
          <p:cNvSpPr txBox="1">
            <a:spLocks noChangeArrowheads="1"/>
          </p:cNvSpPr>
          <p:nvPr/>
        </p:nvSpPr>
        <p:spPr bwMode="auto">
          <a:xfrm>
            <a:off x="5867400" y="3213100"/>
            <a:ext cx="2889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6</a:t>
            </a:r>
          </a:p>
        </p:txBody>
      </p:sp>
      <p:sp>
        <p:nvSpPr>
          <p:cNvPr id="13366" name="TextBox 58"/>
          <p:cNvSpPr txBox="1">
            <a:spLocks noChangeArrowheads="1"/>
          </p:cNvSpPr>
          <p:nvPr/>
        </p:nvSpPr>
        <p:spPr bwMode="auto">
          <a:xfrm>
            <a:off x="6875463" y="3500438"/>
            <a:ext cx="3603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15</a:t>
            </a:r>
          </a:p>
        </p:txBody>
      </p:sp>
      <p:sp>
        <p:nvSpPr>
          <p:cNvPr id="13367" name="TextBox 58"/>
          <p:cNvSpPr txBox="1">
            <a:spLocks noChangeArrowheads="1"/>
          </p:cNvSpPr>
          <p:nvPr/>
        </p:nvSpPr>
        <p:spPr bwMode="auto">
          <a:xfrm>
            <a:off x="7235825" y="3789363"/>
            <a:ext cx="288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13368" name="TextBox 58"/>
          <p:cNvSpPr txBox="1">
            <a:spLocks noChangeArrowheads="1"/>
          </p:cNvSpPr>
          <p:nvPr/>
        </p:nvSpPr>
        <p:spPr bwMode="auto">
          <a:xfrm>
            <a:off x="7451725" y="3500438"/>
            <a:ext cx="3603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15</a:t>
            </a:r>
          </a:p>
        </p:txBody>
      </p:sp>
      <p:sp>
        <p:nvSpPr>
          <p:cNvPr id="13369" name="TextBox 58"/>
          <p:cNvSpPr txBox="1">
            <a:spLocks noChangeArrowheads="1"/>
          </p:cNvSpPr>
          <p:nvPr/>
        </p:nvSpPr>
        <p:spPr bwMode="auto">
          <a:xfrm>
            <a:off x="7235825" y="3213100"/>
            <a:ext cx="2889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7</a:t>
            </a:r>
          </a:p>
        </p:txBody>
      </p:sp>
      <p:sp>
        <p:nvSpPr>
          <p:cNvPr id="13370" name="TextBox 58"/>
          <p:cNvSpPr txBox="1">
            <a:spLocks noChangeArrowheads="1"/>
          </p:cNvSpPr>
          <p:nvPr/>
        </p:nvSpPr>
        <p:spPr bwMode="auto">
          <a:xfrm>
            <a:off x="8172450" y="3429000"/>
            <a:ext cx="3603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16</a:t>
            </a:r>
          </a:p>
        </p:txBody>
      </p:sp>
      <p:sp>
        <p:nvSpPr>
          <p:cNvPr id="13371" name="TextBox 58"/>
          <p:cNvSpPr txBox="1">
            <a:spLocks noChangeArrowheads="1"/>
          </p:cNvSpPr>
          <p:nvPr/>
        </p:nvSpPr>
        <p:spPr bwMode="auto">
          <a:xfrm>
            <a:off x="8532813" y="3716338"/>
            <a:ext cx="2873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13372" name="TextBox 58"/>
          <p:cNvSpPr txBox="1">
            <a:spLocks noChangeArrowheads="1"/>
          </p:cNvSpPr>
          <p:nvPr/>
        </p:nvSpPr>
        <p:spPr bwMode="auto">
          <a:xfrm>
            <a:off x="8820150" y="3429000"/>
            <a:ext cx="3238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16</a:t>
            </a:r>
          </a:p>
        </p:txBody>
      </p:sp>
      <p:sp>
        <p:nvSpPr>
          <p:cNvPr id="13373" name="TextBox 58"/>
          <p:cNvSpPr txBox="1">
            <a:spLocks noChangeArrowheads="1"/>
          </p:cNvSpPr>
          <p:nvPr/>
        </p:nvSpPr>
        <p:spPr bwMode="auto">
          <a:xfrm>
            <a:off x="8532813" y="3213100"/>
            <a:ext cx="2873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932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Exercise 5: On Arrow</a:t>
            </a:r>
          </a:p>
        </p:txBody>
      </p:sp>
      <p:sp>
        <p:nvSpPr>
          <p:cNvPr id="16387" name="Flowchart: Summing Junction 41"/>
          <p:cNvSpPr>
            <a:spLocks noChangeArrowheads="1"/>
          </p:cNvSpPr>
          <p:nvPr/>
        </p:nvSpPr>
        <p:spPr bwMode="auto">
          <a:xfrm>
            <a:off x="0" y="3141663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8" name="Flowchart: Summing Junction 41"/>
          <p:cNvSpPr>
            <a:spLocks noChangeArrowheads="1"/>
          </p:cNvSpPr>
          <p:nvPr/>
        </p:nvSpPr>
        <p:spPr bwMode="auto">
          <a:xfrm>
            <a:off x="1908175" y="4292600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9" name="Flowchart: Summing Junction 41"/>
          <p:cNvSpPr>
            <a:spLocks noChangeArrowheads="1"/>
          </p:cNvSpPr>
          <p:nvPr/>
        </p:nvSpPr>
        <p:spPr bwMode="auto">
          <a:xfrm>
            <a:off x="1835150" y="2708275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0" name="Flowchart: Summing Junction 41"/>
          <p:cNvSpPr>
            <a:spLocks noChangeArrowheads="1"/>
          </p:cNvSpPr>
          <p:nvPr/>
        </p:nvSpPr>
        <p:spPr bwMode="auto">
          <a:xfrm>
            <a:off x="3924300" y="3357563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1" name="Flowchart: Summing Junction 41"/>
          <p:cNvSpPr>
            <a:spLocks noChangeArrowheads="1"/>
          </p:cNvSpPr>
          <p:nvPr/>
        </p:nvSpPr>
        <p:spPr bwMode="auto">
          <a:xfrm>
            <a:off x="6084888" y="3357563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2" name="Flowchart: Summing Junction 41"/>
          <p:cNvSpPr>
            <a:spLocks noChangeArrowheads="1"/>
          </p:cNvSpPr>
          <p:nvPr/>
        </p:nvSpPr>
        <p:spPr bwMode="auto">
          <a:xfrm>
            <a:off x="8207375" y="3357563"/>
            <a:ext cx="936625" cy="863600"/>
          </a:xfrm>
          <a:prstGeom prst="flowChartSummingJunct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3" name="TextBox 58"/>
          <p:cNvSpPr txBox="1">
            <a:spLocks noChangeArrowheads="1"/>
          </p:cNvSpPr>
          <p:nvPr/>
        </p:nvSpPr>
        <p:spPr bwMode="auto">
          <a:xfrm>
            <a:off x="1331913" y="4005263"/>
            <a:ext cx="576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b = 5</a:t>
            </a:r>
          </a:p>
        </p:txBody>
      </p:sp>
      <p:sp>
        <p:nvSpPr>
          <p:cNvPr id="16394" name="TextBox 58"/>
          <p:cNvSpPr txBox="1">
            <a:spLocks noChangeArrowheads="1"/>
          </p:cNvSpPr>
          <p:nvPr/>
        </p:nvSpPr>
        <p:spPr bwMode="auto">
          <a:xfrm>
            <a:off x="971550" y="2997200"/>
            <a:ext cx="576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a = 3</a:t>
            </a:r>
          </a:p>
        </p:txBody>
      </p:sp>
      <p:sp>
        <p:nvSpPr>
          <p:cNvPr id="16395" name="TextBox 58"/>
          <p:cNvSpPr txBox="1">
            <a:spLocks noChangeArrowheads="1"/>
          </p:cNvSpPr>
          <p:nvPr/>
        </p:nvSpPr>
        <p:spPr bwMode="auto">
          <a:xfrm>
            <a:off x="5148263" y="3500438"/>
            <a:ext cx="576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g = 8</a:t>
            </a:r>
          </a:p>
        </p:txBody>
      </p:sp>
      <p:sp>
        <p:nvSpPr>
          <p:cNvPr id="16396" name="TextBox 58"/>
          <p:cNvSpPr txBox="1">
            <a:spLocks noChangeArrowheads="1"/>
          </p:cNvSpPr>
          <p:nvPr/>
        </p:nvSpPr>
        <p:spPr bwMode="auto">
          <a:xfrm>
            <a:off x="3276600" y="3141663"/>
            <a:ext cx="5762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d = 5</a:t>
            </a:r>
          </a:p>
        </p:txBody>
      </p:sp>
      <p:sp>
        <p:nvSpPr>
          <p:cNvPr id="16397" name="TextBox 58"/>
          <p:cNvSpPr txBox="1">
            <a:spLocks noChangeArrowheads="1"/>
          </p:cNvSpPr>
          <p:nvPr/>
        </p:nvSpPr>
        <p:spPr bwMode="auto">
          <a:xfrm>
            <a:off x="2987675" y="4221163"/>
            <a:ext cx="5762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e = 4</a:t>
            </a:r>
          </a:p>
        </p:txBody>
      </p:sp>
      <p:sp>
        <p:nvSpPr>
          <p:cNvPr id="16398" name="TextBox 58"/>
          <p:cNvSpPr txBox="1">
            <a:spLocks noChangeArrowheads="1"/>
          </p:cNvSpPr>
          <p:nvPr/>
        </p:nvSpPr>
        <p:spPr bwMode="auto">
          <a:xfrm>
            <a:off x="7164388" y="3500438"/>
            <a:ext cx="576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h = 5</a:t>
            </a:r>
          </a:p>
        </p:txBody>
      </p:sp>
      <p:sp>
        <p:nvSpPr>
          <p:cNvPr id="16399" name="TextBox 58"/>
          <p:cNvSpPr txBox="1">
            <a:spLocks noChangeArrowheads="1"/>
          </p:cNvSpPr>
          <p:nvPr/>
        </p:nvSpPr>
        <p:spPr bwMode="auto">
          <a:xfrm>
            <a:off x="5508625" y="2636838"/>
            <a:ext cx="5762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c = 14</a:t>
            </a:r>
          </a:p>
        </p:txBody>
      </p:sp>
      <p:sp>
        <p:nvSpPr>
          <p:cNvPr id="16400" name="TextBox 58"/>
          <p:cNvSpPr txBox="1">
            <a:spLocks noChangeArrowheads="1"/>
          </p:cNvSpPr>
          <p:nvPr/>
        </p:nvSpPr>
        <p:spPr bwMode="auto">
          <a:xfrm>
            <a:off x="3924300" y="4292600"/>
            <a:ext cx="576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000"/>
              <a:t>f = 7</a:t>
            </a:r>
          </a:p>
        </p:txBody>
      </p:sp>
      <p:cxnSp>
        <p:nvCxnSpPr>
          <p:cNvPr id="16401" name="Straight Arrow Connector 20"/>
          <p:cNvCxnSpPr>
            <a:cxnSpLocks noChangeShapeType="1"/>
          </p:cNvCxnSpPr>
          <p:nvPr/>
        </p:nvCxnSpPr>
        <p:spPr bwMode="auto">
          <a:xfrm flipV="1">
            <a:off x="900113" y="3068638"/>
            <a:ext cx="935037" cy="2889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Straight Arrow Connector 23"/>
          <p:cNvCxnSpPr>
            <a:cxnSpLocks noChangeShapeType="1"/>
            <a:stCxn id="16387" idx="5"/>
          </p:cNvCxnSpPr>
          <p:nvPr/>
        </p:nvCxnSpPr>
        <p:spPr bwMode="auto">
          <a:xfrm rot="16200000" flipH="1">
            <a:off x="1002507" y="3675856"/>
            <a:ext cx="703262" cy="11080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Straight Arrow Connector 25"/>
          <p:cNvCxnSpPr>
            <a:cxnSpLocks noChangeShapeType="1"/>
            <a:stCxn id="16389" idx="6"/>
          </p:cNvCxnSpPr>
          <p:nvPr/>
        </p:nvCxnSpPr>
        <p:spPr bwMode="auto">
          <a:xfrm>
            <a:off x="2771775" y="3140075"/>
            <a:ext cx="1223963" cy="5048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Straight Arrow Connector 28"/>
          <p:cNvCxnSpPr>
            <a:cxnSpLocks noChangeShapeType="1"/>
            <a:stCxn id="16388" idx="6"/>
            <a:endCxn id="16390" idx="3"/>
          </p:cNvCxnSpPr>
          <p:nvPr/>
        </p:nvCxnSpPr>
        <p:spPr bwMode="auto">
          <a:xfrm flipV="1">
            <a:off x="2844800" y="4094163"/>
            <a:ext cx="1216025" cy="63023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Straight Arrow Connector 30"/>
          <p:cNvCxnSpPr>
            <a:cxnSpLocks noChangeShapeType="1"/>
            <a:stCxn id="16390" idx="6"/>
            <a:endCxn id="16391" idx="2"/>
          </p:cNvCxnSpPr>
          <p:nvPr/>
        </p:nvCxnSpPr>
        <p:spPr bwMode="auto">
          <a:xfrm>
            <a:off x="4860925" y="3789363"/>
            <a:ext cx="1223963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Straight Arrow Connector 32"/>
          <p:cNvCxnSpPr>
            <a:cxnSpLocks noChangeShapeType="1"/>
            <a:stCxn id="16391" idx="6"/>
          </p:cNvCxnSpPr>
          <p:nvPr/>
        </p:nvCxnSpPr>
        <p:spPr bwMode="auto">
          <a:xfrm>
            <a:off x="7021513" y="3789363"/>
            <a:ext cx="1222375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Straight Connector 34"/>
          <p:cNvCxnSpPr>
            <a:cxnSpLocks noChangeShapeType="1"/>
          </p:cNvCxnSpPr>
          <p:nvPr/>
        </p:nvCxnSpPr>
        <p:spPr bwMode="auto">
          <a:xfrm>
            <a:off x="2700338" y="2924175"/>
            <a:ext cx="33115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Straight Arrow Connector 37"/>
          <p:cNvCxnSpPr>
            <a:cxnSpLocks noChangeShapeType="1"/>
          </p:cNvCxnSpPr>
          <p:nvPr/>
        </p:nvCxnSpPr>
        <p:spPr bwMode="auto">
          <a:xfrm>
            <a:off x="6011863" y="2924175"/>
            <a:ext cx="2305050" cy="5762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Straight Arrow Connector 39"/>
          <p:cNvCxnSpPr>
            <a:cxnSpLocks noChangeShapeType="1"/>
            <a:endCxn id="16391" idx="3"/>
          </p:cNvCxnSpPr>
          <p:nvPr/>
        </p:nvCxnSpPr>
        <p:spPr bwMode="auto">
          <a:xfrm flipV="1">
            <a:off x="2843213" y="4094163"/>
            <a:ext cx="3378200" cy="774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0" name="TextBox 58"/>
          <p:cNvSpPr txBox="1">
            <a:spLocks noChangeArrowheads="1"/>
          </p:cNvSpPr>
          <p:nvPr/>
        </p:nvSpPr>
        <p:spPr bwMode="auto">
          <a:xfrm>
            <a:off x="0" y="3429000"/>
            <a:ext cx="2873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16411" name="TextBox 58"/>
          <p:cNvSpPr txBox="1">
            <a:spLocks noChangeArrowheads="1"/>
          </p:cNvSpPr>
          <p:nvPr/>
        </p:nvSpPr>
        <p:spPr bwMode="auto">
          <a:xfrm>
            <a:off x="611188" y="3429000"/>
            <a:ext cx="2889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16412" name="TextBox 58"/>
          <p:cNvSpPr txBox="1">
            <a:spLocks noChangeArrowheads="1"/>
          </p:cNvSpPr>
          <p:nvPr/>
        </p:nvSpPr>
        <p:spPr bwMode="auto">
          <a:xfrm>
            <a:off x="304800" y="3733800"/>
            <a:ext cx="2873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16413" name="TextBox 58"/>
          <p:cNvSpPr txBox="1">
            <a:spLocks noChangeArrowheads="1"/>
          </p:cNvSpPr>
          <p:nvPr/>
        </p:nvSpPr>
        <p:spPr bwMode="auto">
          <a:xfrm>
            <a:off x="323850" y="3213100"/>
            <a:ext cx="2873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</a:t>
            </a:r>
          </a:p>
        </p:txBody>
      </p:sp>
      <p:sp>
        <p:nvSpPr>
          <p:cNvPr id="16414" name="TextBox 58"/>
          <p:cNvSpPr txBox="1">
            <a:spLocks noChangeArrowheads="1"/>
          </p:cNvSpPr>
          <p:nvPr/>
        </p:nvSpPr>
        <p:spPr bwMode="auto">
          <a:xfrm>
            <a:off x="1835150" y="2997200"/>
            <a:ext cx="2889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3</a:t>
            </a:r>
          </a:p>
        </p:txBody>
      </p:sp>
      <p:sp>
        <p:nvSpPr>
          <p:cNvPr id="16415" name="TextBox 58"/>
          <p:cNvSpPr txBox="1">
            <a:spLocks noChangeArrowheads="1"/>
          </p:cNvSpPr>
          <p:nvPr/>
        </p:nvSpPr>
        <p:spPr bwMode="auto">
          <a:xfrm>
            <a:off x="2195513" y="2708275"/>
            <a:ext cx="2889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2</a:t>
            </a:r>
          </a:p>
        </p:txBody>
      </p:sp>
      <p:sp>
        <p:nvSpPr>
          <p:cNvPr id="16416" name="TextBox 58"/>
          <p:cNvSpPr txBox="1">
            <a:spLocks noChangeArrowheads="1"/>
          </p:cNvSpPr>
          <p:nvPr/>
        </p:nvSpPr>
        <p:spPr bwMode="auto">
          <a:xfrm>
            <a:off x="2484438" y="2997200"/>
            <a:ext cx="2873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4</a:t>
            </a:r>
          </a:p>
        </p:txBody>
      </p:sp>
      <p:sp>
        <p:nvSpPr>
          <p:cNvPr id="16417" name="TextBox 58"/>
          <p:cNvSpPr txBox="1">
            <a:spLocks noChangeArrowheads="1"/>
          </p:cNvSpPr>
          <p:nvPr/>
        </p:nvSpPr>
        <p:spPr bwMode="auto">
          <a:xfrm>
            <a:off x="2195513" y="3284538"/>
            <a:ext cx="288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</a:t>
            </a:r>
          </a:p>
        </p:txBody>
      </p:sp>
      <p:sp>
        <p:nvSpPr>
          <p:cNvPr id="16418" name="TextBox 58"/>
          <p:cNvSpPr txBox="1">
            <a:spLocks noChangeArrowheads="1"/>
          </p:cNvSpPr>
          <p:nvPr/>
        </p:nvSpPr>
        <p:spPr bwMode="auto">
          <a:xfrm>
            <a:off x="1908175" y="4581525"/>
            <a:ext cx="2873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5</a:t>
            </a:r>
          </a:p>
        </p:txBody>
      </p:sp>
      <p:sp>
        <p:nvSpPr>
          <p:cNvPr id="16419" name="TextBox 58"/>
          <p:cNvSpPr txBox="1">
            <a:spLocks noChangeArrowheads="1"/>
          </p:cNvSpPr>
          <p:nvPr/>
        </p:nvSpPr>
        <p:spPr bwMode="auto">
          <a:xfrm>
            <a:off x="2268538" y="4292600"/>
            <a:ext cx="2873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3</a:t>
            </a:r>
          </a:p>
        </p:txBody>
      </p:sp>
      <p:sp>
        <p:nvSpPr>
          <p:cNvPr id="16420" name="TextBox 58"/>
          <p:cNvSpPr txBox="1">
            <a:spLocks noChangeArrowheads="1"/>
          </p:cNvSpPr>
          <p:nvPr/>
        </p:nvSpPr>
        <p:spPr bwMode="auto">
          <a:xfrm>
            <a:off x="2484438" y="4581525"/>
            <a:ext cx="3587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5</a:t>
            </a:r>
          </a:p>
        </p:txBody>
      </p:sp>
      <p:sp>
        <p:nvSpPr>
          <p:cNvPr id="16421" name="TextBox 58"/>
          <p:cNvSpPr txBox="1">
            <a:spLocks noChangeArrowheads="1"/>
          </p:cNvSpPr>
          <p:nvPr/>
        </p:nvSpPr>
        <p:spPr bwMode="auto">
          <a:xfrm>
            <a:off x="2268538" y="4868863"/>
            <a:ext cx="2873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16422" name="TextBox 58"/>
          <p:cNvSpPr txBox="1">
            <a:spLocks noChangeArrowheads="1"/>
          </p:cNvSpPr>
          <p:nvPr/>
        </p:nvSpPr>
        <p:spPr bwMode="auto">
          <a:xfrm>
            <a:off x="3995738" y="3644900"/>
            <a:ext cx="2889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9</a:t>
            </a:r>
          </a:p>
        </p:txBody>
      </p:sp>
      <p:sp>
        <p:nvSpPr>
          <p:cNvPr id="16423" name="TextBox 58"/>
          <p:cNvSpPr txBox="1">
            <a:spLocks noChangeArrowheads="1"/>
          </p:cNvSpPr>
          <p:nvPr/>
        </p:nvSpPr>
        <p:spPr bwMode="auto">
          <a:xfrm>
            <a:off x="4211638" y="3933825"/>
            <a:ext cx="2889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16424" name="TextBox 58"/>
          <p:cNvSpPr txBox="1">
            <a:spLocks noChangeArrowheads="1"/>
          </p:cNvSpPr>
          <p:nvPr/>
        </p:nvSpPr>
        <p:spPr bwMode="auto">
          <a:xfrm>
            <a:off x="4500563" y="3644900"/>
            <a:ext cx="2873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9</a:t>
            </a:r>
          </a:p>
        </p:txBody>
      </p:sp>
      <p:sp>
        <p:nvSpPr>
          <p:cNvPr id="16425" name="TextBox 58"/>
          <p:cNvSpPr txBox="1">
            <a:spLocks noChangeArrowheads="1"/>
          </p:cNvSpPr>
          <p:nvPr/>
        </p:nvSpPr>
        <p:spPr bwMode="auto">
          <a:xfrm>
            <a:off x="4211638" y="3429000"/>
            <a:ext cx="2889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4</a:t>
            </a:r>
          </a:p>
        </p:txBody>
      </p:sp>
      <p:sp>
        <p:nvSpPr>
          <p:cNvPr id="16426" name="TextBox 58"/>
          <p:cNvSpPr txBox="1">
            <a:spLocks noChangeArrowheads="1"/>
          </p:cNvSpPr>
          <p:nvPr/>
        </p:nvSpPr>
        <p:spPr bwMode="auto">
          <a:xfrm>
            <a:off x="6084888" y="3644900"/>
            <a:ext cx="3587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17</a:t>
            </a:r>
          </a:p>
        </p:txBody>
      </p:sp>
      <p:sp>
        <p:nvSpPr>
          <p:cNvPr id="16427" name="TextBox 58"/>
          <p:cNvSpPr txBox="1">
            <a:spLocks noChangeArrowheads="1"/>
          </p:cNvSpPr>
          <p:nvPr/>
        </p:nvSpPr>
        <p:spPr bwMode="auto">
          <a:xfrm>
            <a:off x="6443663" y="3933825"/>
            <a:ext cx="2889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16428" name="TextBox 58"/>
          <p:cNvSpPr txBox="1">
            <a:spLocks noChangeArrowheads="1"/>
          </p:cNvSpPr>
          <p:nvPr/>
        </p:nvSpPr>
        <p:spPr bwMode="auto">
          <a:xfrm>
            <a:off x="6659563" y="3644900"/>
            <a:ext cx="360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17</a:t>
            </a:r>
          </a:p>
        </p:txBody>
      </p:sp>
      <p:sp>
        <p:nvSpPr>
          <p:cNvPr id="16429" name="TextBox 58"/>
          <p:cNvSpPr txBox="1">
            <a:spLocks noChangeArrowheads="1"/>
          </p:cNvSpPr>
          <p:nvPr/>
        </p:nvSpPr>
        <p:spPr bwMode="auto">
          <a:xfrm>
            <a:off x="6443663" y="3357563"/>
            <a:ext cx="2889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5</a:t>
            </a:r>
          </a:p>
        </p:txBody>
      </p:sp>
      <p:sp>
        <p:nvSpPr>
          <p:cNvPr id="16430" name="TextBox 58"/>
          <p:cNvSpPr txBox="1">
            <a:spLocks noChangeArrowheads="1"/>
          </p:cNvSpPr>
          <p:nvPr/>
        </p:nvSpPr>
        <p:spPr bwMode="auto">
          <a:xfrm>
            <a:off x="8532813" y="3933825"/>
            <a:ext cx="28733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0</a:t>
            </a:r>
          </a:p>
        </p:txBody>
      </p:sp>
      <p:sp>
        <p:nvSpPr>
          <p:cNvPr id="16431" name="TextBox 58"/>
          <p:cNvSpPr txBox="1">
            <a:spLocks noChangeArrowheads="1"/>
          </p:cNvSpPr>
          <p:nvPr/>
        </p:nvSpPr>
        <p:spPr bwMode="auto">
          <a:xfrm>
            <a:off x="8243888" y="3644900"/>
            <a:ext cx="360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22</a:t>
            </a:r>
          </a:p>
        </p:txBody>
      </p:sp>
      <p:sp>
        <p:nvSpPr>
          <p:cNvPr id="16432" name="TextBox 58"/>
          <p:cNvSpPr txBox="1">
            <a:spLocks noChangeArrowheads="1"/>
          </p:cNvSpPr>
          <p:nvPr/>
        </p:nvSpPr>
        <p:spPr bwMode="auto">
          <a:xfrm>
            <a:off x="8748713" y="3644900"/>
            <a:ext cx="3952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22</a:t>
            </a:r>
          </a:p>
        </p:txBody>
      </p:sp>
      <p:sp>
        <p:nvSpPr>
          <p:cNvPr id="16433" name="TextBox 58"/>
          <p:cNvSpPr txBox="1">
            <a:spLocks noChangeArrowheads="1"/>
          </p:cNvSpPr>
          <p:nvPr/>
        </p:nvSpPr>
        <p:spPr bwMode="auto">
          <a:xfrm>
            <a:off x="8532813" y="3429000"/>
            <a:ext cx="2873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1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019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Exercise 6: On Arrow</a:t>
            </a:r>
            <a:endParaRPr lang="en-US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7" y="1628800"/>
            <a:ext cx="8585825" cy="4152461"/>
          </a:xfrm>
        </p:spPr>
      </p:pic>
    </p:spTree>
    <p:extLst>
      <p:ext uri="{BB962C8B-B14F-4D97-AF65-F5344CB8AC3E}">
        <p14:creationId xmlns:p14="http://schemas.microsoft.com/office/powerpoint/2010/main" val="35016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Exercise 7: On Arrow</a:t>
            </a:r>
            <a:endParaRPr lang="en-US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" y="1772816"/>
            <a:ext cx="9092241" cy="4176464"/>
          </a:xfrm>
        </p:spPr>
      </p:pic>
    </p:spTree>
    <p:extLst>
      <p:ext uri="{BB962C8B-B14F-4D97-AF65-F5344CB8AC3E}">
        <p14:creationId xmlns:p14="http://schemas.microsoft.com/office/powerpoint/2010/main" val="14563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Exercise 8: On Arrow</a:t>
            </a:r>
            <a:endParaRPr lang="en-US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94777"/>
            <a:ext cx="8928992" cy="4021787"/>
          </a:xfrm>
        </p:spPr>
      </p:pic>
    </p:spTree>
    <p:extLst>
      <p:ext uri="{BB962C8B-B14F-4D97-AF65-F5344CB8AC3E}">
        <p14:creationId xmlns:p14="http://schemas.microsoft.com/office/powerpoint/2010/main" val="197826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CET201 - Lecture 1</Template>
  <TotalTime>180</TotalTime>
  <Words>345</Words>
  <Application>Microsoft Office PowerPoint</Application>
  <PresentationFormat>On-screen Show (4:3)</PresentationFormat>
  <Paragraphs>203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Presentation1</vt:lpstr>
      <vt:lpstr>CET311</vt:lpstr>
      <vt:lpstr>Exercise 1: On Arrow </vt:lpstr>
      <vt:lpstr>Exercise 2: On Arrow</vt:lpstr>
      <vt:lpstr>Exercise 3: On Arrow</vt:lpstr>
      <vt:lpstr>Exercise 4: On Arrow</vt:lpstr>
      <vt:lpstr>Exercise 5: On Arrow</vt:lpstr>
      <vt:lpstr>Exercise 6: On Arrow</vt:lpstr>
      <vt:lpstr>Exercise 7: On Arrow</vt:lpstr>
      <vt:lpstr>Exercise 8: On Arrow</vt:lpstr>
      <vt:lpstr>Exercise 9: On Arrow</vt:lpstr>
      <vt:lpstr>Exercise 10: On Arrow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RLWarrender</dc:creator>
  <cp:lastModifiedBy>Robert Warrender</cp:lastModifiedBy>
  <cp:revision>29</cp:revision>
  <cp:lastPrinted>2016-10-12T23:47:20Z</cp:lastPrinted>
  <dcterms:created xsi:type="dcterms:W3CDTF">2014-09-20T17:20:44Z</dcterms:created>
  <dcterms:modified xsi:type="dcterms:W3CDTF">2016-10-12T23:47:22Z</dcterms:modified>
</cp:coreProperties>
</file>