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94" r:id="rId7"/>
    <p:sldId id="261" r:id="rId8"/>
    <p:sldId id="262" r:id="rId9"/>
    <p:sldId id="263" r:id="rId10"/>
    <p:sldId id="264" r:id="rId11"/>
    <p:sldId id="265" r:id="rId12"/>
    <p:sldId id="266" r:id="rId13"/>
    <p:sldId id="267" r:id="rId14"/>
    <p:sldId id="293" r:id="rId15"/>
    <p:sldId id="268" r:id="rId16"/>
    <p:sldId id="269" r:id="rId17"/>
    <p:sldId id="270" r:id="rId18"/>
    <p:sldId id="271" r:id="rId19"/>
    <p:sldId id="272" r:id="rId20"/>
    <p:sldId id="274" r:id="rId21"/>
    <p:sldId id="275"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58" autoAdjust="0"/>
  </p:normalViewPr>
  <p:slideViewPr>
    <p:cSldViewPr>
      <p:cViewPr varScale="1">
        <p:scale>
          <a:sx n="88" d="100"/>
          <a:sy n="88" d="100"/>
        </p:scale>
        <p:origin x="22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9CF9B32-520C-4D47-BA6A-FC414C73D2C1}" type="datetimeFigureOut">
              <a:rPr lang="en-GB" smtClean="0"/>
              <a:t>20/10/2016</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AA0A70F-EABA-4B82-99A7-618BAA6226BA}" type="slidenum">
              <a:rPr lang="en-GB" smtClean="0"/>
              <a:t>‹#›</a:t>
            </a:fld>
            <a:endParaRPr lang="en-GB"/>
          </a:p>
        </p:txBody>
      </p:sp>
    </p:spTree>
    <p:extLst>
      <p:ext uri="{BB962C8B-B14F-4D97-AF65-F5344CB8AC3E}">
        <p14:creationId xmlns:p14="http://schemas.microsoft.com/office/powerpoint/2010/main" val="1463491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A0A70F-EABA-4B82-99A7-618BAA6226BA}" type="slidenum">
              <a:rPr lang="en-GB" smtClean="0"/>
              <a:t>1</a:t>
            </a:fld>
            <a:endParaRPr lang="en-GB"/>
          </a:p>
        </p:txBody>
      </p:sp>
    </p:spTree>
    <p:extLst>
      <p:ext uri="{BB962C8B-B14F-4D97-AF65-F5344CB8AC3E}">
        <p14:creationId xmlns:p14="http://schemas.microsoft.com/office/powerpoint/2010/main" val="751185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25513" y="750888"/>
            <a:ext cx="4946650" cy="3709987"/>
          </a:xfrm>
          <a:ln/>
        </p:spPr>
      </p:sp>
      <p:sp>
        <p:nvSpPr>
          <p:cNvPr id="20483"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1161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25513" y="750888"/>
            <a:ext cx="4946650" cy="3709987"/>
          </a:xfrm>
          <a:ln/>
        </p:spPr>
      </p:sp>
      <p:sp>
        <p:nvSpPr>
          <p:cNvPr id="2253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9306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25513" y="750888"/>
            <a:ext cx="4946650" cy="3709987"/>
          </a:xfrm>
          <a:ln/>
        </p:spPr>
      </p:sp>
      <p:sp>
        <p:nvSpPr>
          <p:cNvPr id="24579"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Direct benefits</a:t>
            </a:r>
          </a:p>
          <a:p>
            <a:endParaRPr lang="en-US" altLang="en-US" dirty="0" smtClean="0"/>
          </a:p>
          <a:p>
            <a:r>
              <a:rPr lang="en-US" altLang="en-US" dirty="0" smtClean="0"/>
              <a:t>Accessible</a:t>
            </a:r>
            <a:r>
              <a:rPr lang="en-US" altLang="en-US" baseline="0" dirty="0" smtClean="0"/>
              <a:t> indirect benefits</a:t>
            </a:r>
          </a:p>
          <a:p>
            <a:r>
              <a:rPr lang="en-US" altLang="en-US" baseline="0" dirty="0" smtClean="0"/>
              <a:t>Take for example decaffeinated coffee, there is a substantial cost involved in removing caffeine from coffee. An accessible indirect benefit is the caffeine removed can be sold to companies specializing in caffeine drinks.</a:t>
            </a:r>
          </a:p>
          <a:p>
            <a:endParaRPr lang="en-US" altLang="en-US" dirty="0" smtClean="0"/>
          </a:p>
          <a:p>
            <a:r>
              <a:rPr lang="en-US" altLang="en-US" dirty="0" smtClean="0"/>
              <a:t>Intangible benefits </a:t>
            </a:r>
          </a:p>
          <a:p>
            <a:r>
              <a:rPr lang="en-US" altLang="en-US" dirty="0" smtClean="0"/>
              <a:t>For example a much quieter</a:t>
            </a:r>
            <a:r>
              <a:rPr lang="en-US" altLang="en-US" baseline="0" dirty="0" smtClean="0"/>
              <a:t> plant or one that has less smells – intangible benefits include being a good neighbor.</a:t>
            </a:r>
            <a:endParaRPr lang="en-US" altLang="en-US" dirty="0" smtClean="0"/>
          </a:p>
        </p:txBody>
      </p:sp>
    </p:spTree>
    <p:extLst>
      <p:ext uri="{BB962C8B-B14F-4D97-AF65-F5344CB8AC3E}">
        <p14:creationId xmlns:p14="http://schemas.microsoft.com/office/powerpoint/2010/main" val="411701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25513" y="750888"/>
            <a:ext cx="4946650" cy="3709987"/>
          </a:xfrm>
          <a:ln/>
        </p:spPr>
      </p:sp>
      <p:sp>
        <p:nvSpPr>
          <p:cNvPr id="2662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3719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25513" y="750888"/>
            <a:ext cx="4946650" cy="3709987"/>
          </a:xfrm>
          <a:ln/>
        </p:spPr>
      </p:sp>
      <p:sp>
        <p:nvSpPr>
          <p:cNvPr id="2662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All illustrations and figures taken for the module core text book.</a:t>
            </a:r>
          </a:p>
          <a:p>
            <a:endParaRPr lang="en-US" altLang="en-US" dirty="0" smtClean="0"/>
          </a:p>
          <a:p>
            <a:r>
              <a:rPr lang="en-US" altLang="en-US" dirty="0" smtClean="0"/>
              <a:t>Spend Money to make money</a:t>
            </a:r>
          </a:p>
          <a:p>
            <a:endParaRPr lang="en-US" altLang="en-US" dirty="0" smtClean="0"/>
          </a:p>
          <a:p>
            <a:r>
              <a:rPr lang="en-US" altLang="en-US" dirty="0" smtClean="0"/>
              <a:t>When </a:t>
            </a:r>
            <a:r>
              <a:rPr lang="en-US" altLang="en-US" dirty="0" smtClean="0"/>
              <a:t>estimating future cash flows, it</a:t>
            </a:r>
            <a:r>
              <a:rPr lang="en-US" altLang="en-US" baseline="0" dirty="0" smtClean="0"/>
              <a:t> is usual to ignore the effects of inflation. These tend to be uncertain. However if expenditure increases due to inflation, the generated income will likely increase proportionally.</a:t>
            </a:r>
          </a:p>
        </p:txBody>
      </p:sp>
    </p:spTree>
    <p:extLst>
      <p:ext uri="{BB962C8B-B14F-4D97-AF65-F5344CB8AC3E}">
        <p14:creationId xmlns:p14="http://schemas.microsoft.com/office/powerpoint/2010/main" val="141901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25513" y="750888"/>
            <a:ext cx="4946650" cy="3709987"/>
          </a:xfrm>
          <a:ln/>
        </p:spPr>
      </p:sp>
      <p:sp>
        <p:nvSpPr>
          <p:cNvPr id="28675"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PPFI – Public / Private Finance Initiative</a:t>
            </a:r>
          </a:p>
          <a:p>
            <a:endParaRPr lang="en-US" altLang="en-US" smtClean="0"/>
          </a:p>
          <a:p>
            <a:endParaRPr lang="en-US" altLang="en-US" smtClean="0"/>
          </a:p>
        </p:txBody>
      </p:sp>
    </p:spTree>
    <p:extLst>
      <p:ext uri="{BB962C8B-B14F-4D97-AF65-F5344CB8AC3E}">
        <p14:creationId xmlns:p14="http://schemas.microsoft.com/office/powerpoint/2010/main" val="101983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25513" y="750888"/>
            <a:ext cx="4946650" cy="3709987"/>
          </a:xfrm>
          <a:ln/>
        </p:spPr>
      </p:sp>
      <p:sp>
        <p:nvSpPr>
          <p:cNvPr id="30723"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0099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25513" y="750888"/>
            <a:ext cx="4946650" cy="3709987"/>
          </a:xfrm>
          <a:ln/>
        </p:spPr>
      </p:sp>
      <p:sp>
        <p:nvSpPr>
          <p:cNvPr id="3277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24063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25513" y="750888"/>
            <a:ext cx="4946650" cy="3709987"/>
          </a:xfrm>
          <a:ln/>
        </p:spPr>
      </p:sp>
      <p:sp>
        <p:nvSpPr>
          <p:cNvPr id="34819"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Net profit is the difference between the total costs and the total income over the life of the project.</a:t>
            </a:r>
          </a:p>
          <a:p>
            <a:endParaRPr lang="en-US" altLang="en-US" dirty="0" smtClean="0"/>
          </a:p>
          <a:p>
            <a:r>
              <a:rPr lang="en-US" altLang="en-US" dirty="0" smtClean="0"/>
              <a:t>Here</a:t>
            </a:r>
            <a:r>
              <a:rPr lang="en-US" altLang="en-US" baseline="0" dirty="0" smtClean="0"/>
              <a:t> Project 2 shows the largest profit but requires the largest investment.</a:t>
            </a:r>
          </a:p>
          <a:p>
            <a:endParaRPr lang="en-US" altLang="en-US" baseline="0" dirty="0" smtClean="0"/>
          </a:p>
          <a:p>
            <a:r>
              <a:rPr lang="en-US" altLang="en-US" baseline="0" dirty="0" smtClean="0"/>
              <a:t>If we only had one million pounds to invest, it would seem logical to choose Projects 1, 3 and 4 to obtain a greater return</a:t>
            </a:r>
          </a:p>
          <a:p>
            <a:endParaRPr lang="en-US" altLang="en-US" baseline="0" dirty="0" smtClean="0"/>
          </a:p>
          <a:p>
            <a:r>
              <a:rPr lang="en-US" altLang="en-US" baseline="0" dirty="0" smtClean="0"/>
              <a:t>However although Projects 1 and 3 show the same Net Profit over five years, Project 1 has the bulk of the profit occurring late in the project life. Project 3 shows a steady return throughout its life.</a:t>
            </a:r>
          </a:p>
        </p:txBody>
      </p:sp>
    </p:spTree>
    <p:extLst>
      <p:ext uri="{BB962C8B-B14F-4D97-AF65-F5344CB8AC3E}">
        <p14:creationId xmlns:p14="http://schemas.microsoft.com/office/powerpoint/2010/main" val="877725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25513" y="750888"/>
            <a:ext cx="4946650" cy="3709987"/>
          </a:xfrm>
          <a:ln/>
        </p:spPr>
      </p:sp>
      <p:sp>
        <p:nvSpPr>
          <p:cNvPr id="3686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057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925513" y="750888"/>
            <a:ext cx="4946650" cy="3709987"/>
          </a:xfrm>
          <a:ln/>
        </p:spPr>
      </p:sp>
      <p:sp>
        <p:nvSpPr>
          <p:cNvPr id="614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second case is used</a:t>
            </a:r>
            <a:r>
              <a:rPr lang="en-US" altLang="en-US" baseline="0" dirty="0" smtClean="0"/>
              <a:t> to establish some form of internal infrastructure that in raw terms has no direct financial benefit, but could provide a platform for subsequent projects to do so.</a:t>
            </a:r>
            <a:endParaRPr lang="en-US" altLang="en-US" dirty="0" smtClean="0"/>
          </a:p>
        </p:txBody>
      </p:sp>
    </p:spTree>
    <p:extLst>
      <p:ext uri="{BB962C8B-B14F-4D97-AF65-F5344CB8AC3E}">
        <p14:creationId xmlns:p14="http://schemas.microsoft.com/office/powerpoint/2010/main" val="1435689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25513" y="750888"/>
            <a:ext cx="4946650" cy="3709987"/>
          </a:xfrm>
          <a:ln/>
        </p:spPr>
      </p:sp>
      <p:sp>
        <p:nvSpPr>
          <p:cNvPr id="40963"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4542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25513" y="750888"/>
            <a:ext cx="4946650" cy="3709987"/>
          </a:xfrm>
          <a:ln/>
        </p:spPr>
      </p:sp>
      <p:sp>
        <p:nvSpPr>
          <p:cNvPr id="4301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829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25513" y="750888"/>
            <a:ext cx="4946650" cy="3709987"/>
          </a:xfrm>
          <a:ln/>
        </p:spPr>
      </p:sp>
      <p:sp>
        <p:nvSpPr>
          <p:cNvPr id="4710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0006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25513" y="750888"/>
            <a:ext cx="4946650" cy="3709987"/>
          </a:xfrm>
          <a:ln/>
        </p:spPr>
      </p:sp>
      <p:sp>
        <p:nvSpPr>
          <p:cNvPr id="49155"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42831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25513" y="750888"/>
            <a:ext cx="4946650" cy="3709987"/>
          </a:xfrm>
          <a:ln/>
        </p:spPr>
      </p:sp>
      <p:sp>
        <p:nvSpPr>
          <p:cNvPr id="51203"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106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925513" y="750888"/>
            <a:ext cx="4946650" cy="3709987"/>
          </a:xfrm>
          <a:ln/>
        </p:spPr>
      </p:sp>
      <p:sp>
        <p:nvSpPr>
          <p:cNvPr id="5325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9265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925513" y="750888"/>
            <a:ext cx="4946650" cy="3709987"/>
          </a:xfrm>
          <a:ln/>
        </p:spPr>
      </p:sp>
      <p:sp>
        <p:nvSpPr>
          <p:cNvPr id="55299"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88416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25513" y="750888"/>
            <a:ext cx="4946650" cy="3709987"/>
          </a:xfrm>
          <a:ln/>
        </p:spPr>
      </p:sp>
      <p:sp>
        <p:nvSpPr>
          <p:cNvPr id="5734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688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25513" y="750888"/>
            <a:ext cx="4946650" cy="3709987"/>
          </a:xfrm>
          <a:ln/>
        </p:spPr>
      </p:sp>
      <p:sp>
        <p:nvSpPr>
          <p:cNvPr id="61443" name="Rectangle 3"/>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00636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25513" y="750888"/>
            <a:ext cx="4946650" cy="3709987"/>
          </a:xfrm>
          <a:ln/>
        </p:spPr>
      </p:sp>
      <p:sp>
        <p:nvSpPr>
          <p:cNvPr id="6349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62599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925513" y="750888"/>
            <a:ext cx="4946650" cy="3709987"/>
          </a:xfrm>
          <a:ln/>
        </p:spPr>
      </p:sp>
      <p:sp>
        <p:nvSpPr>
          <p:cNvPr id="8195"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43521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925513" y="750888"/>
            <a:ext cx="4946650" cy="3709987"/>
          </a:xfrm>
          <a:ln/>
        </p:spPr>
      </p:sp>
      <p:sp>
        <p:nvSpPr>
          <p:cNvPr id="65539"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36474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25513" y="750888"/>
            <a:ext cx="4946650" cy="3709987"/>
          </a:xfrm>
          <a:ln/>
        </p:spPr>
      </p:sp>
      <p:sp>
        <p:nvSpPr>
          <p:cNvPr id="6758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71321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925513" y="750888"/>
            <a:ext cx="4946650" cy="3709987"/>
          </a:xfrm>
          <a:ln/>
        </p:spPr>
      </p:sp>
      <p:sp>
        <p:nvSpPr>
          <p:cNvPr id="69635"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48072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925513" y="750888"/>
            <a:ext cx="4946650" cy="3709987"/>
          </a:xfrm>
          <a:ln/>
        </p:spPr>
      </p:sp>
      <p:sp>
        <p:nvSpPr>
          <p:cNvPr id="71683"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86819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25513" y="750888"/>
            <a:ext cx="4946650" cy="3709987"/>
          </a:xfrm>
          <a:ln/>
        </p:spPr>
      </p:sp>
      <p:sp>
        <p:nvSpPr>
          <p:cNvPr id="7373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54192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25513" y="750888"/>
            <a:ext cx="4946650" cy="3709987"/>
          </a:xfrm>
          <a:ln/>
        </p:spPr>
      </p:sp>
      <p:sp>
        <p:nvSpPr>
          <p:cNvPr id="75779"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dirty="0" smtClean="0">
                <a:effectLst/>
              </a:rPr>
              <a:t>What is Monte Carlo Simulation?</a:t>
            </a:r>
          </a:p>
          <a:p>
            <a:r>
              <a:rPr lang="en-GB" dirty="0" smtClean="0">
                <a:effectLst/>
              </a:rPr>
              <a:t>The </a:t>
            </a:r>
            <a:r>
              <a:rPr lang="en-GB" b="1" dirty="0" smtClean="0">
                <a:effectLst/>
              </a:rPr>
              <a:t>Monte Carlo method</a:t>
            </a:r>
            <a:r>
              <a:rPr lang="en-GB" dirty="0" smtClean="0">
                <a:effectLst/>
              </a:rPr>
              <a:t> was invented by scientists working on the atomic bomb in the 1940s, who named it for the city in Monaco famed for its casinos and games of chance.  Its core idea is to use </a:t>
            </a:r>
            <a:r>
              <a:rPr lang="en-GB" b="1" dirty="0" smtClean="0">
                <a:effectLst/>
              </a:rPr>
              <a:t>random samples</a:t>
            </a:r>
            <a:r>
              <a:rPr lang="en-GB" dirty="0" smtClean="0">
                <a:effectLst/>
              </a:rPr>
              <a:t> of parameters or inputs to explore the </a:t>
            </a:r>
            <a:r>
              <a:rPr lang="en-GB" dirty="0" err="1" smtClean="0">
                <a:effectLst/>
              </a:rPr>
              <a:t>behavior</a:t>
            </a:r>
            <a:r>
              <a:rPr lang="en-GB" dirty="0" smtClean="0">
                <a:effectLst/>
              </a:rPr>
              <a:t> of a complex system or process.  The scientists faced physics problems, such as models of neutron diffusion, that were too complex for an analytical solution -- so they had to be evaluated </a:t>
            </a:r>
            <a:r>
              <a:rPr lang="en-GB" b="1" dirty="0" smtClean="0">
                <a:effectLst/>
              </a:rPr>
              <a:t>numerically</a:t>
            </a:r>
            <a:r>
              <a:rPr lang="en-GB" dirty="0" smtClean="0">
                <a:effectLst/>
              </a:rPr>
              <a:t>.  They had access to one of the earliest computers -- MANIAC -- but their models involved so many </a:t>
            </a:r>
            <a:r>
              <a:rPr lang="en-GB" b="1" dirty="0" smtClean="0">
                <a:effectLst/>
              </a:rPr>
              <a:t>dimensions</a:t>
            </a:r>
            <a:r>
              <a:rPr lang="en-GB" dirty="0" smtClean="0">
                <a:effectLst/>
              </a:rPr>
              <a:t> that exhaustive numerical evaluation was prohibitively slow.  Monte Carlo simulation proved to be surprisingly effective at finding solutions to these problems.  Since that time, Monte Carlo methods have been applied to an incredibly diverse range of problems in science, engineering, and finance -- and business applications in virtually every industry.</a:t>
            </a:r>
            <a:endParaRPr lang="en-GB" dirty="0">
              <a:effectLst/>
            </a:endParaRPr>
          </a:p>
        </p:txBody>
      </p:sp>
    </p:spTree>
    <p:extLst>
      <p:ext uri="{BB962C8B-B14F-4D97-AF65-F5344CB8AC3E}">
        <p14:creationId xmlns:p14="http://schemas.microsoft.com/office/powerpoint/2010/main" val="2650415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925513" y="750888"/>
            <a:ext cx="4946650" cy="3709987"/>
          </a:xfrm>
          <a:ln/>
        </p:spPr>
      </p:sp>
      <p:sp>
        <p:nvSpPr>
          <p:cNvPr id="7782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6813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925513" y="750888"/>
            <a:ext cx="4946650" cy="3709987"/>
          </a:xfrm>
          <a:ln/>
        </p:spPr>
      </p:sp>
      <p:sp>
        <p:nvSpPr>
          <p:cNvPr id="10243"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3897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925513" y="750888"/>
            <a:ext cx="4946650" cy="3709987"/>
          </a:xfrm>
          <a:ln/>
        </p:spPr>
      </p:sp>
      <p:sp>
        <p:nvSpPr>
          <p:cNvPr id="12291"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You need to consider what effect the new project would have on the existing Organisation</a:t>
            </a:r>
            <a:r>
              <a:rPr lang="en-US" altLang="en-US" baseline="0" dirty="0" smtClean="0"/>
              <a:t> </a:t>
            </a:r>
            <a:r>
              <a:rPr lang="en-US" altLang="en-US" dirty="0" smtClean="0"/>
              <a:t>structure, MIS</a:t>
            </a:r>
            <a:r>
              <a:rPr lang="en-US" altLang="en-US" baseline="0" dirty="0" smtClean="0"/>
              <a:t> and Personnel</a:t>
            </a:r>
          </a:p>
          <a:p>
            <a:endParaRPr lang="en-US" altLang="en-US" dirty="0" smtClean="0"/>
          </a:p>
        </p:txBody>
      </p:sp>
    </p:spTree>
    <p:extLst>
      <p:ext uri="{BB962C8B-B14F-4D97-AF65-F5344CB8AC3E}">
        <p14:creationId xmlns:p14="http://schemas.microsoft.com/office/powerpoint/2010/main" val="77469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 e.g. estimated demand for a new product, etc.</a:t>
            </a:r>
          </a:p>
          <a:p>
            <a:endParaRPr lang="en-GB" dirty="0" smtClean="0"/>
          </a:p>
          <a:p>
            <a:r>
              <a:rPr lang="en-GB" dirty="0" smtClean="0"/>
              <a:t>4. e.g. how the organisation will be effected in terms of personnel, plant layout, etc.</a:t>
            </a:r>
          </a:p>
          <a:p>
            <a:endParaRPr lang="en-GB" dirty="0" smtClean="0"/>
          </a:p>
          <a:p>
            <a:r>
              <a:rPr lang="en-GB" dirty="0" smtClean="0"/>
              <a:t>5. Most easily determined by putting a financial value on benefits but might also</a:t>
            </a:r>
            <a:r>
              <a:rPr lang="en-GB" baseline="0" dirty="0" smtClean="0"/>
              <a:t> be strategic</a:t>
            </a:r>
          </a:p>
          <a:p>
            <a:endParaRPr lang="en-GB" baseline="0" dirty="0" smtClean="0"/>
          </a:p>
          <a:p>
            <a:pPr marL="228600" indent="-228600">
              <a:buAutoNum type="arabicPeriod" startAt="6"/>
            </a:pPr>
            <a:r>
              <a:rPr lang="en-GB" baseline="0" dirty="0" smtClean="0"/>
              <a:t>Areas such as marketing, promotion or determination of outsourcing aspects, etc.</a:t>
            </a:r>
          </a:p>
        </p:txBody>
      </p:sp>
      <p:sp>
        <p:nvSpPr>
          <p:cNvPr id="4" name="Slide Number Placeholder 3"/>
          <p:cNvSpPr>
            <a:spLocks noGrp="1"/>
          </p:cNvSpPr>
          <p:nvPr>
            <p:ph type="sldNum" sz="quarter" idx="10"/>
          </p:nvPr>
        </p:nvSpPr>
        <p:spPr/>
        <p:txBody>
          <a:bodyPr/>
          <a:lstStyle/>
          <a:p>
            <a:fld id="{5AA0A70F-EABA-4B82-99A7-618BAA6226BA}" type="slidenum">
              <a:rPr lang="en-GB" smtClean="0"/>
              <a:t>6</a:t>
            </a:fld>
            <a:endParaRPr lang="en-GB"/>
          </a:p>
        </p:txBody>
      </p:sp>
    </p:spTree>
    <p:extLst>
      <p:ext uri="{BB962C8B-B14F-4D97-AF65-F5344CB8AC3E}">
        <p14:creationId xmlns:p14="http://schemas.microsoft.com/office/powerpoint/2010/main" val="112177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25513" y="750888"/>
            <a:ext cx="4946650" cy="3709987"/>
          </a:xfrm>
          <a:ln/>
        </p:spPr>
      </p:sp>
      <p:sp>
        <p:nvSpPr>
          <p:cNvPr id="14339"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Remember we are discussing new projects and it is crucial that we understand the full implication of meeting the demands of the project</a:t>
            </a:r>
            <a:r>
              <a:rPr lang="en-US" altLang="en-US" dirty="0" smtClean="0"/>
              <a:t>.</a:t>
            </a:r>
          </a:p>
          <a:p>
            <a:endParaRPr lang="en-US" altLang="en-US" dirty="0" smtClean="0"/>
          </a:p>
          <a:p>
            <a:r>
              <a:rPr lang="en-US" altLang="en-US" dirty="0" smtClean="0"/>
              <a:t>If in doubt, look into getting a feasibility study done.</a:t>
            </a:r>
            <a:endParaRPr lang="en-US" altLang="en-US" dirty="0" smtClean="0"/>
          </a:p>
        </p:txBody>
      </p:sp>
    </p:spTree>
    <p:extLst>
      <p:ext uri="{BB962C8B-B14F-4D97-AF65-F5344CB8AC3E}">
        <p14:creationId xmlns:p14="http://schemas.microsoft.com/office/powerpoint/2010/main" val="2260768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925513" y="750888"/>
            <a:ext cx="4946650" cy="3709987"/>
          </a:xfrm>
          <a:ln/>
        </p:spPr>
      </p:sp>
      <p:sp>
        <p:nvSpPr>
          <p:cNvPr id="16387"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7669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25513" y="750888"/>
            <a:ext cx="4946650" cy="3709987"/>
          </a:xfrm>
          <a:ln/>
        </p:spPr>
      </p:sp>
      <p:sp>
        <p:nvSpPr>
          <p:cNvPr id="18435" name="Rectangle 4"/>
          <p:cNvSpPr>
            <a:spLocks noGrp="1" noChangeArrowheads="1"/>
          </p:cNvSpPr>
          <p:nvPr>
            <p:ph type="body" idx="1"/>
          </p:nvPr>
        </p:nvSpPr>
        <p:spPr bwMode="auto">
          <a:xfrm>
            <a:off x="679768" y="4715153"/>
            <a:ext cx="5438140" cy="4466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40638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F PP Slides NEW WHITEstarter.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83568" y="980728"/>
            <a:ext cx="7772400" cy="1470025"/>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1371600" y="4581128"/>
            <a:ext cx="6400800" cy="105767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60960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28600" y="1371600"/>
            <a:ext cx="4267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71600"/>
            <a:ext cx="4267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068E0200-5A1A-4858-9148-45E8867D771D}" type="slidenum">
              <a:rPr lang="en-GB" altLang="en-US"/>
              <a:pPr/>
              <a:t>‹#›</a:t>
            </a:fld>
            <a:endParaRPr lang="en-GB" altLang="en-US"/>
          </a:p>
        </p:txBody>
      </p:sp>
    </p:spTree>
    <p:extLst>
      <p:ext uri="{BB962C8B-B14F-4D97-AF65-F5344CB8AC3E}">
        <p14:creationId xmlns:p14="http://schemas.microsoft.com/office/powerpoint/2010/main" val="89934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7C44E-9832-46C6-ABE6-C3AAFE933F81}" type="datetimeFigureOut">
              <a:rPr lang="en-GB" smtClean="0"/>
              <a:pPr/>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F886B-0F33-42B3-A13F-68D40E7BA5B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7C44E-9832-46C6-ABE6-C3AAFE933F81}" type="datetimeFigureOut">
              <a:rPr lang="en-GB" smtClean="0"/>
              <a:pPr/>
              <a:t>20/10/2016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F886B-0F33-42B3-A13F-68D40E7BA5BD}" type="slidenum">
              <a:rPr lang="en-GB" smtClean="0"/>
              <a:pPr/>
              <a:t>‹#›</a:t>
            </a:fld>
            <a:endParaRPr lang="en-GB"/>
          </a:p>
        </p:txBody>
      </p:sp>
      <p:pic>
        <p:nvPicPr>
          <p:cNvPr id="7" name="Picture 6" descr="SF PP Slides NEW WHITE.jpg"/>
          <p:cNvPicPr>
            <a:picLocks noChangeAspect="1"/>
          </p:cNvPicPr>
          <p:nvPr/>
        </p:nvPicPr>
        <p:blipFill>
          <a:blip r:embed="rId14"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980726"/>
            <a:ext cx="1728192" cy="1470025"/>
          </a:xfrm>
        </p:spPr>
        <p:txBody>
          <a:bodyPr>
            <a:normAutofit/>
          </a:bodyPr>
          <a:lstStyle/>
          <a:p>
            <a:r>
              <a:rPr lang="en-GB" dirty="0" smtClean="0"/>
              <a:t>CET311</a:t>
            </a:r>
            <a:endParaRPr lang="en-GB" dirty="0"/>
          </a:p>
        </p:txBody>
      </p:sp>
      <p:sp>
        <p:nvSpPr>
          <p:cNvPr id="3" name="Subtitle 2"/>
          <p:cNvSpPr>
            <a:spLocks noGrp="1"/>
          </p:cNvSpPr>
          <p:nvPr>
            <p:ph type="subTitle" idx="1"/>
          </p:nvPr>
        </p:nvSpPr>
        <p:spPr/>
        <p:txBody>
          <a:bodyPr/>
          <a:lstStyle/>
          <a:p>
            <a:r>
              <a:rPr lang="en-GB" dirty="0" smtClean="0"/>
              <a:t>Lecture 04</a:t>
            </a:r>
          </a:p>
          <a:p>
            <a:r>
              <a:rPr lang="en-GB" dirty="0" smtClean="0"/>
              <a:t>Dr R L Warrender</a:t>
            </a:r>
            <a:endParaRPr lang="en-GB" dirty="0"/>
          </a:p>
        </p:txBody>
      </p:sp>
      <p:sp>
        <p:nvSpPr>
          <p:cNvPr id="5" name="Title 1"/>
          <p:cNvSpPr txBox="1">
            <a:spLocks/>
          </p:cNvSpPr>
          <p:nvPr/>
        </p:nvSpPr>
        <p:spPr>
          <a:xfrm>
            <a:off x="3059832" y="980727"/>
            <a:ext cx="5040560"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GB" dirty="0" smtClean="0"/>
              <a:t>Project Management</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GB" smtClean="0"/>
              <a:t>Cost-Benefit Analysis</a:t>
            </a:r>
          </a:p>
        </p:txBody>
      </p:sp>
      <p:sp>
        <p:nvSpPr>
          <p:cNvPr id="19459" name="Rectangle 3"/>
          <p:cNvSpPr>
            <a:spLocks noGrp="1" noChangeArrowheads="1"/>
          </p:cNvSpPr>
          <p:nvPr>
            <p:ph type="body" idx="1"/>
          </p:nvPr>
        </p:nvSpPr>
        <p:spPr/>
        <p:txBody>
          <a:bodyPr/>
          <a:lstStyle/>
          <a:p>
            <a:pPr eaLnBrk="1" hangingPunct="1"/>
            <a:r>
              <a:rPr lang="en-GB" altLang="en-US" smtClean="0"/>
              <a:t>The comparison of estimated costs and benefits</a:t>
            </a:r>
          </a:p>
          <a:p>
            <a:pPr eaLnBrk="1" hangingPunct="1"/>
            <a:endParaRPr lang="en-GB" altLang="en-US" smtClean="0"/>
          </a:p>
          <a:p>
            <a:pPr eaLnBrk="1" hangingPunct="1"/>
            <a:r>
              <a:rPr lang="en-GB" altLang="en-US" smtClean="0"/>
              <a:t>The general question is</a:t>
            </a:r>
          </a:p>
          <a:p>
            <a:pPr lvl="1" eaLnBrk="1" hangingPunct="1"/>
            <a:r>
              <a:rPr lang="en-GB" altLang="en-US" smtClean="0"/>
              <a:t>will income and other benefits exceed costs?</a:t>
            </a:r>
          </a:p>
          <a:p>
            <a:pPr lvl="1" eaLnBrk="1" hangingPunct="1"/>
            <a:r>
              <a:rPr lang="en-GB" altLang="en-US" smtClean="0"/>
              <a:t>how do the various project options compare?</a:t>
            </a:r>
          </a:p>
          <a:p>
            <a:pPr eaLnBrk="1" hangingPunct="1"/>
            <a:endParaRPr lang="en-GB" altLang="en-US" smtClean="0"/>
          </a:p>
        </p:txBody>
      </p:sp>
    </p:spTree>
    <p:extLst>
      <p:ext uri="{BB962C8B-B14F-4D97-AF65-F5344CB8AC3E}">
        <p14:creationId xmlns:p14="http://schemas.microsoft.com/office/powerpoint/2010/main" val="860650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en-GB" smtClean="0"/>
              <a:t>Cost-Benefit Analysis</a:t>
            </a:r>
          </a:p>
        </p:txBody>
      </p:sp>
      <p:sp>
        <p:nvSpPr>
          <p:cNvPr id="21507" name="Rectangle 3"/>
          <p:cNvSpPr>
            <a:spLocks noGrp="1" noChangeArrowheads="1"/>
          </p:cNvSpPr>
          <p:nvPr>
            <p:ph type="body" idx="1"/>
          </p:nvPr>
        </p:nvSpPr>
        <p:spPr/>
        <p:txBody>
          <a:bodyPr/>
          <a:lstStyle/>
          <a:p>
            <a:pPr eaLnBrk="1" hangingPunct="1"/>
            <a:r>
              <a:rPr lang="en-GB" altLang="en-US" smtClean="0"/>
              <a:t>Analysis is in two stages</a:t>
            </a:r>
          </a:p>
          <a:p>
            <a:pPr lvl="1" eaLnBrk="1" hangingPunct="1"/>
            <a:r>
              <a:rPr lang="en-GB" altLang="en-US" smtClean="0"/>
              <a:t>Identify and estimate all costs and benefits</a:t>
            </a:r>
          </a:p>
          <a:p>
            <a:pPr lvl="1" eaLnBrk="1" hangingPunct="1"/>
            <a:r>
              <a:rPr lang="en-GB" altLang="en-US" smtClean="0"/>
              <a:t>Convert costs and benefits into common units</a:t>
            </a:r>
          </a:p>
          <a:p>
            <a:pPr lvl="2" eaLnBrk="1" hangingPunct="1"/>
            <a:endParaRPr lang="en-GB" altLang="en-US" smtClean="0"/>
          </a:p>
          <a:p>
            <a:pPr eaLnBrk="1" hangingPunct="1"/>
            <a:r>
              <a:rPr lang="en-GB" altLang="en-US" smtClean="0"/>
              <a:t>Costs to be estimated</a:t>
            </a:r>
          </a:p>
          <a:p>
            <a:pPr lvl="1" eaLnBrk="1" hangingPunct="1"/>
            <a:r>
              <a:rPr lang="en-GB" altLang="en-US" smtClean="0"/>
              <a:t>Development costs</a:t>
            </a:r>
          </a:p>
          <a:p>
            <a:pPr lvl="1" eaLnBrk="1" hangingPunct="1"/>
            <a:r>
              <a:rPr lang="en-GB" altLang="en-US" smtClean="0"/>
              <a:t>Set-up costs</a:t>
            </a:r>
          </a:p>
          <a:p>
            <a:pPr lvl="1" eaLnBrk="1" hangingPunct="1"/>
            <a:r>
              <a:rPr lang="en-GB" altLang="en-US" smtClean="0"/>
              <a:t>Operational costs</a:t>
            </a:r>
          </a:p>
          <a:p>
            <a:pPr eaLnBrk="1" hangingPunct="1"/>
            <a:endParaRPr lang="en-GB" altLang="en-US" smtClean="0"/>
          </a:p>
        </p:txBody>
      </p:sp>
    </p:spTree>
    <p:extLst>
      <p:ext uri="{BB962C8B-B14F-4D97-AF65-F5344CB8AC3E}">
        <p14:creationId xmlns:p14="http://schemas.microsoft.com/office/powerpoint/2010/main" val="1060393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r>
              <a:rPr lang="en-GB" smtClean="0"/>
              <a:t>Cost-Benefit Analysis</a:t>
            </a:r>
          </a:p>
        </p:txBody>
      </p:sp>
      <p:sp>
        <p:nvSpPr>
          <p:cNvPr id="23555" name="Rectangle 3"/>
          <p:cNvSpPr>
            <a:spLocks noGrp="1" noChangeArrowheads="1"/>
          </p:cNvSpPr>
          <p:nvPr>
            <p:ph type="body" idx="1"/>
          </p:nvPr>
        </p:nvSpPr>
        <p:spPr/>
        <p:txBody>
          <a:bodyPr/>
          <a:lstStyle/>
          <a:p>
            <a:pPr eaLnBrk="1" hangingPunct="1"/>
            <a:r>
              <a:rPr lang="en-GB" altLang="en-US" smtClean="0"/>
              <a:t>Benefits to be estimated</a:t>
            </a:r>
          </a:p>
          <a:p>
            <a:pPr lvl="1" eaLnBrk="1" hangingPunct="1"/>
            <a:r>
              <a:rPr lang="en-GB" altLang="en-US" smtClean="0"/>
              <a:t>Direct benefits</a:t>
            </a:r>
          </a:p>
          <a:p>
            <a:pPr lvl="2" eaLnBrk="1" hangingPunct="1"/>
            <a:endParaRPr lang="en-GB" altLang="en-US" smtClean="0"/>
          </a:p>
          <a:p>
            <a:pPr lvl="1" eaLnBrk="1" hangingPunct="1"/>
            <a:r>
              <a:rPr lang="en-GB" altLang="en-US" smtClean="0"/>
              <a:t>Assessable indirect benefits</a:t>
            </a:r>
          </a:p>
          <a:p>
            <a:pPr lvl="2" eaLnBrk="1" hangingPunct="1"/>
            <a:endParaRPr lang="en-GB" altLang="en-US" smtClean="0"/>
          </a:p>
          <a:p>
            <a:pPr lvl="1" eaLnBrk="1" hangingPunct="1"/>
            <a:r>
              <a:rPr lang="en-GB" altLang="en-US" smtClean="0"/>
              <a:t>Intangible benefits</a:t>
            </a:r>
          </a:p>
          <a:p>
            <a:pPr lvl="2" eaLnBrk="1" hangingPunct="1"/>
            <a:endParaRPr lang="en-GB" altLang="en-US" smtClean="0"/>
          </a:p>
          <a:p>
            <a:pPr eaLnBrk="1" hangingPunct="1"/>
            <a:endParaRPr lang="en-GB" altLang="en-US" smtClean="0"/>
          </a:p>
        </p:txBody>
      </p:sp>
    </p:spTree>
    <p:extLst>
      <p:ext uri="{BB962C8B-B14F-4D97-AF65-F5344CB8AC3E}">
        <p14:creationId xmlns:p14="http://schemas.microsoft.com/office/powerpoint/2010/main" val="1401039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defRPr/>
            </a:pPr>
            <a:r>
              <a:rPr lang="en-GB" sz="4000" smtClean="0"/>
              <a:t>Cash Flow Forecasting</a:t>
            </a:r>
          </a:p>
        </p:txBody>
      </p:sp>
      <p:sp>
        <p:nvSpPr>
          <p:cNvPr id="25603" name="Rectangle 3"/>
          <p:cNvSpPr>
            <a:spLocks noGrp="1" noChangeArrowheads="1"/>
          </p:cNvSpPr>
          <p:nvPr>
            <p:ph type="body" idx="1"/>
          </p:nvPr>
        </p:nvSpPr>
        <p:spPr/>
        <p:txBody>
          <a:bodyPr/>
          <a:lstStyle/>
          <a:p>
            <a:pPr eaLnBrk="1" hangingPunct="1"/>
            <a:r>
              <a:rPr lang="en-GB" altLang="en-US" smtClean="0"/>
              <a:t>Provides an estimate of the expenditure incurred and the income generated throughout the life of the product.</a:t>
            </a:r>
          </a:p>
          <a:p>
            <a:pPr eaLnBrk="1" hangingPunct="1"/>
            <a:endParaRPr lang="en-GB" altLang="en-US" smtClean="0"/>
          </a:p>
          <a:p>
            <a:pPr eaLnBrk="1" hangingPunct="1"/>
            <a:r>
              <a:rPr lang="en-GB" altLang="en-US" smtClean="0"/>
              <a:t>It is time related</a:t>
            </a:r>
          </a:p>
          <a:p>
            <a:pPr eaLnBrk="1" hangingPunct="1"/>
            <a:endParaRPr lang="en-GB" altLang="en-US" smtClean="0"/>
          </a:p>
          <a:p>
            <a:pPr eaLnBrk="1" hangingPunct="1"/>
            <a:r>
              <a:rPr lang="en-GB" altLang="en-US" smtClean="0"/>
              <a:t>It will provide an indication of when positive and negative cash flow will occur</a:t>
            </a:r>
          </a:p>
        </p:txBody>
      </p:sp>
    </p:spTree>
    <p:extLst>
      <p:ext uri="{BB962C8B-B14F-4D97-AF65-F5344CB8AC3E}">
        <p14:creationId xmlns:p14="http://schemas.microsoft.com/office/powerpoint/2010/main" val="1276573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defRPr/>
            </a:pPr>
            <a:r>
              <a:rPr lang="en-GB" sz="4000" dirty="0" smtClean="0"/>
              <a:t>Cash Flow Forecasting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 y="1874520"/>
            <a:ext cx="8938260" cy="3108960"/>
          </a:xfrm>
          <a:prstGeom prst="rect">
            <a:avLst/>
          </a:prstGeom>
        </p:spPr>
      </p:pic>
    </p:spTree>
    <p:extLst>
      <p:ext uri="{BB962C8B-B14F-4D97-AF65-F5344CB8AC3E}">
        <p14:creationId xmlns:p14="http://schemas.microsoft.com/office/powerpoint/2010/main" val="1073872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defRPr/>
            </a:pPr>
            <a:r>
              <a:rPr lang="en-GB" sz="4000" smtClean="0"/>
              <a:t>Cash Flow Forecasting</a:t>
            </a:r>
          </a:p>
        </p:txBody>
      </p:sp>
      <p:sp>
        <p:nvSpPr>
          <p:cNvPr id="27651" name="Rectangle 3"/>
          <p:cNvSpPr>
            <a:spLocks noGrp="1" noChangeArrowheads="1"/>
          </p:cNvSpPr>
          <p:nvPr>
            <p:ph type="body" idx="1"/>
          </p:nvPr>
        </p:nvSpPr>
        <p:spPr/>
        <p:txBody>
          <a:bodyPr/>
          <a:lstStyle/>
          <a:p>
            <a:pPr eaLnBrk="1" hangingPunct="1">
              <a:lnSpc>
                <a:spcPct val="90000"/>
              </a:lnSpc>
            </a:pPr>
            <a:r>
              <a:rPr lang="en-GB" altLang="en-US" dirty="0" smtClean="0"/>
              <a:t>It is not easy to get things right due to the number of uncertainties</a:t>
            </a:r>
          </a:p>
          <a:p>
            <a:pPr eaLnBrk="1" hangingPunct="1">
              <a:lnSpc>
                <a:spcPct val="90000"/>
              </a:lnSpc>
            </a:pPr>
            <a:endParaRPr lang="en-GB" altLang="en-US" dirty="0" smtClean="0"/>
          </a:p>
          <a:p>
            <a:pPr eaLnBrk="1" hangingPunct="1">
              <a:lnSpc>
                <a:spcPct val="90000"/>
              </a:lnSpc>
            </a:pPr>
            <a:r>
              <a:rPr lang="en-GB" altLang="en-US" dirty="0" smtClean="0"/>
              <a:t>The longer the whole life of the product the more uncertain is the forecast</a:t>
            </a:r>
          </a:p>
          <a:p>
            <a:pPr eaLnBrk="1" hangingPunct="1">
              <a:lnSpc>
                <a:spcPct val="90000"/>
              </a:lnSpc>
            </a:pPr>
            <a:endParaRPr lang="en-GB" altLang="en-US" dirty="0" smtClean="0"/>
          </a:p>
          <a:p>
            <a:pPr eaLnBrk="1" hangingPunct="1">
              <a:lnSpc>
                <a:spcPct val="90000"/>
              </a:lnSpc>
            </a:pPr>
            <a:r>
              <a:rPr lang="en-GB" altLang="en-US" dirty="0" smtClean="0"/>
              <a:t>The increase in alliance contracts and PPFI have increased the need for improving the accuracy of cash flow forecasting</a:t>
            </a:r>
          </a:p>
        </p:txBody>
      </p:sp>
    </p:spTree>
    <p:extLst>
      <p:ext uri="{BB962C8B-B14F-4D97-AF65-F5344CB8AC3E}">
        <p14:creationId xmlns:p14="http://schemas.microsoft.com/office/powerpoint/2010/main" val="1417397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29699" name="Rectangle 3"/>
          <p:cNvSpPr>
            <a:spLocks noGrp="1" noChangeArrowheads="1"/>
          </p:cNvSpPr>
          <p:nvPr>
            <p:ph type="body" idx="1"/>
          </p:nvPr>
        </p:nvSpPr>
        <p:spPr/>
        <p:txBody>
          <a:bodyPr/>
          <a:lstStyle/>
          <a:p>
            <a:pPr eaLnBrk="1" hangingPunct="1">
              <a:buFontTx/>
              <a:buNone/>
            </a:pPr>
            <a:r>
              <a:rPr lang="en-GB" altLang="en-US" dirty="0" smtClean="0"/>
              <a:t>Five techniques will be explored:</a:t>
            </a:r>
          </a:p>
          <a:p>
            <a:pPr eaLnBrk="1" hangingPunct="1"/>
            <a:r>
              <a:rPr lang="en-GB" altLang="en-US" dirty="0" smtClean="0"/>
              <a:t>Net profit</a:t>
            </a:r>
          </a:p>
          <a:p>
            <a:pPr eaLnBrk="1" hangingPunct="1"/>
            <a:r>
              <a:rPr lang="en-GB" altLang="en-US" dirty="0" smtClean="0"/>
              <a:t>Payback period</a:t>
            </a:r>
          </a:p>
          <a:p>
            <a:pPr eaLnBrk="1" hangingPunct="1"/>
            <a:r>
              <a:rPr lang="en-GB" altLang="en-US" dirty="0" smtClean="0"/>
              <a:t>Return on investment (ROI)</a:t>
            </a:r>
          </a:p>
          <a:p>
            <a:pPr eaLnBrk="1" hangingPunct="1"/>
            <a:r>
              <a:rPr lang="en-GB" altLang="en-US" dirty="0" smtClean="0"/>
              <a:t>Net present value</a:t>
            </a:r>
          </a:p>
          <a:p>
            <a:pPr eaLnBrk="1" hangingPunct="1"/>
            <a:r>
              <a:rPr lang="en-GB" altLang="en-US" dirty="0" smtClean="0"/>
              <a:t>Internal rate of return</a:t>
            </a:r>
          </a:p>
        </p:txBody>
      </p:sp>
    </p:spTree>
    <p:extLst>
      <p:ext uri="{BB962C8B-B14F-4D97-AF65-F5344CB8AC3E}">
        <p14:creationId xmlns:p14="http://schemas.microsoft.com/office/powerpoint/2010/main" val="2406871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31747" name="Rectangle 3"/>
          <p:cNvSpPr>
            <a:spLocks noGrp="1" noChangeArrowheads="1"/>
          </p:cNvSpPr>
          <p:nvPr>
            <p:ph type="body" idx="1"/>
          </p:nvPr>
        </p:nvSpPr>
        <p:spPr/>
        <p:txBody>
          <a:bodyPr/>
          <a:lstStyle/>
          <a:p>
            <a:pPr eaLnBrk="1" hangingPunct="1"/>
            <a:r>
              <a:rPr lang="en-GB" altLang="en-US" smtClean="0"/>
              <a:t>Net Profit</a:t>
            </a:r>
          </a:p>
          <a:p>
            <a:pPr lvl="2" eaLnBrk="1" hangingPunct="1"/>
            <a:endParaRPr lang="en-GB" altLang="en-US" smtClean="0"/>
          </a:p>
          <a:p>
            <a:pPr lvl="2" eaLnBrk="1" hangingPunct="1"/>
            <a:r>
              <a:rPr lang="en-GB" altLang="en-US" smtClean="0"/>
              <a:t>      NP = total income - total cost</a:t>
            </a:r>
          </a:p>
          <a:p>
            <a:pPr lvl="1" eaLnBrk="1" hangingPunct="1"/>
            <a:endParaRPr lang="en-GB" altLang="en-US" smtClean="0"/>
          </a:p>
          <a:p>
            <a:pPr lvl="1" eaLnBrk="1" hangingPunct="1"/>
            <a:r>
              <a:rPr lang="en-GB" altLang="en-US" smtClean="0"/>
              <a:t>A very simple technique</a:t>
            </a:r>
          </a:p>
          <a:p>
            <a:pPr lvl="1" eaLnBrk="1" hangingPunct="1"/>
            <a:r>
              <a:rPr lang="en-GB" altLang="en-US" smtClean="0"/>
              <a:t>Does not consider time element</a:t>
            </a:r>
          </a:p>
          <a:p>
            <a:pPr lvl="1" eaLnBrk="1" hangingPunct="1"/>
            <a:r>
              <a:rPr lang="en-GB" altLang="en-US" smtClean="0"/>
              <a:t>Of limited use when used in isolation</a:t>
            </a:r>
          </a:p>
          <a:p>
            <a:pPr eaLnBrk="1" hangingPunct="1"/>
            <a:endParaRPr lang="en-GB" altLang="en-US" smtClean="0"/>
          </a:p>
        </p:txBody>
      </p:sp>
    </p:spTree>
    <p:extLst>
      <p:ext uri="{BB962C8B-B14F-4D97-AF65-F5344CB8AC3E}">
        <p14:creationId xmlns:p14="http://schemas.microsoft.com/office/powerpoint/2010/main" val="495088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normAutofit fontScale="90000"/>
          </a:bodyPr>
          <a:lstStyle/>
          <a:p>
            <a:pPr eaLnBrk="1" hangingPunct="1">
              <a:defRPr/>
            </a:pPr>
            <a:r>
              <a:rPr lang="en-GB" sz="4000" smtClean="0"/>
              <a:t>Cost-Benefit Evaluation Techniques</a:t>
            </a:r>
          </a:p>
        </p:txBody>
      </p:sp>
      <p:sp>
        <p:nvSpPr>
          <p:cNvPr id="33795" name="Rectangle 3"/>
          <p:cNvSpPr>
            <a:spLocks noGrp="1" noChangeArrowheads="1"/>
          </p:cNvSpPr>
          <p:nvPr>
            <p:ph type="body" sz="half" idx="1"/>
          </p:nvPr>
        </p:nvSpPr>
        <p:spPr/>
        <p:txBody>
          <a:bodyPr/>
          <a:lstStyle/>
          <a:p>
            <a:pPr eaLnBrk="1" hangingPunct="1"/>
            <a:r>
              <a:rPr lang="en-GB" altLang="en-US" sz="2800" smtClean="0"/>
              <a:t>Net Profit</a:t>
            </a:r>
          </a:p>
          <a:p>
            <a:pPr eaLnBrk="1" hangingPunct="1"/>
            <a:endParaRPr lang="en-GB" altLang="en-US" sz="280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92630"/>
            <a:ext cx="8991600" cy="3482340"/>
          </a:xfrm>
          <a:prstGeom prst="rect">
            <a:avLst/>
          </a:prstGeom>
        </p:spPr>
      </p:pic>
    </p:spTree>
    <p:extLst>
      <p:ext uri="{BB962C8B-B14F-4D97-AF65-F5344CB8AC3E}">
        <p14:creationId xmlns:p14="http://schemas.microsoft.com/office/powerpoint/2010/main" val="2039600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35843" name="Rectangle 3"/>
          <p:cNvSpPr>
            <a:spLocks noGrp="1" noChangeArrowheads="1"/>
          </p:cNvSpPr>
          <p:nvPr>
            <p:ph type="body" idx="1"/>
          </p:nvPr>
        </p:nvSpPr>
        <p:spPr/>
        <p:txBody>
          <a:bodyPr/>
          <a:lstStyle/>
          <a:p>
            <a:pPr eaLnBrk="1" hangingPunct="1"/>
            <a:r>
              <a:rPr lang="en-GB" altLang="en-US" dirty="0" smtClean="0"/>
              <a:t>Payback period</a:t>
            </a:r>
          </a:p>
          <a:p>
            <a:pPr eaLnBrk="1" hangingPunct="1"/>
            <a:endParaRPr lang="en-GB" altLang="en-US" dirty="0" smtClean="0"/>
          </a:p>
          <a:p>
            <a:pPr lvl="1" eaLnBrk="1" hangingPunct="1"/>
            <a:r>
              <a:rPr lang="en-GB" altLang="en-US" dirty="0" smtClean="0"/>
              <a:t>Time taken to break even</a:t>
            </a:r>
          </a:p>
          <a:p>
            <a:pPr lvl="1" eaLnBrk="1" hangingPunct="1"/>
            <a:r>
              <a:rPr lang="en-GB" altLang="en-US" dirty="0" smtClean="0"/>
              <a:t>Projects with short payback periods are preferred nowadays</a:t>
            </a:r>
          </a:p>
          <a:p>
            <a:pPr lvl="1" eaLnBrk="1" hangingPunct="1"/>
            <a:r>
              <a:rPr lang="en-GB" altLang="en-US" dirty="0" smtClean="0"/>
              <a:t>Does not consider income or expenditure after break even point is reached</a:t>
            </a:r>
          </a:p>
          <a:p>
            <a:pPr eaLnBrk="1" hangingPunct="1"/>
            <a:endParaRPr lang="en-GB" altLang="en-US" dirty="0" smtClean="0"/>
          </a:p>
        </p:txBody>
      </p:sp>
    </p:spTree>
    <p:extLst>
      <p:ext uri="{BB962C8B-B14F-4D97-AF65-F5344CB8AC3E}">
        <p14:creationId xmlns:p14="http://schemas.microsoft.com/office/powerpoint/2010/main" val="267303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457200" y="274638"/>
            <a:ext cx="8229600" cy="1138138"/>
          </a:xfrm>
        </p:spPr>
        <p:txBody>
          <a:bodyPr/>
          <a:lstStyle/>
          <a:p>
            <a:pPr eaLnBrk="1" hangingPunct="1">
              <a:defRPr/>
            </a:pPr>
            <a:r>
              <a:rPr lang="en-GB" smtClean="0"/>
              <a:t>Project Evaluation</a:t>
            </a:r>
          </a:p>
        </p:txBody>
      </p:sp>
      <p:sp>
        <p:nvSpPr>
          <p:cNvPr id="5123" name="Rectangle 3"/>
          <p:cNvSpPr>
            <a:spLocks noGrp="1" noChangeArrowheads="1"/>
          </p:cNvSpPr>
          <p:nvPr>
            <p:ph type="body" idx="1"/>
          </p:nvPr>
        </p:nvSpPr>
        <p:spPr/>
        <p:txBody>
          <a:bodyPr>
            <a:normAutofit lnSpcReduction="10000"/>
          </a:bodyPr>
          <a:lstStyle/>
          <a:p>
            <a:pPr eaLnBrk="1" hangingPunct="1"/>
            <a:r>
              <a:rPr lang="en-GB" altLang="en-US" dirty="0" smtClean="0"/>
              <a:t>Introduction</a:t>
            </a:r>
          </a:p>
          <a:p>
            <a:pPr lvl="1" eaLnBrk="1" hangingPunct="1"/>
            <a:r>
              <a:rPr lang="en-GB" altLang="en-US" dirty="0" smtClean="0"/>
              <a:t>Why evaluate?</a:t>
            </a:r>
          </a:p>
          <a:p>
            <a:pPr lvl="1" eaLnBrk="1" hangingPunct="1"/>
            <a:r>
              <a:rPr lang="en-GB" altLang="en-US" dirty="0" smtClean="0"/>
              <a:t>What is evaluated?</a:t>
            </a:r>
          </a:p>
          <a:p>
            <a:pPr lvl="1" eaLnBrk="1" hangingPunct="1"/>
            <a:endParaRPr lang="en-GB" altLang="en-US" dirty="0"/>
          </a:p>
          <a:p>
            <a:pPr lvl="1" eaLnBrk="1" hangingPunct="1"/>
            <a:r>
              <a:rPr lang="en-GB" altLang="en-US" dirty="0" smtClean="0"/>
              <a:t>If we consider a commitment to a single project, then it will likely be judged on whether benefits exceed cost of implementation and operation of the new application</a:t>
            </a:r>
          </a:p>
          <a:p>
            <a:pPr lvl="1" eaLnBrk="1" hangingPunct="1"/>
            <a:endParaRPr lang="en-GB" altLang="en-US" dirty="0"/>
          </a:p>
          <a:p>
            <a:pPr lvl="1" eaLnBrk="1" hangingPunct="1"/>
            <a:r>
              <a:rPr lang="en-GB" altLang="en-US" dirty="0" smtClean="0"/>
              <a:t>In other cases, projects have to viewed in terms of fulfilment of strategic objectives when combined with other projects.</a:t>
            </a:r>
          </a:p>
        </p:txBody>
      </p:sp>
    </p:spTree>
    <p:extLst>
      <p:ext uri="{BB962C8B-B14F-4D97-AF65-F5344CB8AC3E}">
        <p14:creationId xmlns:p14="http://schemas.microsoft.com/office/powerpoint/2010/main" val="55736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eaLnBrk="1" hangingPunct="1">
              <a:defRPr/>
            </a:pPr>
            <a:r>
              <a:rPr lang="en-GB" sz="4000" dirty="0" smtClean="0"/>
              <a:t>Cost-Benefit Evaluation Techniques</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p:txBody>
              <a:bodyPr/>
              <a:lstStyle/>
              <a:p>
                <a:pPr eaLnBrk="1" hangingPunct="1"/>
                <a:r>
                  <a:rPr lang="en-GB" altLang="en-US" dirty="0" smtClean="0"/>
                  <a:t>Return on investment (ROI)</a:t>
                </a:r>
              </a:p>
              <a:p>
                <a:pPr lvl="1" eaLnBrk="1" hangingPunct="1"/>
                <a:r>
                  <a:rPr lang="en-GB" altLang="en-US" dirty="0" smtClean="0"/>
                  <a:t>or Accounting rate of return (ARR)</a:t>
                </a:r>
              </a:p>
              <a:p>
                <a:pPr lvl="1" eaLnBrk="1" hangingPunct="1"/>
                <a:endParaRPr lang="en-GB" altLang="en-US" dirty="0" smtClean="0"/>
              </a:p>
              <a:p>
                <a:pPr lvl="1" eaLnBrk="1" hangingPunct="1"/>
                <a:r>
                  <a:rPr lang="en-GB" altLang="en-US" dirty="0" smtClean="0"/>
                  <a:t>Compares investment required with net profitability</a:t>
                </a:r>
              </a:p>
              <a:p>
                <a:pPr lvl="2"/>
                <a:endParaRPr lang="en-GB" altLang="en-US" dirty="0" smtClean="0"/>
              </a:p>
              <a:p>
                <a:pPr lvl="2"/>
                <a:r>
                  <a:rPr lang="en-GB" altLang="en-US" dirty="0" smtClean="0"/>
                  <a:t>ROI </a:t>
                </a:r>
                <a14:m>
                  <m:oMath xmlns:m="http://schemas.openxmlformats.org/officeDocument/2006/math">
                    <m:r>
                      <a:rPr lang="en-GB" altLang="en-US" i="1" smtClean="0">
                        <a:latin typeface="Cambria Math" panose="02040503050406030204" pitchFamily="18" charset="0"/>
                      </a:rPr>
                      <m:t>=</m:t>
                    </m:r>
                    <m:f>
                      <m:fPr>
                        <m:ctrlPr>
                          <a:rPr lang="en-GB" altLang="en-US" i="1" smtClean="0">
                            <a:latin typeface="Cambria Math" panose="02040503050406030204" pitchFamily="18" charset="0"/>
                          </a:rPr>
                        </m:ctrlPr>
                      </m:fPr>
                      <m:num>
                        <m:r>
                          <a:rPr lang="en-GB" altLang="en-US" b="0" i="1" smtClean="0">
                            <a:latin typeface="Cambria Math" panose="02040503050406030204" pitchFamily="18" charset="0"/>
                          </a:rPr>
                          <m:t>𝑎𝑣𝑒𝑟𝑎𝑔𝑒</m:t>
                        </m:r>
                        <m:r>
                          <a:rPr lang="en-GB" altLang="en-US" b="0" i="1" smtClean="0">
                            <a:latin typeface="Cambria Math" panose="02040503050406030204" pitchFamily="18" charset="0"/>
                          </a:rPr>
                          <m:t> </m:t>
                        </m:r>
                        <m:r>
                          <a:rPr lang="en-GB" altLang="en-US" b="0" i="1" smtClean="0">
                            <a:latin typeface="Cambria Math" panose="02040503050406030204" pitchFamily="18" charset="0"/>
                          </a:rPr>
                          <m:t>𝑎𝑛𝑛𝑢𝑎𝑙</m:t>
                        </m:r>
                        <m:r>
                          <a:rPr lang="en-GB" altLang="en-US" b="0" i="1" smtClean="0">
                            <a:latin typeface="Cambria Math" panose="02040503050406030204" pitchFamily="18" charset="0"/>
                          </a:rPr>
                          <m:t> </m:t>
                        </m:r>
                        <m:r>
                          <a:rPr lang="en-GB" altLang="en-US" b="0" i="1" smtClean="0">
                            <a:latin typeface="Cambria Math" panose="02040503050406030204" pitchFamily="18" charset="0"/>
                          </a:rPr>
                          <m:t>𝑝𝑟𝑜𝑓𝑖𝑡</m:t>
                        </m:r>
                      </m:num>
                      <m:den>
                        <m:r>
                          <a:rPr lang="en-GB" altLang="en-US" b="0" i="1" smtClean="0">
                            <a:latin typeface="Cambria Math" panose="02040503050406030204" pitchFamily="18" charset="0"/>
                          </a:rPr>
                          <m:t>𝑡𝑜𝑡𝑎𝑙</m:t>
                        </m:r>
                        <m:r>
                          <a:rPr lang="en-GB" altLang="en-US" b="0" i="1" smtClean="0">
                            <a:latin typeface="Cambria Math" panose="02040503050406030204" pitchFamily="18" charset="0"/>
                          </a:rPr>
                          <m:t> </m:t>
                        </m:r>
                        <m:r>
                          <a:rPr lang="en-GB" altLang="en-US" b="0" i="1" smtClean="0">
                            <a:latin typeface="Cambria Math" panose="02040503050406030204" pitchFamily="18" charset="0"/>
                          </a:rPr>
                          <m:t>𝑖𝑛𝑣𝑒𝑠𝑡𝑚𝑒𝑛𝑡</m:t>
                        </m:r>
                      </m:den>
                    </m:f>
                    <m:r>
                      <a:rPr lang="en-GB" altLang="en-US" b="0" i="1" smtClean="0">
                        <a:latin typeface="Cambria Math" panose="02040503050406030204" pitchFamily="18" charset="0"/>
                      </a:rPr>
                      <m:t>𝑥</m:t>
                    </m:r>
                    <m:r>
                      <a:rPr lang="en-GB" altLang="en-US" b="0" i="1" smtClean="0">
                        <a:latin typeface="Cambria Math" panose="02040503050406030204" pitchFamily="18" charset="0"/>
                      </a:rPr>
                      <m:t> 100</m:t>
                    </m:r>
                  </m:oMath>
                </a14:m>
                <a:endParaRPr lang="en-GB" altLang="en-US" dirty="0" smtClean="0"/>
              </a:p>
              <a:p>
                <a:pPr marL="914400" lvl="2" indent="0" eaLnBrk="1" hangingPunct="1">
                  <a:buNone/>
                </a:pPr>
                <a:endParaRPr lang="en-GB" altLang="en-US" dirty="0" smtClean="0"/>
              </a:p>
              <a:p>
                <a:pPr lvl="2"/>
                <a:r>
                  <a:rPr lang="en-GB" altLang="en-US" dirty="0" smtClean="0"/>
                  <a:t>ROI for project 1 </a:t>
                </a:r>
                <a14:m>
                  <m:oMath xmlns:m="http://schemas.openxmlformats.org/officeDocument/2006/math">
                    <m:r>
                      <a:rPr lang="en-GB" altLang="en-US" i="1">
                        <a:latin typeface="Cambria Math" panose="02040503050406030204" pitchFamily="18" charset="0"/>
                      </a:rPr>
                      <m:t>=</m:t>
                    </m:r>
                    <m:f>
                      <m:fPr>
                        <m:ctrlPr>
                          <a:rPr lang="en-GB" altLang="en-US" i="1">
                            <a:latin typeface="Cambria Math" panose="02040503050406030204" pitchFamily="18" charset="0"/>
                          </a:rPr>
                        </m:ctrlPr>
                      </m:fPr>
                      <m:num>
                        <m:r>
                          <a:rPr lang="en-GB" altLang="en-US" b="0" i="1" smtClean="0">
                            <a:latin typeface="Cambria Math" panose="02040503050406030204" pitchFamily="18" charset="0"/>
                          </a:rPr>
                          <m:t>10,000</m:t>
                        </m:r>
                      </m:num>
                      <m:den>
                        <m:r>
                          <a:rPr lang="en-GB" altLang="en-US" b="0" i="1" smtClean="0">
                            <a:latin typeface="Cambria Math" panose="02040503050406030204" pitchFamily="18" charset="0"/>
                          </a:rPr>
                          <m:t>100000</m:t>
                        </m:r>
                      </m:den>
                    </m:f>
                    <m:r>
                      <a:rPr lang="en-GB" altLang="en-US" i="1">
                        <a:latin typeface="Cambria Math" panose="02040503050406030204" pitchFamily="18" charset="0"/>
                      </a:rPr>
                      <m:t>𝑥</m:t>
                    </m:r>
                    <m:r>
                      <a:rPr lang="en-GB" altLang="en-US" i="1">
                        <a:latin typeface="Cambria Math" panose="02040503050406030204" pitchFamily="18" charset="0"/>
                      </a:rPr>
                      <m:t> 100=10%</m:t>
                    </m:r>
                  </m:oMath>
                </a14:m>
                <a:endParaRPr lang="en-GB" altLang="en-US" dirty="0"/>
              </a:p>
              <a:p>
                <a:pPr eaLnBrk="1" hangingPunct="1">
                  <a:buFontTx/>
                  <a:buNone/>
                </a:pPr>
                <a:endParaRPr lang="en-GB" altLang="en-US" dirty="0" smtClean="0"/>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blipFill>
                <a:blip r:embed="rId3"/>
                <a:stretch>
                  <a:fillRect l="-1333" t="-1348"/>
                </a:stretch>
              </a:blipFill>
            </p:spPr>
            <p:txBody>
              <a:bodyPr/>
              <a:lstStyle/>
              <a:p>
                <a:r>
                  <a:rPr lang="en-GB">
                    <a:noFill/>
                  </a:rPr>
                  <a:t> </a:t>
                </a:r>
              </a:p>
            </p:txBody>
          </p:sp>
        </mc:Fallback>
      </mc:AlternateContent>
    </p:spTree>
    <p:extLst>
      <p:ext uri="{BB962C8B-B14F-4D97-AF65-F5344CB8AC3E}">
        <p14:creationId xmlns:p14="http://schemas.microsoft.com/office/powerpoint/2010/main" val="4294647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395536" y="76200"/>
            <a:ext cx="8352928" cy="1143000"/>
          </a:xfrm>
        </p:spPr>
        <p:txBody>
          <a:bodyPr>
            <a:normAutofit/>
          </a:bodyPr>
          <a:lstStyle/>
          <a:p>
            <a:pPr eaLnBrk="1" hangingPunct="1">
              <a:defRPr/>
            </a:pPr>
            <a:r>
              <a:rPr lang="en-GB" sz="4000" dirty="0" smtClean="0"/>
              <a:t>Cost-Benefit Evaluation Techniques</a:t>
            </a:r>
          </a:p>
        </p:txBody>
      </p:sp>
      <mc:AlternateContent xmlns:mc="http://schemas.openxmlformats.org/markup-compatibility/2006" xmlns:a14="http://schemas.microsoft.com/office/drawing/2010/main">
        <mc:Choice Requires="a14">
          <p:sp>
            <p:nvSpPr>
              <p:cNvPr id="41987" name="Rectangle 3"/>
              <p:cNvSpPr>
                <a:spLocks noGrp="1" noChangeArrowheads="1"/>
              </p:cNvSpPr>
              <p:nvPr>
                <p:ph type="body" sz="half" idx="1"/>
              </p:nvPr>
            </p:nvSpPr>
            <p:spPr>
              <a:xfrm>
                <a:off x="228600" y="1371600"/>
                <a:ext cx="8664575" cy="4724400"/>
              </a:xfrm>
            </p:spPr>
            <p:txBody>
              <a:bodyPr/>
              <a:lstStyle/>
              <a:p>
                <a:pPr eaLnBrk="1" hangingPunct="1">
                  <a:spcBef>
                    <a:spcPct val="0"/>
                  </a:spcBef>
                  <a:buFontTx/>
                  <a:buNone/>
                </a:pPr>
                <a:r>
                  <a:rPr lang="en-GB" altLang="en-US" sz="2800" dirty="0" smtClean="0"/>
                  <a:t>Net </a:t>
                </a:r>
                <a:r>
                  <a:rPr lang="en-GB" altLang="en-US" dirty="0"/>
                  <a:t>P</a:t>
                </a:r>
                <a:r>
                  <a:rPr lang="en-GB" altLang="en-US" sz="2800" dirty="0" smtClean="0"/>
                  <a:t>resent Value</a:t>
                </a:r>
              </a:p>
              <a:p>
                <a:pPr eaLnBrk="1" hangingPunct="1">
                  <a:spcBef>
                    <a:spcPct val="0"/>
                  </a:spcBef>
                  <a:buFontTx/>
                  <a:buNone/>
                </a:pPr>
                <a:endParaRPr lang="en-GB" altLang="en-US" dirty="0"/>
              </a:p>
              <a:p>
                <a:pPr>
                  <a:spcBef>
                    <a:spcPct val="0"/>
                  </a:spcBef>
                </a:pPr>
                <a:endParaRPr lang="en-GB" altLang="en-US" dirty="0" smtClean="0"/>
              </a:p>
              <a:p>
                <a:pPr lvl="1">
                  <a:spcBef>
                    <a:spcPct val="0"/>
                  </a:spcBef>
                </a:pPr>
                <a:r>
                  <a:rPr lang="en-GB" altLang="en-US" dirty="0" smtClean="0"/>
                  <a:t>NPV </a:t>
                </a:r>
                <a14:m>
                  <m:oMath xmlns:m="http://schemas.openxmlformats.org/officeDocument/2006/math">
                    <m:r>
                      <a:rPr lang="en-GB" altLang="en-US" i="1">
                        <a:latin typeface="Cambria Math" panose="02040503050406030204" pitchFamily="18" charset="0"/>
                      </a:rPr>
                      <m:t>=</m:t>
                    </m:r>
                    <m:f>
                      <m:fPr>
                        <m:ctrlPr>
                          <a:rPr lang="en-GB" altLang="en-US" i="1">
                            <a:latin typeface="Cambria Math" panose="02040503050406030204" pitchFamily="18" charset="0"/>
                          </a:rPr>
                        </m:ctrlPr>
                      </m:fPr>
                      <m:num>
                        <m:r>
                          <a:rPr lang="en-GB" altLang="en-US" b="0" i="1" smtClean="0">
                            <a:latin typeface="Cambria Math" panose="02040503050406030204" pitchFamily="18" charset="0"/>
                          </a:rPr>
                          <m:t>𝑣𝑎𝑙𝑢𝑒</m:t>
                        </m:r>
                        <m:r>
                          <a:rPr lang="en-GB" altLang="en-US" b="0" i="1" smtClean="0">
                            <a:latin typeface="Cambria Math" panose="02040503050406030204" pitchFamily="18" charset="0"/>
                          </a:rPr>
                          <m:t> </m:t>
                        </m:r>
                        <m:r>
                          <a:rPr lang="en-GB" altLang="en-US" b="0" i="1" smtClean="0">
                            <a:latin typeface="Cambria Math" panose="02040503050406030204" pitchFamily="18" charset="0"/>
                          </a:rPr>
                          <m:t>𝑖𝑛</m:t>
                        </m:r>
                        <m:r>
                          <a:rPr lang="en-GB" altLang="en-US" b="0" i="1" smtClean="0">
                            <a:latin typeface="Cambria Math" panose="02040503050406030204" pitchFamily="18" charset="0"/>
                          </a:rPr>
                          <m:t> </m:t>
                        </m:r>
                        <m:r>
                          <a:rPr lang="en-GB" altLang="en-US" b="0" i="1" smtClean="0">
                            <a:latin typeface="Cambria Math" panose="02040503050406030204" pitchFamily="18" charset="0"/>
                          </a:rPr>
                          <m:t>𝑦𝑒𝑎𝑟</m:t>
                        </m:r>
                        <m:r>
                          <a:rPr lang="en-GB" altLang="en-US" b="0" i="1" smtClean="0">
                            <a:latin typeface="Cambria Math" panose="02040503050406030204" pitchFamily="18" charset="0"/>
                          </a:rPr>
                          <m:t> </m:t>
                        </m:r>
                        <m:r>
                          <a:rPr lang="en-GB" altLang="en-US" b="0" i="1" smtClean="0">
                            <a:latin typeface="Cambria Math" panose="02040503050406030204" pitchFamily="18" charset="0"/>
                          </a:rPr>
                          <m:t>𝑡</m:t>
                        </m:r>
                      </m:num>
                      <m:den>
                        <m:sSup>
                          <m:sSupPr>
                            <m:ctrlPr>
                              <a:rPr lang="en-GB" altLang="en-US" b="0" i="1" smtClean="0">
                                <a:latin typeface="Cambria Math" panose="02040503050406030204" pitchFamily="18" charset="0"/>
                              </a:rPr>
                            </m:ctrlPr>
                          </m:sSupPr>
                          <m:e>
                            <m:r>
                              <a:rPr lang="en-GB" altLang="en-US" b="0" i="1" smtClean="0">
                                <a:latin typeface="Cambria Math" panose="02040503050406030204" pitchFamily="18" charset="0"/>
                              </a:rPr>
                              <m:t>(1+</m:t>
                            </m:r>
                            <m:r>
                              <a:rPr lang="en-GB" altLang="en-US" b="0" i="1" smtClean="0">
                                <a:latin typeface="Cambria Math" panose="02040503050406030204" pitchFamily="18" charset="0"/>
                              </a:rPr>
                              <m:t>𝑟</m:t>
                            </m:r>
                            <m:r>
                              <a:rPr lang="en-GB" altLang="en-US" b="0" i="1" smtClean="0">
                                <a:latin typeface="Cambria Math" panose="02040503050406030204" pitchFamily="18" charset="0"/>
                              </a:rPr>
                              <m:t>)</m:t>
                            </m:r>
                          </m:e>
                          <m:sup>
                            <m:r>
                              <a:rPr lang="en-GB" altLang="en-US" b="0" i="1" smtClean="0">
                                <a:latin typeface="Cambria Math" panose="02040503050406030204" pitchFamily="18" charset="0"/>
                              </a:rPr>
                              <m:t>𝑡</m:t>
                            </m:r>
                          </m:sup>
                        </m:sSup>
                      </m:den>
                    </m:f>
                  </m:oMath>
                </a14:m>
                <a:endParaRPr lang="en-GB" altLang="en-US" dirty="0"/>
              </a:p>
              <a:p>
                <a:pPr lvl="1">
                  <a:spcBef>
                    <a:spcPct val="0"/>
                  </a:spcBef>
                </a:pPr>
                <a:endParaRPr lang="en-GB" altLang="en-US" dirty="0"/>
              </a:p>
              <a:p>
                <a:pPr>
                  <a:spcBef>
                    <a:spcPct val="0"/>
                  </a:spcBef>
                </a:pPr>
                <a:endParaRPr lang="en-GB" altLang="en-US" sz="2800" dirty="0" smtClean="0"/>
              </a:p>
            </p:txBody>
          </p:sp>
        </mc:Choice>
        <mc:Fallback xmlns="">
          <p:sp>
            <p:nvSpPr>
              <p:cNvPr id="41987" name="Rectangle 3"/>
              <p:cNvSpPr>
                <a:spLocks noGrp="1" noRot="1" noChangeAspect="1" noMove="1" noResize="1" noEditPoints="1" noAdjustHandles="1" noChangeArrowheads="1" noChangeShapeType="1" noTextEdit="1"/>
              </p:cNvSpPr>
              <p:nvPr>
                <p:ph type="body" sz="half" idx="1"/>
              </p:nvPr>
            </p:nvSpPr>
            <p:spPr>
              <a:xfrm>
                <a:off x="228600" y="1371600"/>
                <a:ext cx="8664575" cy="4724400"/>
              </a:xfrm>
              <a:blipFill>
                <a:blip r:embed="rId3"/>
                <a:stretch>
                  <a:fillRect l="-1478" t="-1161"/>
                </a:stretch>
              </a:blipFill>
            </p:spPr>
            <p:txBody>
              <a:bodyPr/>
              <a:lstStyle/>
              <a:p>
                <a:r>
                  <a:rPr lang="en-GB">
                    <a:noFill/>
                  </a:rPr>
                  <a:t> </a:t>
                </a:r>
              </a:p>
            </p:txBody>
          </p:sp>
        </mc:Fallback>
      </mc:AlternateContent>
    </p:spTree>
    <p:extLst>
      <p:ext uri="{BB962C8B-B14F-4D97-AF65-F5344CB8AC3E}">
        <p14:creationId xmlns:p14="http://schemas.microsoft.com/office/powerpoint/2010/main" val="4193387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46083"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ROI is simple to calculate</a:t>
            </a:r>
          </a:p>
          <a:p>
            <a:pPr lvl="1" eaLnBrk="1" hangingPunct="1"/>
            <a:r>
              <a:rPr lang="en-GB" altLang="en-US" smtClean="0"/>
              <a:t>this makes it a popular method</a:t>
            </a:r>
          </a:p>
          <a:p>
            <a:pPr eaLnBrk="1" hangingPunct="1"/>
            <a:r>
              <a:rPr lang="en-GB" altLang="en-US" smtClean="0"/>
              <a:t>But, it has two major problems</a:t>
            </a:r>
          </a:p>
          <a:p>
            <a:pPr lvl="1" eaLnBrk="1" hangingPunct="1"/>
            <a:r>
              <a:rPr lang="en-GB" altLang="en-US" smtClean="0"/>
              <a:t>It does not consider the time element</a:t>
            </a:r>
          </a:p>
          <a:p>
            <a:pPr lvl="1" eaLnBrk="1" hangingPunct="1"/>
            <a:r>
              <a:rPr lang="en-GB" altLang="en-US" smtClean="0"/>
              <a:t>The ROI gets compared to bank interest rates</a:t>
            </a:r>
          </a:p>
          <a:p>
            <a:pPr lvl="2" eaLnBrk="1" hangingPunct="1"/>
            <a:r>
              <a:rPr lang="en-GB" altLang="en-US" smtClean="0"/>
              <a:t>this is not a valid measure as timing and compounding of interest are no considered</a:t>
            </a:r>
          </a:p>
          <a:p>
            <a:pPr lvl="2" eaLnBrk="1" hangingPunct="1"/>
            <a:r>
              <a:rPr lang="en-GB" altLang="en-US" smtClean="0"/>
              <a:t>This can lead to very misleading conclusions</a:t>
            </a:r>
          </a:p>
          <a:p>
            <a:pPr eaLnBrk="1" hangingPunct="1"/>
            <a:endParaRPr lang="en-GB" altLang="en-US" smtClean="0"/>
          </a:p>
        </p:txBody>
      </p:sp>
    </p:spTree>
    <p:extLst>
      <p:ext uri="{BB962C8B-B14F-4D97-AF65-F5344CB8AC3E}">
        <p14:creationId xmlns:p14="http://schemas.microsoft.com/office/powerpoint/2010/main" val="2366914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48131"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Net present value (NPV)</a:t>
            </a:r>
          </a:p>
          <a:p>
            <a:pPr lvl="1" eaLnBrk="1" hangingPunct="1"/>
            <a:r>
              <a:rPr lang="en-GB" altLang="en-US" smtClean="0"/>
              <a:t>considers profitability</a:t>
            </a:r>
          </a:p>
          <a:p>
            <a:pPr lvl="1" eaLnBrk="1" hangingPunct="1"/>
            <a:r>
              <a:rPr lang="en-GB" altLang="en-US" smtClean="0"/>
              <a:t>takes account of the time element</a:t>
            </a:r>
          </a:p>
          <a:p>
            <a:pPr lvl="1" eaLnBrk="1" hangingPunct="1"/>
            <a:r>
              <a:rPr lang="en-GB" altLang="en-US" smtClean="0"/>
              <a:t>NPV discounts future cash flows</a:t>
            </a:r>
          </a:p>
          <a:p>
            <a:pPr lvl="2" eaLnBrk="1" hangingPunct="1"/>
            <a:r>
              <a:rPr lang="en-GB" altLang="en-US" smtClean="0"/>
              <a:t>to current money values</a:t>
            </a:r>
          </a:p>
          <a:p>
            <a:pPr lvl="2" eaLnBrk="1" hangingPunct="1"/>
            <a:r>
              <a:rPr lang="en-GB" altLang="en-US" smtClean="0"/>
              <a:t>it does this using a percentage rate called the discount rate</a:t>
            </a:r>
          </a:p>
          <a:p>
            <a:pPr eaLnBrk="1" hangingPunct="1"/>
            <a:endParaRPr lang="en-GB" altLang="en-US" smtClean="0"/>
          </a:p>
        </p:txBody>
      </p:sp>
    </p:spTree>
    <p:extLst>
      <p:ext uri="{BB962C8B-B14F-4D97-AF65-F5344CB8AC3E}">
        <p14:creationId xmlns:p14="http://schemas.microsoft.com/office/powerpoint/2010/main" val="2577626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50179" name="Rectangle 3"/>
          <p:cNvSpPr>
            <a:spLocks noGrp="1" noChangeArrowheads="1"/>
          </p:cNvSpPr>
          <p:nvPr>
            <p:ph type="body" idx="1"/>
          </p:nvPr>
        </p:nvSpPr>
        <p:spPr/>
        <p:txBody>
          <a:bodyPr/>
          <a:lstStyle/>
          <a:p>
            <a:pPr eaLnBrk="1" hangingPunct="1"/>
            <a:r>
              <a:rPr lang="en-GB" altLang="en-US" smtClean="0"/>
              <a:t>NPV a simple example using inflation</a:t>
            </a:r>
          </a:p>
          <a:p>
            <a:pPr eaLnBrk="1" hangingPunct="1"/>
            <a:endParaRPr lang="en-GB" altLang="en-US" smtClean="0"/>
          </a:p>
          <a:p>
            <a:pPr lvl="2" eaLnBrk="1" hangingPunct="1"/>
            <a:r>
              <a:rPr lang="en-GB" altLang="en-US" smtClean="0"/>
              <a:t>£100 today = £100</a:t>
            </a:r>
          </a:p>
          <a:p>
            <a:pPr lvl="2" eaLnBrk="1" hangingPunct="1"/>
            <a:r>
              <a:rPr lang="en-GB" altLang="en-US" smtClean="0"/>
              <a:t>£100 today will be worth less in a 12 months time if inflation is 5%</a:t>
            </a:r>
          </a:p>
          <a:p>
            <a:pPr lvl="2" eaLnBrk="1" hangingPunct="1"/>
            <a:r>
              <a:rPr lang="en-GB" altLang="en-US" smtClean="0"/>
              <a:t>with 5% inflation £100 today = £95 in a years time</a:t>
            </a:r>
          </a:p>
          <a:p>
            <a:pPr lvl="2" eaLnBrk="1" hangingPunct="1"/>
            <a:r>
              <a:rPr lang="en-GB" altLang="en-US" smtClean="0"/>
              <a:t>today’s present value of £100 gained in 12 months time would be worth only £95 if inflation is 5%</a:t>
            </a:r>
          </a:p>
          <a:p>
            <a:pPr lvl="2" eaLnBrk="1" hangingPunct="1"/>
            <a:r>
              <a:rPr lang="en-GB" altLang="en-US" smtClean="0"/>
              <a:t>£100 gained in 5 years = £78 today if 5% inflation</a:t>
            </a:r>
          </a:p>
          <a:p>
            <a:pPr eaLnBrk="1" hangingPunct="1"/>
            <a:endParaRPr lang="en-GB" altLang="en-US" smtClean="0"/>
          </a:p>
        </p:txBody>
      </p:sp>
    </p:spTree>
    <p:extLst>
      <p:ext uri="{BB962C8B-B14F-4D97-AF65-F5344CB8AC3E}">
        <p14:creationId xmlns:p14="http://schemas.microsoft.com/office/powerpoint/2010/main" val="179277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52227" name="Rectangle 3"/>
          <p:cNvSpPr>
            <a:spLocks noGrp="1" noChangeArrowheads="1"/>
          </p:cNvSpPr>
          <p:nvPr>
            <p:ph type="body" idx="1"/>
          </p:nvPr>
        </p:nvSpPr>
        <p:spPr/>
        <p:txBody>
          <a:bodyPr/>
          <a:lstStyle/>
          <a:p>
            <a:pPr eaLnBrk="1" hangingPunct="1"/>
            <a:r>
              <a:rPr lang="en-GB" altLang="en-US" smtClean="0"/>
              <a:t>NPV a simple example (cont.)</a:t>
            </a:r>
          </a:p>
          <a:p>
            <a:pPr lvl="2" eaLnBrk="1" hangingPunct="1"/>
            <a:r>
              <a:rPr lang="en-GB" altLang="en-US" smtClean="0"/>
              <a:t>Another way of considering NPV is that it is the reverse of looking at the value of money from the past.</a:t>
            </a:r>
          </a:p>
          <a:p>
            <a:pPr lvl="2" eaLnBrk="1" hangingPunct="1"/>
            <a:endParaRPr lang="en-GB" altLang="en-US" smtClean="0"/>
          </a:p>
          <a:p>
            <a:pPr lvl="2" eaLnBrk="1" hangingPunct="1"/>
            <a:r>
              <a:rPr lang="en-GB" altLang="en-US" smtClean="0"/>
              <a:t>i.e. with 5% inflation to have the same purchase value of £100 5 years ago you would need to spend £128 today</a:t>
            </a:r>
          </a:p>
          <a:p>
            <a:pPr lvl="2" eaLnBrk="1" hangingPunct="1"/>
            <a:endParaRPr lang="en-GB" altLang="en-US" smtClean="0"/>
          </a:p>
          <a:p>
            <a:pPr lvl="2" eaLnBrk="1" hangingPunct="1"/>
            <a:r>
              <a:rPr lang="en-GB" altLang="en-US" smtClean="0"/>
              <a:t>NPV considers the value of money in the future with today as the baseline</a:t>
            </a:r>
          </a:p>
          <a:p>
            <a:pPr eaLnBrk="1" hangingPunct="1"/>
            <a:endParaRPr lang="en-GB" altLang="en-US" smtClean="0"/>
          </a:p>
        </p:txBody>
      </p:sp>
    </p:spTree>
    <p:extLst>
      <p:ext uri="{BB962C8B-B14F-4D97-AF65-F5344CB8AC3E}">
        <p14:creationId xmlns:p14="http://schemas.microsoft.com/office/powerpoint/2010/main" val="3278793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54275" name="Rectangle 3"/>
          <p:cNvSpPr>
            <a:spLocks noGrp="1" noChangeArrowheads="1"/>
          </p:cNvSpPr>
          <p:nvPr>
            <p:ph type="body" idx="1"/>
          </p:nvPr>
        </p:nvSpPr>
        <p:spPr/>
        <p:txBody>
          <a:bodyPr/>
          <a:lstStyle/>
          <a:p>
            <a:pPr eaLnBrk="1" hangingPunct="1"/>
            <a:r>
              <a:rPr lang="en-GB" altLang="en-US" smtClean="0"/>
              <a:t>The formula for net present values of future cash flows is</a:t>
            </a:r>
          </a:p>
          <a:p>
            <a:pPr eaLnBrk="1" hangingPunct="1"/>
            <a:r>
              <a:rPr lang="en-GB" altLang="en-US" smtClean="0">
                <a:solidFill>
                  <a:srgbClr val="000000"/>
                </a:solidFill>
              </a:rPr>
              <a:t>present value = value in year t / (1+r)</a:t>
            </a:r>
            <a:r>
              <a:rPr lang="en-GB" altLang="en-US" baseline="30000" smtClean="0">
                <a:solidFill>
                  <a:srgbClr val="000000"/>
                </a:solidFill>
              </a:rPr>
              <a:t>t</a:t>
            </a:r>
            <a:endParaRPr lang="en-GB" altLang="en-US" smtClean="0"/>
          </a:p>
          <a:p>
            <a:pPr lvl="2" eaLnBrk="1" hangingPunct="1"/>
            <a:r>
              <a:rPr lang="en-GB" altLang="en-US" smtClean="0">
                <a:solidFill>
                  <a:srgbClr val="000000"/>
                </a:solidFill>
              </a:rPr>
              <a:t>where r is the discount expressed as a decimal value</a:t>
            </a:r>
          </a:p>
          <a:p>
            <a:pPr lvl="2" eaLnBrk="1" hangingPunct="1"/>
            <a:r>
              <a:rPr lang="en-GB" altLang="en-US" smtClean="0">
                <a:solidFill>
                  <a:srgbClr val="000000"/>
                </a:solidFill>
              </a:rPr>
              <a:t>and t is the number of years in the future</a:t>
            </a:r>
          </a:p>
          <a:p>
            <a:pPr eaLnBrk="1" hangingPunct="1"/>
            <a:r>
              <a:rPr lang="en-GB" altLang="en-US" smtClean="0">
                <a:solidFill>
                  <a:srgbClr val="000000"/>
                </a:solidFill>
              </a:rPr>
              <a:t>A simpler method is to use discount tables</a:t>
            </a:r>
          </a:p>
          <a:p>
            <a:pPr lvl="2" eaLnBrk="1" hangingPunct="1"/>
            <a:r>
              <a:rPr lang="en-GB" altLang="en-US" smtClean="0">
                <a:solidFill>
                  <a:srgbClr val="000000"/>
                </a:solidFill>
              </a:rPr>
              <a:t>present value = value in year t x discount factor</a:t>
            </a:r>
          </a:p>
          <a:p>
            <a:pPr eaLnBrk="1" hangingPunct="1"/>
            <a:endParaRPr lang="en-GB" altLang="en-US" baseline="30000" smtClean="0">
              <a:solidFill>
                <a:srgbClr val="000000"/>
              </a:solidFill>
            </a:endParaRPr>
          </a:p>
          <a:p>
            <a:pPr eaLnBrk="1" hangingPunct="1"/>
            <a:endParaRPr lang="en-GB" altLang="en-US" smtClean="0"/>
          </a:p>
        </p:txBody>
      </p:sp>
    </p:spTree>
    <p:extLst>
      <p:ext uri="{BB962C8B-B14F-4D97-AF65-F5344CB8AC3E}">
        <p14:creationId xmlns:p14="http://schemas.microsoft.com/office/powerpoint/2010/main" val="4219306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467544" y="76200"/>
            <a:ext cx="8352928" cy="688504"/>
          </a:xfrm>
        </p:spPr>
        <p:txBody>
          <a:bodyPr>
            <a:normAutofit fontScale="90000"/>
          </a:bodyPr>
          <a:lstStyle/>
          <a:p>
            <a:pPr eaLnBrk="1" hangingPunct="1">
              <a:defRPr/>
            </a:pPr>
            <a:r>
              <a:rPr lang="en-GB" sz="4000" dirty="0" smtClean="0"/>
              <a:t>Typical NPV Discount Tables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72" y="692696"/>
            <a:ext cx="7978472" cy="5150486"/>
          </a:xfrm>
          <a:prstGeom prst="rect">
            <a:avLst/>
          </a:prstGeom>
        </p:spPr>
      </p:pic>
    </p:spTree>
    <p:extLst>
      <p:ext uri="{BB962C8B-B14F-4D97-AF65-F5344CB8AC3E}">
        <p14:creationId xmlns:p14="http://schemas.microsoft.com/office/powerpoint/2010/main" val="3723480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normAutofit fontScale="90000"/>
          </a:bodyPr>
          <a:lstStyle/>
          <a:p>
            <a:pPr eaLnBrk="1" hangingPunct="1">
              <a:defRPr/>
            </a:pPr>
            <a:r>
              <a:rPr lang="en-GB" sz="4000" smtClean="0"/>
              <a:t>Cost-Benefit Evaluation Techniques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9" y="1798320"/>
            <a:ext cx="8905859" cy="3430880"/>
          </a:xfrm>
          <a:prstGeom prst="rect">
            <a:avLst/>
          </a:prstGeom>
        </p:spPr>
      </p:pic>
    </p:spTree>
    <p:extLst>
      <p:ext uri="{BB962C8B-B14F-4D97-AF65-F5344CB8AC3E}">
        <p14:creationId xmlns:p14="http://schemas.microsoft.com/office/powerpoint/2010/main" val="3027981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9" name="Rectangle 5"/>
          <p:cNvSpPr>
            <a:spLocks noGrp="1" noChangeArrowheads="1"/>
          </p:cNvSpPr>
          <p:nvPr>
            <p:ph type="title"/>
          </p:nvPr>
        </p:nvSpPr>
        <p:spPr/>
        <p:txBody>
          <a:bodyPr>
            <a:normAutofit fontScale="90000"/>
          </a:bodyPr>
          <a:lstStyle/>
          <a:p>
            <a:pPr eaLnBrk="1" hangingPunct="1">
              <a:defRPr/>
            </a:pPr>
            <a:r>
              <a:rPr lang="en-GB" sz="4000" smtClean="0"/>
              <a:t>Cost-Benefit Evaluation Techniques</a:t>
            </a:r>
          </a:p>
        </p:txBody>
      </p:sp>
      <p:sp>
        <p:nvSpPr>
          <p:cNvPr id="62467" name="Rectangle 3"/>
          <p:cNvSpPr>
            <a:spLocks noGrp="1" noChangeArrowheads="1"/>
          </p:cNvSpPr>
          <p:nvPr>
            <p:ph type="body" sz="half" idx="1"/>
          </p:nvPr>
        </p:nvSpPr>
        <p:spPr>
          <a:xfrm>
            <a:off x="228600" y="1371600"/>
            <a:ext cx="8664575" cy="4724400"/>
          </a:xfrm>
        </p:spPr>
        <p:txBody>
          <a:bodyPr/>
          <a:lstStyle/>
          <a:p>
            <a:pPr eaLnBrk="1" hangingPunct="1"/>
            <a:r>
              <a:rPr lang="en-GB" altLang="en-US" sz="2800" smtClean="0"/>
              <a:t>The NPV for all four projects.</a:t>
            </a:r>
          </a:p>
        </p:txBody>
      </p:sp>
      <p:graphicFrame>
        <p:nvGraphicFramePr>
          <p:cNvPr id="62468" name="Object 4"/>
          <p:cNvGraphicFramePr>
            <a:graphicFrameLocks noGrp="1" noChangeAspect="1"/>
          </p:cNvGraphicFramePr>
          <p:nvPr>
            <p:ph sz="half" idx="2"/>
            <p:extLst>
              <p:ext uri="{D42A27DB-BD31-4B8C-83A1-F6EECF244321}">
                <p14:modId xmlns:p14="http://schemas.microsoft.com/office/powerpoint/2010/main" val="3611000909"/>
              </p:ext>
            </p:extLst>
          </p:nvPr>
        </p:nvGraphicFramePr>
        <p:xfrm>
          <a:off x="971600" y="1844824"/>
          <a:ext cx="7128147" cy="4093809"/>
        </p:xfrm>
        <a:graphic>
          <a:graphicData uri="http://schemas.openxmlformats.org/presentationml/2006/ole">
            <mc:AlternateContent xmlns:mc="http://schemas.openxmlformats.org/markup-compatibility/2006">
              <mc:Choice xmlns:v="urn:schemas-microsoft-com:vml" Requires="v">
                <p:oleObj spid="_x0000_s8207" name="Document" r:id="rId4" imgW="8537883" imgH="4835655" progId="Word.Document.8">
                  <p:embed/>
                </p:oleObj>
              </mc:Choice>
              <mc:Fallback>
                <p:oleObj name="Document" r:id="rId4" imgW="8537883" imgH="4835655" progId="Word.Document.8">
                  <p:embed/>
                  <p:pic>
                    <p:nvPicPr>
                      <p:cNvPr id="624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844824"/>
                        <a:ext cx="7128147" cy="409380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9093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en-GB" smtClean="0"/>
              <a:t>Strategic Issues</a:t>
            </a:r>
          </a:p>
        </p:txBody>
      </p:sp>
      <p:sp>
        <p:nvSpPr>
          <p:cNvPr id="7171" name="Rectangle 3"/>
          <p:cNvSpPr>
            <a:spLocks noGrp="1" noChangeArrowheads="1"/>
          </p:cNvSpPr>
          <p:nvPr>
            <p:ph type="body" idx="1"/>
          </p:nvPr>
        </p:nvSpPr>
        <p:spPr/>
        <p:txBody>
          <a:bodyPr/>
          <a:lstStyle/>
          <a:p>
            <a:pPr eaLnBrk="1" hangingPunct="1">
              <a:buFontTx/>
              <a:buNone/>
            </a:pPr>
            <a:r>
              <a:rPr lang="en-GB" altLang="en-US" smtClean="0"/>
              <a:t>Some typical strategic issues</a:t>
            </a:r>
          </a:p>
          <a:p>
            <a:pPr eaLnBrk="1" hangingPunct="1"/>
            <a:endParaRPr lang="en-GB" altLang="en-US" smtClean="0"/>
          </a:p>
          <a:p>
            <a:pPr eaLnBrk="1" hangingPunct="1"/>
            <a:r>
              <a:rPr lang="en-GB" altLang="en-US" smtClean="0"/>
              <a:t>Objectives</a:t>
            </a:r>
          </a:p>
          <a:p>
            <a:pPr eaLnBrk="1" hangingPunct="1"/>
            <a:endParaRPr lang="en-GB" altLang="en-US" smtClean="0"/>
          </a:p>
          <a:p>
            <a:pPr lvl="1" eaLnBrk="1" hangingPunct="1"/>
            <a:r>
              <a:rPr lang="en-GB" altLang="en-US" smtClean="0"/>
              <a:t>What will the project contribute to the organisations objectives</a:t>
            </a:r>
          </a:p>
          <a:p>
            <a:pPr lvl="2" eaLnBrk="1" hangingPunct="1"/>
            <a:endParaRPr lang="en-GB" altLang="en-US" smtClean="0"/>
          </a:p>
          <a:p>
            <a:pPr eaLnBrk="1" hangingPunct="1"/>
            <a:endParaRPr lang="en-GB" altLang="en-US" smtClean="0"/>
          </a:p>
        </p:txBody>
      </p:sp>
    </p:spTree>
    <p:extLst>
      <p:ext uri="{BB962C8B-B14F-4D97-AF65-F5344CB8AC3E}">
        <p14:creationId xmlns:p14="http://schemas.microsoft.com/office/powerpoint/2010/main" val="3781929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64515"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Net present value disadvantages</a:t>
            </a:r>
          </a:p>
          <a:p>
            <a:pPr lvl="1" eaLnBrk="1" hangingPunct="1"/>
            <a:r>
              <a:rPr lang="en-GB" altLang="en-US" smtClean="0"/>
              <a:t>may not be comparable to</a:t>
            </a:r>
          </a:p>
          <a:p>
            <a:pPr lvl="2" eaLnBrk="1" hangingPunct="1"/>
            <a:r>
              <a:rPr lang="en-GB" altLang="en-US" smtClean="0"/>
              <a:t>other investments</a:t>
            </a:r>
          </a:p>
          <a:p>
            <a:pPr lvl="2" eaLnBrk="1" hangingPunct="1"/>
            <a:r>
              <a:rPr lang="en-GB" altLang="en-US" smtClean="0"/>
              <a:t>cost of borrowing capital</a:t>
            </a:r>
          </a:p>
          <a:p>
            <a:pPr lvl="1" eaLnBrk="1" hangingPunct="1"/>
            <a:endParaRPr lang="en-GB" altLang="en-US" smtClean="0"/>
          </a:p>
          <a:p>
            <a:pPr lvl="1" eaLnBrk="1" hangingPunct="1"/>
            <a:r>
              <a:rPr lang="en-GB" altLang="en-US" smtClean="0"/>
              <a:t>a solution to this is to utilise Internal Rate of Return</a:t>
            </a:r>
          </a:p>
          <a:p>
            <a:pPr lvl="1" eaLnBrk="1" hangingPunct="1"/>
            <a:endParaRPr lang="en-GB" altLang="en-US" smtClean="0"/>
          </a:p>
        </p:txBody>
      </p:sp>
    </p:spTree>
    <p:extLst>
      <p:ext uri="{BB962C8B-B14F-4D97-AF65-F5344CB8AC3E}">
        <p14:creationId xmlns:p14="http://schemas.microsoft.com/office/powerpoint/2010/main" val="3497324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66563"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Internal rate of return (IRR)</a:t>
            </a:r>
          </a:p>
          <a:p>
            <a:pPr lvl="1" eaLnBrk="1" hangingPunct="1"/>
            <a:r>
              <a:rPr lang="en-GB" altLang="en-US" smtClean="0"/>
              <a:t>provides a profitability measure as a percentage return</a:t>
            </a:r>
          </a:p>
          <a:p>
            <a:pPr lvl="1" eaLnBrk="1" hangingPunct="1"/>
            <a:r>
              <a:rPr lang="en-GB" altLang="en-US" smtClean="0"/>
              <a:t>this directly comparable to interest rate</a:t>
            </a:r>
          </a:p>
          <a:p>
            <a:pPr lvl="1" eaLnBrk="1" hangingPunct="1"/>
            <a:r>
              <a:rPr lang="en-GB" altLang="en-US" smtClean="0"/>
              <a:t>IRR is used in conjunction with NPV</a:t>
            </a:r>
          </a:p>
        </p:txBody>
      </p:sp>
    </p:spTree>
    <p:extLst>
      <p:ext uri="{BB962C8B-B14F-4D97-AF65-F5344CB8AC3E}">
        <p14:creationId xmlns:p14="http://schemas.microsoft.com/office/powerpoint/2010/main" val="712694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68611" name="Rectangle 3"/>
          <p:cNvSpPr>
            <a:spLocks noGrp="1" noChangeArrowheads="1"/>
          </p:cNvSpPr>
          <p:nvPr>
            <p:ph type="body" idx="1"/>
          </p:nvPr>
        </p:nvSpPr>
        <p:spPr/>
        <p:txBody>
          <a:bodyPr/>
          <a:lstStyle/>
          <a:p>
            <a:pPr eaLnBrk="1" hangingPunct="1"/>
            <a:r>
              <a:rPr lang="en-GB" altLang="en-US" dirty="0" smtClean="0"/>
              <a:t>IRR is the discount rate when the NPV is 0</a:t>
            </a:r>
          </a:p>
          <a:p>
            <a:pPr lvl="1" eaLnBrk="1" hangingPunct="1"/>
            <a:r>
              <a:rPr lang="en-GB" altLang="en-US" dirty="0" smtClean="0"/>
              <a:t>e.g. in project 1 the IRR is just over 10%</a:t>
            </a:r>
          </a:p>
          <a:p>
            <a:pPr eaLnBrk="1" hangingPunct="1"/>
            <a:endParaRPr lang="en-GB" altLang="en-US" dirty="0" smtClean="0"/>
          </a:p>
          <a:p>
            <a:pPr eaLnBrk="1" hangingPunct="1"/>
            <a:r>
              <a:rPr lang="en-GB" altLang="en-US" dirty="0" smtClean="0"/>
              <a:t>Calculation of IRR is trial and error when done by hand</a:t>
            </a:r>
          </a:p>
          <a:p>
            <a:pPr eaLnBrk="1" hangingPunct="1"/>
            <a:r>
              <a:rPr lang="en-GB" altLang="en-US" dirty="0" smtClean="0"/>
              <a:t>IRR can also be estimated using a graphical method</a:t>
            </a:r>
          </a:p>
          <a:p>
            <a:pPr eaLnBrk="1" hangingPunct="1"/>
            <a:r>
              <a:rPr lang="en-GB" altLang="en-US" dirty="0" smtClean="0"/>
              <a:t>Spreadsheet can often calculate IRR</a:t>
            </a:r>
          </a:p>
        </p:txBody>
      </p:sp>
    </p:spTree>
    <p:extLst>
      <p:ext uri="{BB962C8B-B14F-4D97-AF65-F5344CB8AC3E}">
        <p14:creationId xmlns:p14="http://schemas.microsoft.com/office/powerpoint/2010/main" val="178310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normAutofit fontScale="90000"/>
          </a:bodyPr>
          <a:lstStyle/>
          <a:p>
            <a:pPr eaLnBrk="1" hangingPunct="1">
              <a:defRPr/>
            </a:pPr>
            <a:r>
              <a:rPr lang="en-GB" sz="4000" smtClean="0"/>
              <a:t>Cost-Benefit Evaluation Techniques</a:t>
            </a:r>
          </a:p>
        </p:txBody>
      </p:sp>
      <p:sp>
        <p:nvSpPr>
          <p:cNvPr id="70659" name="Rectangle 3"/>
          <p:cNvSpPr>
            <a:spLocks noGrp="1" noChangeArrowheads="1"/>
          </p:cNvSpPr>
          <p:nvPr>
            <p:ph type="body" sz="half" idx="1"/>
          </p:nvPr>
        </p:nvSpPr>
        <p:spPr>
          <a:xfrm>
            <a:off x="228600" y="1371600"/>
            <a:ext cx="8736013" cy="4724400"/>
          </a:xfrm>
          <a:noFill/>
        </p:spPr>
        <p:txBody>
          <a:bodyPr/>
          <a:lstStyle/>
          <a:p>
            <a:pPr eaLnBrk="1" hangingPunct="1"/>
            <a:r>
              <a:rPr lang="en-GB" altLang="en-US" sz="2800" smtClean="0"/>
              <a:t>Using the graphical method</a:t>
            </a:r>
          </a:p>
          <a:p>
            <a:pPr eaLnBrk="1" hangingPunct="1"/>
            <a:endParaRPr lang="en-GB" altLang="en-US" sz="2800" smtClean="0"/>
          </a:p>
        </p:txBody>
      </p:sp>
      <p:graphicFrame>
        <p:nvGraphicFramePr>
          <p:cNvPr id="70660" name="Object 5"/>
          <p:cNvGraphicFramePr>
            <a:graphicFrameLocks noGrp="1" noChangeAspect="1"/>
          </p:cNvGraphicFramePr>
          <p:nvPr>
            <p:ph sz="half" idx="2"/>
            <p:extLst>
              <p:ext uri="{D42A27DB-BD31-4B8C-83A1-F6EECF244321}">
                <p14:modId xmlns:p14="http://schemas.microsoft.com/office/powerpoint/2010/main" val="563280598"/>
              </p:ext>
            </p:extLst>
          </p:nvPr>
        </p:nvGraphicFramePr>
        <p:xfrm>
          <a:off x="1187624" y="1844824"/>
          <a:ext cx="7200900" cy="3989388"/>
        </p:xfrm>
        <a:graphic>
          <a:graphicData uri="http://schemas.openxmlformats.org/presentationml/2006/ole">
            <mc:AlternateContent xmlns:mc="http://schemas.openxmlformats.org/markup-compatibility/2006">
              <mc:Choice xmlns:v="urn:schemas-microsoft-com:vml" Requires="v">
                <p:oleObj spid="_x0000_s9231" name="Chart" r:id="rId4" imgW="4676671" imgH="2590950" progId="Excel.Chart.8">
                  <p:embed/>
                </p:oleObj>
              </mc:Choice>
              <mc:Fallback>
                <p:oleObj name="Chart" r:id="rId4" imgW="4676671" imgH="2590950" progId="Excel.Chart.8">
                  <p:embed/>
                  <p:pic>
                    <p:nvPicPr>
                      <p:cNvPr id="7066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844824"/>
                        <a:ext cx="7200900"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5864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eaLnBrk="1" hangingPunct="1">
              <a:defRPr/>
            </a:pPr>
            <a:r>
              <a:rPr lang="en-GB" sz="4000" smtClean="0"/>
              <a:t>Cost-Benefit Evaluation Techniques</a:t>
            </a:r>
          </a:p>
        </p:txBody>
      </p:sp>
      <p:sp>
        <p:nvSpPr>
          <p:cNvPr id="72707" name="Rectangle 3"/>
          <p:cNvSpPr>
            <a:spLocks noGrp="1" noChangeArrowheads="1"/>
          </p:cNvSpPr>
          <p:nvPr>
            <p:ph type="body" idx="1"/>
          </p:nvPr>
        </p:nvSpPr>
        <p:spPr/>
        <p:txBody>
          <a:bodyPr/>
          <a:lstStyle/>
          <a:p>
            <a:pPr eaLnBrk="1" hangingPunct="1"/>
            <a:endParaRPr lang="en-GB" altLang="en-US" smtClean="0"/>
          </a:p>
          <a:p>
            <a:pPr eaLnBrk="1" hangingPunct="1"/>
            <a:endParaRPr lang="en-GB" altLang="en-US" smtClean="0"/>
          </a:p>
          <a:p>
            <a:pPr eaLnBrk="1" hangingPunct="1"/>
            <a:r>
              <a:rPr lang="en-GB" altLang="en-US" smtClean="0"/>
              <a:t>NPV and IRR are not the complete answer</a:t>
            </a:r>
          </a:p>
          <a:p>
            <a:pPr lvl="1" eaLnBrk="1" hangingPunct="1"/>
            <a:r>
              <a:rPr lang="en-GB" altLang="en-US" smtClean="0"/>
              <a:t>funding, future earning prediction, organisation context must all be taken into consideration</a:t>
            </a:r>
          </a:p>
          <a:p>
            <a:pPr eaLnBrk="1" hangingPunct="1"/>
            <a:endParaRPr lang="en-GB" altLang="en-US" smtClean="0"/>
          </a:p>
        </p:txBody>
      </p:sp>
    </p:spTree>
    <p:extLst>
      <p:ext uri="{BB962C8B-B14F-4D97-AF65-F5344CB8AC3E}">
        <p14:creationId xmlns:p14="http://schemas.microsoft.com/office/powerpoint/2010/main" val="3368829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pPr eaLnBrk="1" hangingPunct="1">
              <a:defRPr/>
            </a:pPr>
            <a:r>
              <a:rPr lang="en-GB" smtClean="0"/>
              <a:t>Risk Analysis</a:t>
            </a:r>
          </a:p>
        </p:txBody>
      </p:sp>
      <p:sp>
        <p:nvSpPr>
          <p:cNvPr id="74755"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All projects involve some form of risk</a:t>
            </a:r>
          </a:p>
          <a:p>
            <a:pPr eaLnBrk="1" hangingPunct="1"/>
            <a:r>
              <a:rPr lang="en-GB" altLang="en-US" smtClean="0"/>
              <a:t>Project evaluation has risks associated with it</a:t>
            </a:r>
          </a:p>
          <a:p>
            <a:pPr eaLnBrk="1" hangingPunct="1"/>
            <a:r>
              <a:rPr lang="en-GB" altLang="en-US" smtClean="0"/>
              <a:t>Risk Identification</a:t>
            </a:r>
          </a:p>
          <a:p>
            <a:pPr lvl="1" eaLnBrk="1" hangingPunct="1"/>
            <a:r>
              <a:rPr lang="en-GB" altLang="en-US" smtClean="0"/>
              <a:t>potential risks are identified, evaluated and ranked</a:t>
            </a:r>
          </a:p>
          <a:p>
            <a:pPr eaLnBrk="1" hangingPunct="1"/>
            <a:r>
              <a:rPr lang="en-GB" altLang="en-US" smtClean="0"/>
              <a:t>Various analysis techniques available</a:t>
            </a:r>
          </a:p>
          <a:p>
            <a:pPr lvl="1" eaLnBrk="1" hangingPunct="1"/>
            <a:r>
              <a:rPr lang="en-GB" altLang="en-US" smtClean="0"/>
              <a:t>e.g. Monte Carlo simulation</a:t>
            </a:r>
          </a:p>
        </p:txBody>
      </p:sp>
    </p:spTree>
    <p:extLst>
      <p:ext uri="{BB962C8B-B14F-4D97-AF65-F5344CB8AC3E}">
        <p14:creationId xmlns:p14="http://schemas.microsoft.com/office/powerpoint/2010/main" val="3131316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defRPr/>
            </a:pPr>
            <a:r>
              <a:rPr lang="en-GB" smtClean="0"/>
              <a:t>Concluding remarks</a:t>
            </a:r>
          </a:p>
        </p:txBody>
      </p:sp>
      <p:sp>
        <p:nvSpPr>
          <p:cNvPr id="76803" name="Rectangle 3"/>
          <p:cNvSpPr>
            <a:spLocks noGrp="1" noChangeArrowheads="1"/>
          </p:cNvSpPr>
          <p:nvPr>
            <p:ph type="body" idx="1"/>
          </p:nvPr>
        </p:nvSpPr>
        <p:spPr/>
        <p:txBody>
          <a:bodyPr/>
          <a:lstStyle/>
          <a:p>
            <a:pPr eaLnBrk="1" hangingPunct="1"/>
            <a:r>
              <a:rPr lang="en-GB" altLang="en-US" smtClean="0"/>
              <a:t>Project Evaluation</a:t>
            </a:r>
          </a:p>
          <a:p>
            <a:pPr lvl="1" eaLnBrk="1" hangingPunct="1"/>
            <a:endParaRPr lang="en-GB" altLang="en-US" smtClean="0"/>
          </a:p>
          <a:p>
            <a:pPr lvl="1" eaLnBrk="1" hangingPunct="1"/>
            <a:r>
              <a:rPr lang="en-GB" altLang="en-US" smtClean="0"/>
              <a:t>Strategic</a:t>
            </a:r>
          </a:p>
          <a:p>
            <a:pPr lvl="1" eaLnBrk="1" hangingPunct="1"/>
            <a:endParaRPr lang="en-GB" altLang="en-US" smtClean="0"/>
          </a:p>
          <a:p>
            <a:pPr lvl="1" eaLnBrk="1" hangingPunct="1"/>
            <a:r>
              <a:rPr lang="en-GB" altLang="en-US" smtClean="0"/>
              <a:t>Technical</a:t>
            </a:r>
          </a:p>
          <a:p>
            <a:pPr lvl="1" eaLnBrk="1" hangingPunct="1"/>
            <a:endParaRPr lang="en-GB" altLang="en-US" smtClean="0"/>
          </a:p>
          <a:p>
            <a:pPr lvl="1" eaLnBrk="1" hangingPunct="1"/>
            <a:r>
              <a:rPr lang="en-GB" altLang="en-US" smtClean="0"/>
              <a:t>Economic</a:t>
            </a:r>
          </a:p>
          <a:p>
            <a:pPr lvl="1" eaLnBrk="1" hangingPunct="1"/>
            <a:endParaRPr lang="en-GB" altLang="en-US" smtClean="0"/>
          </a:p>
          <a:p>
            <a:pPr lvl="1" eaLnBrk="1" hangingPunct="1"/>
            <a:r>
              <a:rPr lang="en-GB" altLang="en-US" smtClean="0"/>
              <a:t>Risk considerations</a:t>
            </a:r>
            <a:endParaRPr lang="en-US" altLang="en-US" smtClean="0"/>
          </a:p>
        </p:txBody>
      </p:sp>
    </p:spTree>
    <p:extLst>
      <p:ext uri="{BB962C8B-B14F-4D97-AF65-F5344CB8AC3E}">
        <p14:creationId xmlns:p14="http://schemas.microsoft.com/office/powerpoint/2010/main" val="1642178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GB" smtClean="0"/>
              <a:t>Strategic Issues</a:t>
            </a:r>
          </a:p>
        </p:txBody>
      </p:sp>
      <p:sp>
        <p:nvSpPr>
          <p:cNvPr id="9219" name="Rectangle 3"/>
          <p:cNvSpPr>
            <a:spLocks noGrp="1" noChangeArrowheads="1"/>
          </p:cNvSpPr>
          <p:nvPr>
            <p:ph type="body" idx="1"/>
          </p:nvPr>
        </p:nvSpPr>
        <p:spPr/>
        <p:txBody>
          <a:bodyPr/>
          <a:lstStyle/>
          <a:p>
            <a:pPr eaLnBrk="1" hangingPunct="1"/>
            <a:r>
              <a:rPr lang="en-GB" altLang="en-US" dirty="0" smtClean="0"/>
              <a:t>IS plan</a:t>
            </a:r>
          </a:p>
          <a:p>
            <a:pPr lvl="1" eaLnBrk="1" hangingPunct="1"/>
            <a:r>
              <a:rPr lang="en-GB" altLang="en-US" dirty="0" smtClean="0"/>
              <a:t>Does the proposed project fit into the organisations Business plan?</a:t>
            </a:r>
          </a:p>
          <a:p>
            <a:pPr lvl="2" eaLnBrk="1" hangingPunct="1"/>
            <a:endParaRPr lang="en-GB" altLang="en-US" dirty="0" smtClean="0"/>
          </a:p>
          <a:p>
            <a:pPr lvl="1" eaLnBrk="1" hangingPunct="1"/>
            <a:r>
              <a:rPr lang="en-GB" altLang="en-US" dirty="0" smtClean="0"/>
              <a:t>How will the proposed project fit with existing systems?</a:t>
            </a:r>
          </a:p>
          <a:p>
            <a:pPr lvl="2" eaLnBrk="1" hangingPunct="1"/>
            <a:endParaRPr lang="en-GB" altLang="en-US" dirty="0" smtClean="0"/>
          </a:p>
          <a:p>
            <a:pPr lvl="1" eaLnBrk="1" hangingPunct="1"/>
            <a:r>
              <a:rPr lang="en-GB" altLang="en-US" dirty="0" smtClean="0"/>
              <a:t>How does it fit with proposed future developments?</a:t>
            </a:r>
          </a:p>
        </p:txBody>
      </p:sp>
    </p:spTree>
    <p:extLst>
      <p:ext uri="{BB962C8B-B14F-4D97-AF65-F5344CB8AC3E}">
        <p14:creationId xmlns:p14="http://schemas.microsoft.com/office/powerpoint/2010/main" val="3377651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eaLnBrk="1" hangingPunct="1">
              <a:defRPr/>
            </a:pPr>
            <a:r>
              <a:rPr lang="en-GB" smtClean="0"/>
              <a:t>Strategic Issues</a:t>
            </a:r>
          </a:p>
        </p:txBody>
      </p:sp>
      <p:sp>
        <p:nvSpPr>
          <p:cNvPr id="11267" name="Rectangle 3"/>
          <p:cNvSpPr>
            <a:spLocks noGrp="1" noChangeArrowheads="1"/>
          </p:cNvSpPr>
          <p:nvPr>
            <p:ph type="body" idx="1"/>
          </p:nvPr>
        </p:nvSpPr>
        <p:spPr/>
        <p:txBody>
          <a:bodyPr/>
          <a:lstStyle/>
          <a:p>
            <a:pPr eaLnBrk="1" hangingPunct="1"/>
            <a:r>
              <a:rPr lang="en-GB" altLang="en-US" dirty="0" smtClean="0"/>
              <a:t>Organisation structure</a:t>
            </a:r>
          </a:p>
          <a:p>
            <a:pPr lvl="1" eaLnBrk="1" hangingPunct="1"/>
            <a:endParaRPr lang="en-GB" altLang="en-US" dirty="0" smtClean="0"/>
          </a:p>
          <a:p>
            <a:pPr eaLnBrk="1" hangingPunct="1"/>
            <a:r>
              <a:rPr lang="en-GB" altLang="en-US" dirty="0" smtClean="0"/>
              <a:t>Management information system (MIS)</a:t>
            </a:r>
          </a:p>
          <a:p>
            <a:pPr lvl="1" eaLnBrk="1" hangingPunct="1"/>
            <a:endParaRPr lang="en-GB" altLang="en-US" dirty="0" smtClean="0"/>
          </a:p>
          <a:p>
            <a:pPr eaLnBrk="1" hangingPunct="1"/>
            <a:r>
              <a:rPr lang="en-GB" altLang="en-US" dirty="0" smtClean="0"/>
              <a:t>Personnel</a:t>
            </a:r>
          </a:p>
          <a:p>
            <a:pPr lvl="1" eaLnBrk="1" hangingPunct="1"/>
            <a:endParaRPr lang="en-GB" altLang="en-US" dirty="0" smtClean="0"/>
          </a:p>
          <a:p>
            <a:pPr eaLnBrk="1" hangingPunct="1"/>
            <a:endParaRPr lang="en-GB" altLang="en-US" dirty="0" smtClean="0"/>
          </a:p>
        </p:txBody>
      </p:sp>
    </p:spTree>
    <p:extLst>
      <p:ext uri="{BB962C8B-B14F-4D97-AF65-F5344CB8AC3E}">
        <p14:creationId xmlns:p14="http://schemas.microsoft.com/office/powerpoint/2010/main" val="3987150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Out the Business Case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 typical business case document might contain:</a:t>
            </a:r>
          </a:p>
          <a:p>
            <a:endParaRPr lang="en-GB" dirty="0" smtClean="0"/>
          </a:p>
          <a:p>
            <a:pPr marL="914400" lvl="1" indent="-457200">
              <a:buAutoNum type="arabicPeriod"/>
            </a:pPr>
            <a:r>
              <a:rPr lang="en-GB" dirty="0" smtClean="0"/>
              <a:t>Introduction and background to the proposal</a:t>
            </a:r>
          </a:p>
          <a:p>
            <a:pPr marL="914400" lvl="1" indent="-457200">
              <a:buAutoNum type="arabicPeriod"/>
            </a:pPr>
            <a:r>
              <a:rPr lang="en-GB" dirty="0" smtClean="0"/>
              <a:t>The proposed project</a:t>
            </a:r>
          </a:p>
          <a:p>
            <a:pPr marL="914400" lvl="1" indent="-457200">
              <a:buAutoNum type="arabicPeriod"/>
            </a:pPr>
            <a:r>
              <a:rPr lang="en-GB" dirty="0" smtClean="0"/>
              <a:t>The market</a:t>
            </a:r>
          </a:p>
          <a:p>
            <a:pPr marL="914400" lvl="1" indent="-457200">
              <a:buAutoNum type="arabicPeriod"/>
            </a:pPr>
            <a:r>
              <a:rPr lang="en-GB" dirty="0" smtClean="0"/>
              <a:t>Organisational and operational infrastructure</a:t>
            </a:r>
          </a:p>
          <a:p>
            <a:pPr marL="914400" lvl="1" indent="-457200">
              <a:buAutoNum type="arabicPeriod"/>
            </a:pPr>
            <a:r>
              <a:rPr lang="en-GB" dirty="0" smtClean="0"/>
              <a:t>The benefits</a:t>
            </a:r>
          </a:p>
          <a:p>
            <a:pPr marL="914400" lvl="1" indent="-457200">
              <a:buAutoNum type="arabicPeriod"/>
            </a:pPr>
            <a:r>
              <a:rPr lang="en-GB" dirty="0" smtClean="0"/>
              <a:t>Outline implementation plan</a:t>
            </a:r>
          </a:p>
          <a:p>
            <a:pPr marL="914400" lvl="1" indent="-457200">
              <a:buAutoNum type="arabicPeriod"/>
            </a:pPr>
            <a:r>
              <a:rPr lang="en-GB" dirty="0" smtClean="0"/>
              <a:t>Costs</a:t>
            </a:r>
          </a:p>
          <a:p>
            <a:pPr marL="914400" lvl="1" indent="-457200">
              <a:buAutoNum type="arabicPeriod"/>
            </a:pPr>
            <a:r>
              <a:rPr lang="en-GB" dirty="0" smtClean="0"/>
              <a:t>The financial case</a:t>
            </a:r>
          </a:p>
          <a:p>
            <a:pPr marL="914400" lvl="1" indent="-457200">
              <a:buAutoNum type="arabicPeriod"/>
            </a:pPr>
            <a:r>
              <a:rPr lang="en-GB" dirty="0" smtClean="0"/>
              <a:t>Risks</a:t>
            </a:r>
          </a:p>
          <a:p>
            <a:pPr marL="914400" lvl="1" indent="-457200">
              <a:buAutoNum type="arabicPeriod"/>
            </a:pPr>
            <a:r>
              <a:rPr lang="en-GB" dirty="0" smtClean="0"/>
              <a:t>Management plan</a:t>
            </a:r>
          </a:p>
          <a:p>
            <a:pPr marL="914400" lvl="1" indent="-457200">
              <a:buFont typeface="+mj-lt"/>
              <a:buAutoNum type="arabicPeriod"/>
            </a:pPr>
            <a:endParaRPr lang="en-GB" dirty="0"/>
          </a:p>
        </p:txBody>
      </p:sp>
    </p:spTree>
    <p:extLst>
      <p:ext uri="{BB962C8B-B14F-4D97-AF65-F5344CB8AC3E}">
        <p14:creationId xmlns:p14="http://schemas.microsoft.com/office/powerpoint/2010/main" val="2923956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defRPr/>
            </a:pPr>
            <a:r>
              <a:rPr lang="en-GB" smtClean="0"/>
              <a:t>Technical Issues</a:t>
            </a:r>
          </a:p>
        </p:txBody>
      </p:sp>
      <p:sp>
        <p:nvSpPr>
          <p:cNvPr id="13315" name="Rectangle 3"/>
          <p:cNvSpPr>
            <a:spLocks noGrp="1" noChangeArrowheads="1"/>
          </p:cNvSpPr>
          <p:nvPr>
            <p:ph type="body" idx="1"/>
          </p:nvPr>
        </p:nvSpPr>
        <p:spPr/>
        <p:txBody>
          <a:bodyPr/>
          <a:lstStyle/>
          <a:p>
            <a:pPr eaLnBrk="1" hangingPunct="1"/>
            <a:endParaRPr lang="en-GB" altLang="en-US" dirty="0" smtClean="0"/>
          </a:p>
          <a:p>
            <a:pPr eaLnBrk="1" hangingPunct="1"/>
            <a:r>
              <a:rPr lang="en-GB" altLang="en-US" dirty="0" smtClean="0"/>
              <a:t>Is it really understood what is required technically?</a:t>
            </a:r>
          </a:p>
          <a:p>
            <a:pPr lvl="1" eaLnBrk="1" hangingPunct="1"/>
            <a:endParaRPr lang="en-GB" altLang="en-US" dirty="0" smtClean="0"/>
          </a:p>
          <a:p>
            <a:pPr eaLnBrk="1" hangingPunct="1"/>
            <a:r>
              <a:rPr lang="en-GB" altLang="en-US" dirty="0" smtClean="0"/>
              <a:t>What functionality is required?</a:t>
            </a:r>
          </a:p>
        </p:txBody>
      </p:sp>
    </p:spTree>
    <p:extLst>
      <p:ext uri="{BB962C8B-B14F-4D97-AF65-F5344CB8AC3E}">
        <p14:creationId xmlns:p14="http://schemas.microsoft.com/office/powerpoint/2010/main" val="1121368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en-GB" smtClean="0"/>
              <a:t>Technical Issues</a:t>
            </a:r>
          </a:p>
        </p:txBody>
      </p:sp>
      <p:sp>
        <p:nvSpPr>
          <p:cNvPr id="15363"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Do strategic issues place limitations on technical solutions</a:t>
            </a:r>
          </a:p>
          <a:p>
            <a:pPr eaLnBrk="1" hangingPunct="1"/>
            <a:endParaRPr lang="en-GB" altLang="en-US" smtClean="0"/>
          </a:p>
          <a:p>
            <a:pPr eaLnBrk="1" hangingPunct="1"/>
            <a:r>
              <a:rPr lang="en-GB" altLang="en-US" smtClean="0"/>
              <a:t>Cost constraints on technical solutions</a:t>
            </a:r>
          </a:p>
          <a:p>
            <a:pPr eaLnBrk="1" hangingPunct="1"/>
            <a:endParaRPr lang="en-GB" altLang="en-US" smtClean="0"/>
          </a:p>
        </p:txBody>
      </p:sp>
    </p:spTree>
    <p:extLst>
      <p:ext uri="{BB962C8B-B14F-4D97-AF65-F5344CB8AC3E}">
        <p14:creationId xmlns:p14="http://schemas.microsoft.com/office/powerpoint/2010/main" val="1723525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defRPr/>
            </a:pPr>
            <a:r>
              <a:rPr lang="en-GB" smtClean="0"/>
              <a:t>Economic Issues</a:t>
            </a:r>
          </a:p>
        </p:txBody>
      </p:sp>
      <p:sp>
        <p:nvSpPr>
          <p:cNvPr id="17411" name="Rectangle 3"/>
          <p:cNvSpPr>
            <a:spLocks noGrp="1" noChangeArrowheads="1"/>
          </p:cNvSpPr>
          <p:nvPr>
            <p:ph type="body" idx="1"/>
          </p:nvPr>
        </p:nvSpPr>
        <p:spPr/>
        <p:txBody>
          <a:bodyPr/>
          <a:lstStyle/>
          <a:p>
            <a:pPr eaLnBrk="1" hangingPunct="1"/>
            <a:r>
              <a:rPr lang="en-GB" altLang="en-US" smtClean="0"/>
              <a:t>Cost-benefit analysis</a:t>
            </a:r>
          </a:p>
          <a:p>
            <a:pPr eaLnBrk="1" hangingPunct="1"/>
            <a:endParaRPr lang="en-GB" altLang="en-US" smtClean="0"/>
          </a:p>
          <a:p>
            <a:pPr eaLnBrk="1" hangingPunct="1"/>
            <a:r>
              <a:rPr lang="en-GB" altLang="en-US" smtClean="0"/>
              <a:t>Cash flow forecasting</a:t>
            </a:r>
          </a:p>
          <a:p>
            <a:pPr eaLnBrk="1" hangingPunct="1"/>
            <a:endParaRPr lang="en-GB" altLang="en-US" smtClean="0"/>
          </a:p>
          <a:p>
            <a:pPr eaLnBrk="1" hangingPunct="1"/>
            <a:r>
              <a:rPr lang="en-GB" altLang="en-US" smtClean="0"/>
              <a:t>Cost-benefit evaluation techniques</a:t>
            </a:r>
          </a:p>
          <a:p>
            <a:pPr eaLnBrk="1" hangingPunct="1"/>
            <a:endParaRPr lang="en-GB" altLang="en-US" smtClean="0"/>
          </a:p>
          <a:p>
            <a:pPr eaLnBrk="1" hangingPunct="1"/>
            <a:r>
              <a:rPr lang="en-GB" altLang="en-US" smtClean="0"/>
              <a:t>Risk analysis</a:t>
            </a:r>
          </a:p>
        </p:txBody>
      </p:sp>
    </p:spTree>
    <p:extLst>
      <p:ext uri="{BB962C8B-B14F-4D97-AF65-F5344CB8AC3E}">
        <p14:creationId xmlns:p14="http://schemas.microsoft.com/office/powerpoint/2010/main" val="2635144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CET201 - Lecture 1</Template>
  <TotalTime>351</TotalTime>
  <Words>1446</Words>
  <Application>Microsoft Office PowerPoint</Application>
  <PresentationFormat>On-screen Show (4:3)</PresentationFormat>
  <Paragraphs>259</Paragraphs>
  <Slides>36</Slides>
  <Notes>36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2" baseType="lpstr">
      <vt:lpstr>Arial</vt:lpstr>
      <vt:lpstr>Calibri</vt:lpstr>
      <vt:lpstr>Cambria Math</vt:lpstr>
      <vt:lpstr>Presentation1</vt:lpstr>
      <vt:lpstr>Document</vt:lpstr>
      <vt:lpstr>Chart</vt:lpstr>
      <vt:lpstr>CET311</vt:lpstr>
      <vt:lpstr>Project Evaluation</vt:lpstr>
      <vt:lpstr>Strategic Issues</vt:lpstr>
      <vt:lpstr>Strategic Issues</vt:lpstr>
      <vt:lpstr>Strategic Issues</vt:lpstr>
      <vt:lpstr>Setting Out the Business Case</vt:lpstr>
      <vt:lpstr>Technical Issues</vt:lpstr>
      <vt:lpstr>Technical Issues</vt:lpstr>
      <vt:lpstr>Economic Issues</vt:lpstr>
      <vt:lpstr>Cost-Benefit Analysis</vt:lpstr>
      <vt:lpstr>Cost-Benefit Analysis</vt:lpstr>
      <vt:lpstr>Cost-Benefit Analysis</vt:lpstr>
      <vt:lpstr>Cash Flow Forecasting</vt:lpstr>
      <vt:lpstr>Cash Flow Forecasting</vt:lpstr>
      <vt:lpstr>Cash Flow Forecasting</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Typical NPV Discount Tables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Cost-Benefit Evaluation Techniques</vt:lpstr>
      <vt:lpstr>Risk Analysis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RLWarrender</dc:creator>
  <cp:lastModifiedBy>cs0rwa</cp:lastModifiedBy>
  <cp:revision>42</cp:revision>
  <cp:lastPrinted>2016-10-19T21:50:51Z</cp:lastPrinted>
  <dcterms:created xsi:type="dcterms:W3CDTF">2014-09-20T17:20:44Z</dcterms:created>
  <dcterms:modified xsi:type="dcterms:W3CDTF">2016-10-20T08:33:05Z</dcterms:modified>
</cp:coreProperties>
</file>