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2" r:id="rId5"/>
    <p:sldId id="259" r:id="rId6"/>
    <p:sldId id="260" r:id="rId7"/>
    <p:sldId id="273" r:id="rId8"/>
    <p:sldId id="274" r:id="rId9"/>
    <p:sldId id="275" r:id="rId10"/>
    <p:sldId id="270" r:id="rId11"/>
    <p:sldId id="271" r:id="rId12"/>
    <p:sldId id="277" r:id="rId13"/>
    <p:sldId id="261" r:id="rId14"/>
    <p:sldId id="262" r:id="rId15"/>
    <p:sldId id="264" r:id="rId16"/>
    <p:sldId id="276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1339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F PP Slides NEW WHITEstarter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980728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81128"/>
            <a:ext cx="6400800" cy="105767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7C44E-9832-46C6-ABE6-C3AAFE933F81}" type="datetimeFigureOut">
              <a:rPr lang="en-GB" smtClean="0"/>
              <a:pPr/>
              <a:t>28/09/2016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F886B-0F33-42B3-A13F-68D40E7BA5B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7C44E-9832-46C6-ABE6-C3AAFE933F81}" type="datetimeFigureOut">
              <a:rPr lang="en-GB" smtClean="0"/>
              <a:pPr/>
              <a:t>28/09/2016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F886B-0F33-42B3-A13F-68D40E7BA5B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7C44E-9832-46C6-ABE6-C3AAFE933F81}" type="datetimeFigureOut">
              <a:rPr lang="en-GB" smtClean="0"/>
              <a:pPr/>
              <a:t>28/09/2016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F886B-0F33-42B3-A13F-68D40E7BA5B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7C44E-9832-46C6-ABE6-C3AAFE933F81}" type="datetimeFigureOut">
              <a:rPr lang="en-GB" smtClean="0"/>
              <a:pPr/>
              <a:t>28/09/2016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F886B-0F33-42B3-A13F-68D40E7BA5B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7C44E-9832-46C6-ABE6-C3AAFE933F81}" type="datetimeFigureOut">
              <a:rPr lang="en-GB" smtClean="0"/>
              <a:pPr/>
              <a:t>28/09/2016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F886B-0F33-42B3-A13F-68D40E7BA5B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7C44E-9832-46C6-ABE6-C3AAFE933F81}" type="datetimeFigureOut">
              <a:rPr lang="en-GB" smtClean="0"/>
              <a:pPr/>
              <a:t>28/09/2016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F886B-0F33-42B3-A13F-68D40E7BA5B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7C44E-9832-46C6-ABE6-C3AAFE933F81}" type="datetimeFigureOut">
              <a:rPr lang="en-GB" smtClean="0"/>
              <a:pPr/>
              <a:t>28/09/2016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F886B-0F33-42B3-A13F-68D40E7BA5B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7C44E-9832-46C6-ABE6-C3AAFE933F81}" type="datetimeFigureOut">
              <a:rPr lang="en-GB" smtClean="0"/>
              <a:pPr/>
              <a:t>28/09/2016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F886B-0F33-42B3-A13F-68D40E7BA5B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7C44E-9832-46C6-ABE6-C3AAFE933F81}" type="datetimeFigureOut">
              <a:rPr lang="en-GB" smtClean="0"/>
              <a:pPr/>
              <a:t>28/09/2016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F886B-0F33-42B3-A13F-68D40E7BA5B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7C44E-9832-46C6-ABE6-C3AAFE933F81}" type="datetimeFigureOut">
              <a:rPr lang="en-GB" smtClean="0"/>
              <a:pPr/>
              <a:t>28/09/2016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F886B-0F33-42B3-A13F-68D40E7BA5B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7C44E-9832-46C6-ABE6-C3AAFE933F81}" type="datetimeFigureOut">
              <a:rPr lang="en-GB" smtClean="0"/>
              <a:pPr/>
              <a:t>28/09/2016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F886B-0F33-42B3-A13F-68D40E7BA5B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7C44E-9832-46C6-ABE6-C3AAFE933F81}" type="datetimeFigureOut">
              <a:rPr lang="en-GB" smtClean="0"/>
              <a:pPr/>
              <a:t>28/09/2016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F886B-0F33-42B3-A13F-68D40E7BA5BD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Picture 6" descr="SF PP Slides NEW WHITE.jp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600" y="980726"/>
            <a:ext cx="1728192" cy="1470025"/>
          </a:xfrm>
        </p:spPr>
        <p:txBody>
          <a:bodyPr>
            <a:normAutofit/>
          </a:bodyPr>
          <a:lstStyle/>
          <a:p>
            <a:r>
              <a:rPr lang="en-GB" dirty="0" smtClean="0"/>
              <a:t>CET311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Lecture 01</a:t>
            </a:r>
          </a:p>
          <a:p>
            <a:r>
              <a:rPr lang="en-GB" dirty="0" smtClean="0"/>
              <a:t>Dr R L Warrender</a:t>
            </a:r>
            <a:endParaRPr lang="en-GB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059832" y="980727"/>
            <a:ext cx="504056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Project Management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Module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Lab </a:t>
            </a:r>
            <a:r>
              <a:rPr lang="en-GB" dirty="0"/>
              <a:t>sessions </a:t>
            </a:r>
            <a:r>
              <a:rPr lang="en-GB" dirty="0" smtClean="0"/>
              <a:t>are very important to this module</a:t>
            </a:r>
          </a:p>
          <a:p>
            <a:r>
              <a:rPr lang="en-GB" dirty="0" smtClean="0"/>
              <a:t>We will start by spending two weeks looking at Project Management Software and an example project learning all about scheduling as well as resource management </a:t>
            </a:r>
          </a:p>
          <a:p>
            <a:r>
              <a:rPr lang="en-GB" dirty="0" smtClean="0"/>
              <a:t>We then move through a series of small manual exercises in order to fully understand how scheduling affects the outcome of a problem</a:t>
            </a:r>
          </a:p>
          <a:p>
            <a:r>
              <a:rPr lang="en-GB" dirty="0" smtClean="0"/>
              <a:t>For this we learn how to use on-arrow diagramming and precedence diagramming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246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Module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At this stage we then go into an interactive case study which develops over the course of around six weeks.</a:t>
            </a:r>
          </a:p>
          <a:p>
            <a:r>
              <a:rPr lang="en-GB" dirty="0" smtClean="0"/>
              <a:t>We get you to organise yourselves into teams appointing typical roles as you would in a company scenario to organise how you would run a project and cope with many changes you will face week to week.</a:t>
            </a:r>
          </a:p>
          <a:p>
            <a:r>
              <a:rPr lang="en-GB" dirty="0" smtClean="0"/>
              <a:t>This is your chance to use much of what you will have learned in the lecture sessions to see how well your team will face in a competitive market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233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Materials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altLang="en-US" dirty="0">
                <a:ea typeface="ＭＳ Ｐゴシック" pitchFamily="34" charset="-128"/>
              </a:rPr>
              <a:t>Text Books</a:t>
            </a:r>
          </a:p>
          <a:p>
            <a:pPr lvl="1"/>
            <a:r>
              <a:rPr lang="en-GB" altLang="en-US" dirty="0">
                <a:ea typeface="ＭＳ Ｐゴシック" pitchFamily="34" charset="-128"/>
              </a:rPr>
              <a:t>Project Management: A Managerial Approach, Jack R. </a:t>
            </a:r>
            <a:r>
              <a:rPr lang="en-GB" altLang="en-US" dirty="0" err="1">
                <a:ea typeface="ＭＳ Ｐゴシック" pitchFamily="34" charset="-128"/>
              </a:rPr>
              <a:t>Meridith</a:t>
            </a:r>
            <a:r>
              <a:rPr lang="en-GB" altLang="en-US" dirty="0">
                <a:ea typeface="ＭＳ Ｐゴシック" pitchFamily="34" charset="-128"/>
              </a:rPr>
              <a:t> and Samuel J. Mantle, Wiley</a:t>
            </a:r>
          </a:p>
          <a:p>
            <a:pPr lvl="1"/>
            <a:endParaRPr lang="en-GB" altLang="en-US" dirty="0">
              <a:ea typeface="ＭＳ Ｐゴシック" pitchFamily="34" charset="-128"/>
            </a:endParaRPr>
          </a:p>
          <a:p>
            <a:pPr lvl="1"/>
            <a:r>
              <a:rPr lang="en-GB" altLang="en-US" dirty="0">
                <a:ea typeface="ＭＳ Ｐゴシック" pitchFamily="34" charset="-128"/>
              </a:rPr>
              <a:t>Software Project Management, Hughes, Robert and </a:t>
            </a:r>
            <a:r>
              <a:rPr lang="en-GB" altLang="en-US" dirty="0" err="1">
                <a:ea typeface="ＭＳ Ｐゴシック" pitchFamily="34" charset="-128"/>
              </a:rPr>
              <a:t>Cotterel</a:t>
            </a:r>
            <a:r>
              <a:rPr lang="en-GB" altLang="en-US" dirty="0">
                <a:ea typeface="ＭＳ Ｐゴシック" pitchFamily="34" charset="-128"/>
              </a:rPr>
              <a:t>, Michael, McGraw Hill, 5</a:t>
            </a:r>
            <a:r>
              <a:rPr lang="en-GB" altLang="en-US" baseline="30000" dirty="0">
                <a:ea typeface="ＭＳ Ｐゴシック" pitchFamily="34" charset="-128"/>
              </a:rPr>
              <a:t>th</a:t>
            </a:r>
            <a:r>
              <a:rPr lang="en-GB" altLang="en-US" dirty="0">
                <a:ea typeface="ＭＳ Ｐゴシック" pitchFamily="34" charset="-128"/>
              </a:rPr>
              <a:t> ed.</a:t>
            </a:r>
          </a:p>
          <a:p>
            <a:pPr lvl="1"/>
            <a:endParaRPr lang="en-GB" altLang="en-US" dirty="0">
              <a:ea typeface="ＭＳ Ｐゴシック" pitchFamily="34" charset="-128"/>
            </a:endParaRPr>
          </a:p>
          <a:p>
            <a:r>
              <a:rPr lang="en-GB" altLang="en-US" dirty="0">
                <a:ea typeface="ＭＳ Ｐゴシック" pitchFamily="34" charset="-128"/>
              </a:rPr>
              <a:t>Find Project Management text books that you are happy with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343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Extended Reading </a:t>
            </a:r>
            <a:r>
              <a:rPr lang="en-GB" dirty="0"/>
              <a:t>Materials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929411"/>
          </a:xfrm>
        </p:spPr>
        <p:txBody>
          <a:bodyPr>
            <a:normAutofit fontScale="40000" lnSpcReduction="20000"/>
          </a:bodyPr>
          <a:lstStyle/>
          <a:p>
            <a:r>
              <a:rPr lang="en-GB" sz="3800" dirty="0" err="1"/>
              <a:t>Agutter</a:t>
            </a:r>
            <a:r>
              <a:rPr lang="en-GB" sz="3800" dirty="0"/>
              <a:t>, C. (2013) </a:t>
            </a:r>
            <a:r>
              <a:rPr lang="en-GB" sz="3800" dirty="0" err="1"/>
              <a:t>Itil</a:t>
            </a:r>
            <a:r>
              <a:rPr lang="en-GB" sz="3800" dirty="0"/>
              <a:t> Lifecycle Essentials. ITGP.</a:t>
            </a:r>
            <a:endParaRPr lang="en-GB" sz="3800" b="1" dirty="0"/>
          </a:p>
          <a:p>
            <a:r>
              <a:rPr lang="en-GB" sz="3800" dirty="0" err="1"/>
              <a:t>Agutter</a:t>
            </a:r>
            <a:r>
              <a:rPr lang="en-GB" sz="3800" dirty="0"/>
              <a:t>. C. (2012) </a:t>
            </a:r>
            <a:r>
              <a:rPr lang="en-GB" sz="3800" dirty="0" err="1"/>
              <a:t>Itil</a:t>
            </a:r>
            <a:r>
              <a:rPr lang="en-GB" sz="3800" dirty="0"/>
              <a:t> Foundation Essentials: The Exam Facts You Need. ITGP.</a:t>
            </a:r>
            <a:endParaRPr lang="en-GB" sz="3800" b="1" dirty="0"/>
          </a:p>
          <a:p>
            <a:r>
              <a:rPr lang="en-GB" sz="3800" dirty="0"/>
              <a:t>Burke, R. (2013) Project Management: Planning &amp; Control Techniques. 5</a:t>
            </a:r>
            <a:r>
              <a:rPr lang="en-GB" sz="3800" baseline="30000" dirty="0"/>
              <a:t>th</a:t>
            </a:r>
            <a:r>
              <a:rPr lang="en-GB" sz="3800" dirty="0"/>
              <a:t> Edition. Wiley.</a:t>
            </a:r>
            <a:endParaRPr lang="en-GB" sz="3800" b="1" dirty="0"/>
          </a:p>
          <a:p>
            <a:r>
              <a:rPr lang="en-GB" sz="3800" dirty="0" err="1"/>
              <a:t>Cadle</a:t>
            </a:r>
            <a:r>
              <a:rPr lang="en-GB" sz="3800" dirty="0"/>
              <a:t>, J., Paul, D. and Turner, P. (2014) Business Analysis Techniques: 99 Essential Tools for Success. 2</a:t>
            </a:r>
            <a:r>
              <a:rPr lang="en-GB" sz="3800" baseline="30000" dirty="0"/>
              <a:t>nd</a:t>
            </a:r>
            <a:r>
              <a:rPr lang="en-GB" sz="3800" dirty="0"/>
              <a:t> </a:t>
            </a:r>
            <a:r>
              <a:rPr lang="en-GB" sz="3800" dirty="0" err="1"/>
              <a:t>Edn</a:t>
            </a:r>
            <a:r>
              <a:rPr lang="en-GB" sz="3800" dirty="0"/>
              <a:t>. BCS, The Chartered Institute for IT</a:t>
            </a:r>
            <a:endParaRPr lang="en-GB" sz="3800" b="1" dirty="0"/>
          </a:p>
          <a:p>
            <a:r>
              <a:rPr lang="en-GB" sz="3800" dirty="0"/>
              <a:t>Carroll, J. (2012) Agile Project Management In Easy Steps. In Easy Steps Ltd.</a:t>
            </a:r>
            <a:endParaRPr lang="en-GB" sz="3800" b="1" dirty="0"/>
          </a:p>
          <a:p>
            <a:r>
              <a:rPr lang="en-GB" sz="3800" dirty="0"/>
              <a:t>Hinde, D. (2012) PRINCE2 Study Guide. John Wiley &amp; Sons.</a:t>
            </a:r>
            <a:endParaRPr lang="en-GB" sz="3800" b="1" dirty="0"/>
          </a:p>
          <a:p>
            <a:r>
              <a:rPr lang="en-GB" sz="3800" dirty="0"/>
              <a:t>Hughes, B. (Ed) (2013) Project Management for IT-related Projects. 2</a:t>
            </a:r>
            <a:r>
              <a:rPr lang="en-GB" sz="3800" baseline="30000" dirty="0"/>
              <a:t>nd</a:t>
            </a:r>
            <a:r>
              <a:rPr lang="en-GB" sz="3800" dirty="0"/>
              <a:t> Edition. British Informatics Society Ltd.</a:t>
            </a:r>
            <a:endParaRPr lang="en-GB" sz="3800" b="1" dirty="0"/>
          </a:p>
          <a:p>
            <a:r>
              <a:rPr lang="en-GB" sz="3800" dirty="0"/>
              <a:t>Hughes, R. and </a:t>
            </a:r>
            <a:r>
              <a:rPr lang="en-GB" sz="3800" dirty="0" err="1"/>
              <a:t>Cotterel</a:t>
            </a:r>
            <a:r>
              <a:rPr lang="en-GB" sz="3800" dirty="0"/>
              <a:t>, M. (2009) Software Project Management 5th edition. McGraw Hill</a:t>
            </a:r>
            <a:r>
              <a:rPr lang="en-GB" sz="3800" dirty="0" smtClean="0"/>
              <a:t>.</a:t>
            </a:r>
            <a:r>
              <a:rPr lang="en-GB" sz="3800" dirty="0"/>
              <a:t> </a:t>
            </a:r>
            <a:endParaRPr lang="en-GB" sz="3800" b="1" dirty="0"/>
          </a:p>
          <a:p>
            <a:r>
              <a:rPr lang="en-GB" sz="3800" dirty="0"/>
              <a:t>Mathis, B. (2014) Prince2 for Beginners :Prince2 self-study for Certification &amp; Project Management. </a:t>
            </a:r>
            <a:r>
              <a:rPr lang="en-GB" sz="3800" dirty="0" err="1"/>
              <a:t>CreateSpace</a:t>
            </a:r>
            <a:r>
              <a:rPr lang="en-GB" sz="3800" dirty="0"/>
              <a:t> Independent Publishing Platform.</a:t>
            </a:r>
            <a:endParaRPr lang="en-GB" sz="3800" b="1" dirty="0"/>
          </a:p>
          <a:p>
            <a:r>
              <a:rPr lang="en-GB" sz="3800" dirty="0"/>
              <a:t>Richards, K. (2007) Agile project management: running PRINCE2 projects with DSDM </a:t>
            </a:r>
            <a:r>
              <a:rPr lang="en-GB" sz="3800" dirty="0" err="1"/>
              <a:t>Atern</a:t>
            </a:r>
            <a:r>
              <a:rPr lang="en-GB" sz="3800" dirty="0"/>
              <a:t>. Stationery Office.</a:t>
            </a:r>
            <a:endParaRPr lang="en-GB" sz="3800" b="1" dirty="0"/>
          </a:p>
          <a:p>
            <a:r>
              <a:rPr lang="en-GB" sz="3800" dirty="0"/>
              <a:t>Tofts, S. (2012) PRINCE2 in Plain English. 2</a:t>
            </a:r>
            <a:r>
              <a:rPr lang="en-GB" sz="3800" baseline="30000" dirty="0"/>
              <a:t>nd</a:t>
            </a:r>
            <a:r>
              <a:rPr lang="en-GB" sz="3800" dirty="0"/>
              <a:t> </a:t>
            </a:r>
            <a:r>
              <a:rPr lang="en-GB" sz="3800" dirty="0" err="1"/>
              <a:t>Edn</a:t>
            </a:r>
            <a:r>
              <a:rPr lang="en-GB" sz="3800" dirty="0"/>
              <a:t>. Benchmark Training and Development Limited</a:t>
            </a:r>
            <a:endParaRPr lang="en-GB" sz="3800" b="1" dirty="0"/>
          </a:p>
          <a:p>
            <a:r>
              <a:rPr lang="en-GB" sz="3800" dirty="0"/>
              <a:t>Tudor, D. (2010) Agile Project and Service Management: delivering IT services using ITIL, PRINCE2 and DSDM </a:t>
            </a:r>
            <a:r>
              <a:rPr lang="en-GB" sz="3800" dirty="0" err="1"/>
              <a:t>Atern</a:t>
            </a:r>
            <a:r>
              <a:rPr lang="en-GB" sz="3800" dirty="0"/>
              <a:t>. Stationery Office.</a:t>
            </a:r>
            <a:endParaRPr lang="en-GB" sz="3800" b="1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865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Assessment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</a:t>
            </a:r>
            <a:r>
              <a:rPr lang="en-GB" dirty="0"/>
              <a:t>single individual assignment covering all learning outcomes, to contribute 100% of the final module mark and be submitted at the end of the module. Students produce a critical and evaluative report, utilising the concepts taught, based on the Project Management business game ‘E-solutions’ </a:t>
            </a:r>
          </a:p>
        </p:txBody>
      </p:sp>
    </p:spTree>
    <p:extLst>
      <p:ext uri="{BB962C8B-B14F-4D97-AF65-F5344CB8AC3E}">
        <p14:creationId xmlns:p14="http://schemas.microsoft.com/office/powerpoint/2010/main" val="23211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SunSpace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All materials are available in </a:t>
            </a:r>
            <a:r>
              <a:rPr lang="en-GB" dirty="0" smtClean="0"/>
              <a:t>Sunspace</a:t>
            </a:r>
            <a:endParaRPr lang="en-GB" dirty="0"/>
          </a:p>
          <a:p>
            <a:pPr lvl="1"/>
            <a:r>
              <a:rPr lang="en-GB" dirty="0"/>
              <a:t>Module handbook</a:t>
            </a:r>
          </a:p>
          <a:p>
            <a:pPr lvl="1"/>
            <a:r>
              <a:rPr lang="en-GB" dirty="0"/>
              <a:t>Weekly schedule</a:t>
            </a:r>
          </a:p>
          <a:p>
            <a:pPr lvl="1"/>
            <a:r>
              <a:rPr lang="en-GB" dirty="0"/>
              <a:t>Lecture notes</a:t>
            </a:r>
          </a:p>
          <a:p>
            <a:pPr lvl="1"/>
            <a:r>
              <a:rPr lang="en-GB" dirty="0"/>
              <a:t>Coursework</a:t>
            </a:r>
          </a:p>
          <a:p>
            <a:pPr lvl="1"/>
            <a:r>
              <a:rPr lang="en-GB" dirty="0"/>
              <a:t>Tutorial exercises</a:t>
            </a:r>
          </a:p>
          <a:p>
            <a:pPr lvl="1"/>
            <a:r>
              <a:rPr lang="en-GB" dirty="0"/>
              <a:t>Notices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5134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lastly - Questions</a:t>
            </a:r>
            <a:r>
              <a:rPr lang="en-US" dirty="0"/>
              <a:t>?</a:t>
            </a:r>
            <a:endParaRPr lang="en-GB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2564904"/>
            <a:ext cx="2255716" cy="2213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1987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Introduction to Module</a:t>
            </a:r>
          </a:p>
          <a:p>
            <a:r>
              <a:rPr lang="en-GB" dirty="0"/>
              <a:t>Module Assessments</a:t>
            </a:r>
          </a:p>
          <a:p>
            <a:r>
              <a:rPr lang="en-GB" dirty="0"/>
              <a:t>Further Reading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027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to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GB" dirty="0"/>
              <a:t>Educational Goals</a:t>
            </a:r>
          </a:p>
          <a:p>
            <a:pPr lvl="1"/>
            <a:r>
              <a:rPr lang="en-GB" dirty="0"/>
              <a:t>A critical understanding of the major project management methodologies and tools together with their suitability for different project types </a:t>
            </a:r>
          </a:p>
          <a:p>
            <a:pPr lvl="1"/>
            <a:r>
              <a:rPr lang="en-GB" dirty="0"/>
              <a:t>Appreciation of how to combine elements from each methodology/tool to produce effective solutions</a:t>
            </a:r>
          </a:p>
          <a:p>
            <a:pPr lvl="1"/>
            <a:r>
              <a:rPr lang="en-GB" dirty="0"/>
              <a:t>The ability to develop, evaluate and assess the feasibility of project proposals, utilising appropriate tools, techniques and methods </a:t>
            </a:r>
          </a:p>
          <a:p>
            <a:pPr lvl="1"/>
            <a:r>
              <a:rPr lang="en-GB" dirty="0"/>
              <a:t>The ability to apply appropriate methods of planning, monitoring, control and change to the various aspect of a project.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6875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you will learn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Students will be taken through the various stages of project management, learning the issues that it is important to consider during the project management life cycle</a:t>
            </a:r>
            <a:r>
              <a:rPr lang="en-GB" dirty="0" smtClean="0"/>
              <a:t>:</a:t>
            </a:r>
            <a:endParaRPr lang="en-GB" dirty="0"/>
          </a:p>
          <a:p>
            <a:pPr lvl="0"/>
            <a:r>
              <a:rPr lang="en-GB" dirty="0"/>
              <a:t>Project selection, feasibility studies, plans and priorities.</a:t>
            </a:r>
          </a:p>
          <a:p>
            <a:pPr lvl="0"/>
            <a:r>
              <a:rPr lang="en-GB" dirty="0"/>
              <a:t>Risk analysis and control. </a:t>
            </a:r>
          </a:p>
          <a:p>
            <a:pPr lvl="0"/>
            <a:r>
              <a:rPr lang="en-GB" dirty="0"/>
              <a:t>Project Planning, for example network analysis, PERT, Gantt Charts, task definitions.</a:t>
            </a:r>
          </a:p>
          <a:p>
            <a:pPr lvl="0"/>
            <a:r>
              <a:rPr lang="en-GB" dirty="0"/>
              <a:t>Project Management methodologies. </a:t>
            </a:r>
          </a:p>
          <a:p>
            <a:pPr lvl="0"/>
            <a:r>
              <a:rPr lang="en-GB" dirty="0"/>
              <a:t>Project Monitoring and Control including cost control, quality control and review structures. </a:t>
            </a:r>
          </a:p>
          <a:p>
            <a:pPr lvl="0"/>
            <a:r>
              <a:rPr lang="en-GB" dirty="0"/>
              <a:t>Change and Configuration management.</a:t>
            </a:r>
          </a:p>
          <a:p>
            <a:pPr lvl="0"/>
            <a:r>
              <a:rPr lang="en-GB" dirty="0"/>
              <a:t>The human aspects of project management.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6216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Bloom’s Taxonomy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2000" y="1411902"/>
            <a:ext cx="4920000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84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Module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Weekly sessions consisting of </a:t>
            </a:r>
          </a:p>
          <a:p>
            <a:pPr marL="393192" lvl="1" indent="0">
              <a:buNone/>
            </a:pPr>
            <a:endParaRPr lang="en-GB" dirty="0"/>
          </a:p>
          <a:p>
            <a:pPr lvl="1"/>
            <a:r>
              <a:rPr lang="en-GB" dirty="0"/>
              <a:t>1 hour lecture			</a:t>
            </a:r>
            <a:r>
              <a:rPr lang="en-GB" dirty="0" smtClean="0"/>
              <a:t>R L Warrender</a:t>
            </a:r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2</a:t>
            </a:r>
            <a:r>
              <a:rPr lang="en-GB" dirty="0" smtClean="0"/>
              <a:t> </a:t>
            </a:r>
            <a:r>
              <a:rPr lang="en-GB" dirty="0"/>
              <a:t>hour </a:t>
            </a:r>
            <a:r>
              <a:rPr lang="en-GB" dirty="0" smtClean="0"/>
              <a:t>lab/tutorial		</a:t>
            </a:r>
            <a:endParaRPr lang="en-GB" dirty="0"/>
          </a:p>
          <a:p>
            <a:endParaRPr lang="en-GB" dirty="0" smtClean="0"/>
          </a:p>
          <a:p>
            <a:r>
              <a:rPr lang="en-GB" dirty="0" smtClean="0"/>
              <a:t>Practical </a:t>
            </a:r>
            <a:r>
              <a:rPr lang="en-GB" dirty="0"/>
              <a:t>work enforces what you will learn in the lectures and will give you </a:t>
            </a:r>
            <a:r>
              <a:rPr lang="en-GB" dirty="0" smtClean="0"/>
              <a:t>hands-on experience</a:t>
            </a:r>
            <a:endParaRPr lang="en-GB" dirty="0"/>
          </a:p>
          <a:p>
            <a:endParaRPr lang="en-GB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283968" y="3140968"/>
            <a:ext cx="3816424" cy="1152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 smtClean="0"/>
              <a:t>Michelle (Shell) </a:t>
            </a:r>
            <a:r>
              <a:rPr lang="en-GB" sz="2400" dirty="0" smtClean="0"/>
              <a:t>Young</a:t>
            </a:r>
          </a:p>
          <a:p>
            <a:r>
              <a:rPr lang="en-GB" sz="2400" dirty="0"/>
              <a:t>Philip </a:t>
            </a:r>
            <a:r>
              <a:rPr lang="en-GB" sz="2400" dirty="0" smtClean="0"/>
              <a:t>Irving</a:t>
            </a:r>
            <a:endParaRPr lang="en-GB" sz="2400" dirty="0" smtClean="0"/>
          </a:p>
          <a:p>
            <a:r>
              <a:rPr lang="en-GB" sz="2400" dirty="0" smtClean="0"/>
              <a:t>R L </a:t>
            </a:r>
            <a:r>
              <a:rPr lang="en-GB" sz="2400" dirty="0" smtClean="0"/>
              <a:t>Warrender</a:t>
            </a:r>
          </a:p>
        </p:txBody>
      </p:sp>
    </p:spTree>
    <p:extLst>
      <p:ext uri="{BB962C8B-B14F-4D97-AF65-F5344CB8AC3E}">
        <p14:creationId xmlns:p14="http://schemas.microsoft.com/office/powerpoint/2010/main" val="390372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Module </a:t>
            </a:r>
            <a:r>
              <a:rPr lang="en-GB" dirty="0" smtClean="0"/>
              <a:t>Staff – </a:t>
            </a:r>
            <a:r>
              <a:rPr lang="en-GB" dirty="0" smtClean="0"/>
              <a:t>Philip Irving</a:t>
            </a:r>
            <a:endParaRPr lang="en-GB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494116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Email: </a:t>
            </a:r>
            <a:r>
              <a:rPr lang="en-GB" dirty="0" smtClean="0"/>
              <a:t>Philip.irving@sunderland.ac.uk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336435"/>
            <a:ext cx="3595538" cy="3595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02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4925667"/>
            <a:ext cx="8229600" cy="1143000"/>
          </a:xfrm>
        </p:spPr>
        <p:txBody>
          <a:bodyPr/>
          <a:lstStyle/>
          <a:p>
            <a:r>
              <a:rPr lang="en-GB" dirty="0" smtClean="0"/>
              <a:t>Email: shell.young@sunderland.ac.uk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1347510"/>
            <a:ext cx="4824536" cy="3612461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67544" y="25143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Module Staff – Michelle (Shell) Young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913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456788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Email: robert.warrender@sunderland.ac.uk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1340768"/>
            <a:ext cx="2808312" cy="3459623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mtClean="0"/>
              <a:t>Module Staff – R L Warrender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8282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CET201 - Lecture 1</Template>
  <TotalTime>142</TotalTime>
  <Words>694</Words>
  <Application>Microsoft Office PowerPoint</Application>
  <PresentationFormat>On-screen Show (4:3)</PresentationFormat>
  <Paragraphs>81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ＭＳ Ｐゴシック</vt:lpstr>
      <vt:lpstr>Arial</vt:lpstr>
      <vt:lpstr>Calibri</vt:lpstr>
      <vt:lpstr>Presentation1</vt:lpstr>
      <vt:lpstr>CET311</vt:lpstr>
      <vt:lpstr>Contents</vt:lpstr>
      <vt:lpstr>Introduction to Module</vt:lpstr>
      <vt:lpstr>What you will learn</vt:lpstr>
      <vt:lpstr>Bloom’s Taxonomy</vt:lpstr>
      <vt:lpstr>Module Structure</vt:lpstr>
      <vt:lpstr>Module Staff – Philip Irving</vt:lpstr>
      <vt:lpstr>Email: shell.young@sunderland.ac.uk</vt:lpstr>
      <vt:lpstr>Email: robert.warrender@sunderland.ac.uk</vt:lpstr>
      <vt:lpstr>Module Structure</vt:lpstr>
      <vt:lpstr>Module Structure</vt:lpstr>
      <vt:lpstr>Reading Materials</vt:lpstr>
      <vt:lpstr>Extended Reading Materials</vt:lpstr>
      <vt:lpstr>Assessment</vt:lpstr>
      <vt:lpstr>SunSpace</vt:lpstr>
      <vt:lpstr>And lastly -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RLWarrender</dc:creator>
  <cp:lastModifiedBy>Robert Warrender</cp:lastModifiedBy>
  <cp:revision>22</cp:revision>
  <dcterms:created xsi:type="dcterms:W3CDTF">2014-09-20T17:20:44Z</dcterms:created>
  <dcterms:modified xsi:type="dcterms:W3CDTF">2016-09-28T20:26:21Z</dcterms:modified>
</cp:coreProperties>
</file>