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4" r:id="rId4"/>
    <p:sldId id="258" r:id="rId5"/>
    <p:sldId id="259" r:id="rId6"/>
    <p:sldId id="260" r:id="rId7"/>
    <p:sldId id="261" r:id="rId8"/>
    <p:sldId id="262" r:id="rId9"/>
    <p:sldId id="263" r:id="rId10"/>
    <p:sldId id="29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76167" autoAdjust="0"/>
  </p:normalViewPr>
  <p:slideViewPr>
    <p:cSldViewPr>
      <p:cViewPr varScale="1">
        <p:scale>
          <a:sx n="67" d="100"/>
          <a:sy n="67" d="100"/>
        </p:scale>
        <p:origin x="18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F40-7DB9-4020-B62D-50FCD2D18752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BF0FE-CF89-43BF-99EA-F3C147C66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5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PERT</a:t>
            </a:r>
            <a:r>
              <a:rPr lang="en-US" altLang="en-US" baseline="0" dirty="0" smtClean="0"/>
              <a:t> / CPA</a:t>
            </a:r>
          </a:p>
          <a:p>
            <a:r>
              <a:rPr lang="en-GB" altLang="en-US" dirty="0" smtClean="0"/>
              <a:t>Program Evaluation and Review Technique </a:t>
            </a:r>
          </a:p>
          <a:p>
            <a:r>
              <a:rPr lang="en-GB" altLang="en-US" dirty="0" smtClean="0"/>
              <a:t>Critical</a:t>
            </a:r>
            <a:r>
              <a:rPr lang="en-GB" altLang="en-US" baseline="0" dirty="0" smtClean="0"/>
              <a:t> Path Analysis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89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CPM and PERT are often used interchangeably but are technically</a:t>
            </a:r>
            <a:r>
              <a:rPr lang="en-US" altLang="en-US" baseline="0" dirty="0" smtClean="0"/>
              <a:t> different. We are going to primarily look at CPM (or CPA)</a:t>
            </a:r>
          </a:p>
          <a:p>
            <a:r>
              <a:rPr lang="en-US" altLang="en-US" baseline="0" dirty="0" smtClean="0"/>
              <a:t>PERT and CPM were published in the same year – PERT being used on the development of Polaris missiles.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CPM only uses one estimate for each task duration.</a:t>
            </a:r>
          </a:p>
          <a:p>
            <a:r>
              <a:rPr lang="en-US" altLang="en-US" baseline="0" dirty="0" smtClean="0"/>
              <a:t>PERT was developed for high-risk state-of-the-art projects and takes into consideration three duration estimates the most likely duration, the most optimistic duration and the most pessimistic duration (excluding ‘acts of God’ and warfare). </a:t>
            </a:r>
          </a:p>
        </p:txBody>
      </p:sp>
    </p:spTree>
    <p:extLst>
      <p:ext uri="{BB962C8B-B14F-4D97-AF65-F5344CB8AC3E}">
        <p14:creationId xmlns:p14="http://schemas.microsoft.com/office/powerpoint/2010/main" val="76770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A</a:t>
            </a:r>
            <a:r>
              <a:rPr lang="en-US" altLang="en-US" baseline="0" dirty="0" smtClean="0"/>
              <a:t> project network</a:t>
            </a:r>
            <a:r>
              <a:rPr lang="en-US" altLang="en-US" dirty="0" smtClean="0"/>
              <a:t> may have only one Start Node</a:t>
            </a:r>
          </a:p>
          <a:p>
            <a:r>
              <a:rPr lang="en-US" altLang="en-US" dirty="0" smtClean="0"/>
              <a:t>A project network may have only one End Node</a:t>
            </a:r>
          </a:p>
          <a:p>
            <a:r>
              <a:rPr lang="en-US" altLang="en-US" dirty="0" smtClean="0"/>
              <a:t>A link (or arrow)</a:t>
            </a:r>
            <a:r>
              <a:rPr lang="en-US" altLang="en-US" baseline="0" dirty="0" smtClean="0"/>
              <a:t> represents an activity that takes time to execute</a:t>
            </a:r>
          </a:p>
          <a:p>
            <a:r>
              <a:rPr lang="en-US" altLang="en-US" baseline="0" dirty="0" smtClean="0"/>
              <a:t>The length of the link is not scaled to represent the activity duration – but the overall network is drawn to represent the logic of the project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1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454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The Network is the representation of the overall logic of the project</a:t>
            </a:r>
          </a:p>
          <a:p>
            <a:r>
              <a:rPr lang="en-US" altLang="en-US" dirty="0" smtClean="0"/>
              <a:t>An Activity is represented by an arrow and would normally</a:t>
            </a:r>
            <a:r>
              <a:rPr lang="en-US" altLang="en-US" baseline="0" dirty="0" smtClean="0"/>
              <a:t> carry a duration</a:t>
            </a:r>
          </a:p>
          <a:p>
            <a:r>
              <a:rPr lang="en-US" altLang="en-US" dirty="0" smtClean="0"/>
              <a:t>An Event is</a:t>
            </a:r>
            <a:r>
              <a:rPr lang="en-US" altLang="en-US" baseline="0" dirty="0" smtClean="0"/>
              <a:t> the same as a node</a:t>
            </a:r>
            <a:endParaRPr lang="en-US" altLang="en-US" dirty="0" smtClean="0"/>
          </a:p>
          <a:p>
            <a:r>
              <a:rPr lang="en-US" altLang="en-US" dirty="0" smtClean="0"/>
              <a:t>A node is the logical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division between activities</a:t>
            </a:r>
          </a:p>
          <a:p>
            <a:r>
              <a:rPr lang="en-US" altLang="en-US" dirty="0" smtClean="0"/>
              <a:t>A path is the logical sequence of one activity</a:t>
            </a:r>
            <a:r>
              <a:rPr lang="en-US" altLang="en-US" baseline="0" dirty="0" smtClean="0"/>
              <a:t> followed by another</a:t>
            </a:r>
          </a:p>
          <a:p>
            <a:r>
              <a:rPr lang="en-US" altLang="en-US" baseline="0" dirty="0" smtClean="0"/>
              <a:t>The critical Path is the shortest time duration between start and end events</a:t>
            </a:r>
          </a:p>
          <a:p>
            <a:endParaRPr lang="en-US" altLang="en-US" baseline="0" dirty="0" smtClean="0"/>
          </a:p>
          <a:p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1102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6635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0749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6269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684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4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089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Clearly there are similarities between these two job functions. However Production Management is relates more to the repeat production of</a:t>
            </a:r>
            <a:r>
              <a:rPr lang="en-US" altLang="en-US" baseline="0" dirty="0" smtClean="0"/>
              <a:t> a developed product – e.g. production of a motor car. Discuss issues such as ensuring a production line never stops.</a:t>
            </a:r>
          </a:p>
          <a:p>
            <a:r>
              <a:rPr lang="en-US" altLang="en-US" baseline="0" dirty="0" smtClean="0"/>
              <a:t>Compare this with Project Management where often as not we are looking at a project that is unique – such as the building of a new Football Stadium or the building of the new bridge.</a:t>
            </a:r>
          </a:p>
          <a:p>
            <a:r>
              <a:rPr lang="en-US" altLang="en-US" baseline="0" dirty="0" smtClean="0"/>
              <a:t>Here we can see where sound engineering principles have to be applied to work proceeds within time schedules, within cost schedules and safe using sound engineering principles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2302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4807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Try this for yourselves!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424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756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0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4795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477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8809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Try this for yourselves!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314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3954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50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5486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4196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9810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In the forward pass, we take the latest</a:t>
            </a:r>
            <a:r>
              <a:rPr lang="en-US" altLang="en-US" baseline="0" dirty="0" smtClean="0"/>
              <a:t> duration to arrive at the event (or node) – this is the earliest date when this event can be completed.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656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In the backward pass,</a:t>
            </a:r>
            <a:r>
              <a:rPr lang="en-US" altLang="en-US" baseline="0" dirty="0" smtClean="0"/>
              <a:t> we take the earliest duration to arrive at the event (or node) – this is the latest date when this event must be completed.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072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Slack is then defined</a:t>
            </a:r>
            <a:r>
              <a:rPr lang="en-US" altLang="en-US" baseline="0" dirty="0" smtClean="0"/>
              <a:t> as the difference between the earliest date and the latest date for each event (or node)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893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The critical path is then highlighted (traditionally in Red or / and dotted</a:t>
            </a:r>
            <a:r>
              <a:rPr lang="en-US" altLang="en-US" baseline="0" dirty="0" smtClean="0"/>
              <a:t> lines) between the start and the end.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2166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Try this for yourselves!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09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377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For example you need to dig a trench</a:t>
            </a:r>
            <a:r>
              <a:rPr lang="en-US" altLang="en-US" baseline="0" dirty="0" smtClean="0"/>
              <a:t> in the ground before you can lay a pipe or conduit. At the same time, depending on the size of a trench, it may be a safety risk to allow a contractor to leave a trench open over too long a distance and backfilling might have to be started long before the complete trench is excavated.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57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Note the</a:t>
            </a:r>
            <a:r>
              <a:rPr lang="en-US" altLang="en-US" baseline="0" dirty="0" smtClean="0"/>
              <a:t> spelling of Gantt and do not write this as an acronym in capital letters – it was someone’s name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933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Note that logic</a:t>
            </a:r>
            <a:r>
              <a:rPr lang="en-US" altLang="en-US" baseline="0" dirty="0" smtClean="0"/>
              <a:t> of the activities have to be applied</a:t>
            </a:r>
          </a:p>
          <a:p>
            <a:r>
              <a:rPr lang="en-US" altLang="en-US" baseline="0" dirty="0" smtClean="0"/>
              <a:t>e.g. start-to-start, end-to-start, end-to-end, sometimes with lags, other times with leads, etc.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21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Try this for yourselves!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43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Note that Task f cannot start until the later of Task</a:t>
            </a:r>
            <a:r>
              <a:rPr lang="en-US" altLang="en-US" baseline="0" dirty="0" smtClean="0"/>
              <a:t> c or Task 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15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F PP Slides NEW WHITEstar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C44E-9832-46C6-ABE6-C3AAFE933F81}" type="datetimeFigureOut">
              <a:rPr lang="en-GB" smtClean="0"/>
              <a:pPr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 descr="SF PP Slides NEW WHITE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directo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980726"/>
            <a:ext cx="1728192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CET311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02</a:t>
            </a:r>
          </a:p>
          <a:p>
            <a:r>
              <a:rPr lang="en-GB" dirty="0" smtClean="0"/>
              <a:t>Dr R L Warrender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59832" y="980727"/>
            <a:ext cx="504056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Project Management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95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Gantt Charts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264" y="764178"/>
            <a:ext cx="8686800" cy="3713584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GB" altLang="en-US" dirty="0" smtClean="0"/>
              <a:t>Draw the following Gantt chart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02761" y="1323030"/>
          <a:ext cx="5501487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Tasks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Precedence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r>
                        <a:rPr lang="en-GB" baseline="0" dirty="0" smtClean="0"/>
                        <a:t>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c, 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r>
                        <a:rPr lang="en-GB" baseline="0" dirty="0" smtClean="0"/>
                        <a:t>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504" y="515719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(Hint:</a:t>
            </a:r>
          </a:p>
          <a:p>
            <a:r>
              <a:rPr lang="en-GB" sz="1600" dirty="0" smtClean="0">
                <a:latin typeface="+mn-lt"/>
              </a:rPr>
              <a:t>21x7 cells)</a:t>
            </a:r>
            <a:endParaRPr lang="en-GB" sz="1600" dirty="0"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21632"/>
              </p:ext>
            </p:extLst>
          </p:nvPr>
        </p:nvGraphicFramePr>
        <p:xfrm>
          <a:off x="611560" y="3899831"/>
          <a:ext cx="8766477" cy="212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4" imgW="9022647" imgH="2189986" progId="Word.Document.8">
                  <p:embed/>
                </p:oleObj>
              </mc:Choice>
              <mc:Fallback>
                <p:oleObj name="Document" r:id="rId4" imgW="9022647" imgH="2189986" progId="Word.Document.8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99831"/>
                        <a:ext cx="8766477" cy="2123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smtClean="0"/>
              <a:t>Network planning models</a:t>
            </a:r>
            <a:endParaRPr lang="en-US" sz="40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PERT</a:t>
            </a:r>
          </a:p>
          <a:p>
            <a:pPr lvl="1" eaLnBrk="1" hangingPunct="1"/>
            <a:r>
              <a:rPr lang="en-GB" altLang="en-US" dirty="0" smtClean="0"/>
              <a:t>The Program Evaluation and Review Technique</a:t>
            </a:r>
          </a:p>
          <a:p>
            <a:pPr eaLnBrk="1" hangingPunct="1"/>
            <a:r>
              <a:rPr lang="en-GB" altLang="en-US" dirty="0" smtClean="0"/>
              <a:t>CPM</a:t>
            </a:r>
          </a:p>
          <a:p>
            <a:pPr lvl="1" eaLnBrk="1" hangingPunct="1"/>
            <a:r>
              <a:rPr lang="en-GB" altLang="en-US" dirty="0" smtClean="0"/>
              <a:t>Critical Path Method</a:t>
            </a:r>
          </a:p>
          <a:p>
            <a:pPr lvl="1" eaLnBrk="1" hangingPunct="1"/>
            <a:r>
              <a:rPr lang="en-GB" altLang="en-US" dirty="0" smtClean="0"/>
              <a:t>Also know as CPA</a:t>
            </a:r>
          </a:p>
          <a:p>
            <a:pPr lvl="1" eaLnBrk="1" hangingPunct="1"/>
            <a:r>
              <a:rPr lang="en-GB" altLang="en-US" dirty="0" smtClean="0"/>
              <a:t>Critical Path Analysis</a:t>
            </a:r>
          </a:p>
        </p:txBody>
      </p:sp>
    </p:spTree>
    <p:extLst>
      <p:ext uri="{BB962C8B-B14F-4D97-AF65-F5344CB8AC3E}">
        <p14:creationId xmlns:p14="http://schemas.microsoft.com/office/powerpoint/2010/main" val="29923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smtClean="0"/>
              <a:t>Network planning models</a:t>
            </a:r>
            <a:endParaRPr lang="en-US" sz="40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 simple </a:t>
            </a:r>
            <a:r>
              <a:rPr lang="en-GB" altLang="en-US" dirty="0" smtClean="0"/>
              <a:t>activity-on-arrow </a:t>
            </a:r>
            <a:r>
              <a:rPr lang="en-GB" altLang="en-US" dirty="0" smtClean="0"/>
              <a:t>network model</a:t>
            </a:r>
            <a:endParaRPr lang="en-US" altLang="en-US" dirty="0" smtClean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95288" y="2489200"/>
            <a:ext cx="7927975" cy="2909888"/>
            <a:chOff x="249" y="1568"/>
            <a:chExt cx="4994" cy="1833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836" y="22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884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2061" y="156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2109" y="16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2061" y="2339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109" y="23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2016" y="3065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2064" y="31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4465" y="2293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4513" y="23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3286" y="197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3334" y="2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69" name="Oval 17"/>
            <p:cNvSpPr>
              <a:spLocks noChangeArrowheads="1"/>
            </p:cNvSpPr>
            <p:nvPr/>
          </p:nvSpPr>
          <p:spPr bwMode="auto">
            <a:xfrm>
              <a:off x="3286" y="279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3334" y="28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 flipV="1">
              <a:off x="1156" y="1797"/>
              <a:ext cx="908" cy="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1202" y="2445"/>
              <a:ext cx="862" cy="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1156" y="2536"/>
              <a:ext cx="862" cy="6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2426" y="1719"/>
              <a:ext cx="862" cy="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V="1">
              <a:off x="2426" y="2160"/>
              <a:ext cx="862" cy="3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V="1">
              <a:off x="2336" y="2976"/>
              <a:ext cx="95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 flipV="1">
              <a:off x="3651" y="2523"/>
              <a:ext cx="817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3651" y="2173"/>
              <a:ext cx="817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249" y="2218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295" y="2296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>
                  <a:latin typeface="Times New Roman" pitchFamily="18" charset="0"/>
                </a:rPr>
                <a:t>Start</a:t>
              </a:r>
              <a:endParaRPr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4818" y="2264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End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82" name="Text Box 30"/>
            <p:cNvSpPr txBox="1">
              <a:spLocks noChangeArrowheads="1"/>
            </p:cNvSpPr>
            <p:nvPr/>
          </p:nvSpPr>
          <p:spPr bwMode="auto">
            <a:xfrm>
              <a:off x="1461" y="176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1552" y="217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1597" y="2581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2731" y="158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2731" y="2037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2777" y="2762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f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3911" y="19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g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3865" y="244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h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4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Terminology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86800" cy="4724400"/>
          </a:xfrm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GB" altLang="en-US" dirty="0" smtClean="0"/>
              <a:t>Activity</a:t>
            </a:r>
          </a:p>
          <a:p>
            <a:pPr lvl="1" eaLnBrk="1" hangingPunct="1">
              <a:buFontTx/>
              <a:buChar char="•"/>
            </a:pPr>
            <a:r>
              <a:rPr lang="en-GB" altLang="en-US" dirty="0" smtClean="0"/>
              <a:t>Event</a:t>
            </a:r>
          </a:p>
          <a:p>
            <a:pPr lvl="1" eaLnBrk="1" hangingPunct="1">
              <a:buFontTx/>
              <a:buChar char="•"/>
            </a:pPr>
            <a:r>
              <a:rPr lang="en-GB" altLang="en-US" dirty="0" smtClean="0"/>
              <a:t>Network</a:t>
            </a:r>
          </a:p>
          <a:p>
            <a:pPr lvl="1" eaLnBrk="1" hangingPunct="1">
              <a:buFontTx/>
              <a:buChar char="•"/>
            </a:pPr>
            <a:r>
              <a:rPr lang="en-GB" altLang="en-US" dirty="0" smtClean="0"/>
              <a:t>Path</a:t>
            </a:r>
          </a:p>
          <a:p>
            <a:pPr lvl="1" eaLnBrk="1" hangingPunct="1">
              <a:buFontTx/>
              <a:buChar char="•"/>
            </a:pPr>
            <a:r>
              <a:rPr lang="en-GB" altLang="en-US" dirty="0" smtClean="0"/>
              <a:t>Critical</a:t>
            </a:r>
          </a:p>
        </p:txBody>
      </p:sp>
    </p:spTree>
    <p:extLst>
      <p:ext uri="{BB962C8B-B14F-4D97-AF65-F5344CB8AC3E}">
        <p14:creationId xmlns:p14="http://schemas.microsoft.com/office/powerpoint/2010/main" val="20500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Terminology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527" y="1036373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On Arrow Network </a:t>
            </a:r>
            <a:r>
              <a:rPr lang="en-GB" altLang="en-US" dirty="0" smtClean="0"/>
              <a:t>diagram</a:t>
            </a:r>
            <a:endParaRPr lang="en-US" altLang="en-US" dirty="0" smtClean="0"/>
          </a:p>
        </p:txBody>
      </p:sp>
      <p:grpSp>
        <p:nvGrpSpPr>
          <p:cNvPr id="27652" name="Group 51"/>
          <p:cNvGrpSpPr>
            <a:grpSpLocks/>
          </p:cNvGrpSpPr>
          <p:nvPr/>
        </p:nvGrpSpPr>
        <p:grpSpPr bwMode="auto">
          <a:xfrm>
            <a:off x="718127" y="1844824"/>
            <a:ext cx="8001000" cy="4038600"/>
            <a:chOff x="472" y="1384"/>
            <a:chExt cx="5040" cy="2544"/>
          </a:xfrm>
        </p:grpSpPr>
        <p:grpSp>
          <p:nvGrpSpPr>
            <p:cNvPr id="27653" name="Group 4"/>
            <p:cNvGrpSpPr>
              <a:grpSpLocks/>
            </p:cNvGrpSpPr>
            <p:nvPr/>
          </p:nvGrpSpPr>
          <p:grpSpPr bwMode="auto">
            <a:xfrm>
              <a:off x="472" y="2392"/>
              <a:ext cx="624" cy="672"/>
              <a:chOff x="3648" y="2640"/>
              <a:chExt cx="624" cy="672"/>
            </a:xfrm>
          </p:grpSpPr>
          <p:sp>
            <p:nvSpPr>
              <p:cNvPr id="27697" name="Oval 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7698" name="Line 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99" name="Line 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7654" name="Group 8"/>
            <p:cNvGrpSpPr>
              <a:grpSpLocks/>
            </p:cNvGrpSpPr>
            <p:nvPr/>
          </p:nvGrpSpPr>
          <p:grpSpPr bwMode="auto">
            <a:xfrm>
              <a:off x="1768" y="2344"/>
              <a:ext cx="624" cy="672"/>
              <a:chOff x="3648" y="2640"/>
              <a:chExt cx="624" cy="672"/>
            </a:xfrm>
          </p:grpSpPr>
          <p:sp>
            <p:nvSpPr>
              <p:cNvPr id="27694" name="Oval 9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7695" name="Line 10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96" name="Line 11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7655" name="Group 12"/>
            <p:cNvGrpSpPr>
              <a:grpSpLocks/>
            </p:cNvGrpSpPr>
            <p:nvPr/>
          </p:nvGrpSpPr>
          <p:grpSpPr bwMode="auto">
            <a:xfrm>
              <a:off x="2296" y="1384"/>
              <a:ext cx="624" cy="672"/>
              <a:chOff x="3648" y="2640"/>
              <a:chExt cx="624" cy="672"/>
            </a:xfrm>
          </p:grpSpPr>
          <p:sp>
            <p:nvSpPr>
              <p:cNvPr id="27691" name="Oval 13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7692" name="Line 14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93" name="Line 1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7656" name="Group 16"/>
            <p:cNvGrpSpPr>
              <a:grpSpLocks/>
            </p:cNvGrpSpPr>
            <p:nvPr/>
          </p:nvGrpSpPr>
          <p:grpSpPr bwMode="auto">
            <a:xfrm>
              <a:off x="3256" y="2344"/>
              <a:ext cx="624" cy="672"/>
              <a:chOff x="3648" y="2640"/>
              <a:chExt cx="624" cy="672"/>
            </a:xfrm>
          </p:grpSpPr>
          <p:sp>
            <p:nvSpPr>
              <p:cNvPr id="27688" name="Oval 17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7689" name="Line 18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90" name="Line 19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7657" name="Group 20"/>
            <p:cNvGrpSpPr>
              <a:grpSpLocks/>
            </p:cNvGrpSpPr>
            <p:nvPr/>
          </p:nvGrpSpPr>
          <p:grpSpPr bwMode="auto">
            <a:xfrm>
              <a:off x="3832" y="3256"/>
              <a:ext cx="624" cy="672"/>
              <a:chOff x="3648" y="2640"/>
              <a:chExt cx="624" cy="672"/>
            </a:xfrm>
          </p:grpSpPr>
          <p:sp>
            <p:nvSpPr>
              <p:cNvPr id="27685" name="Oval 21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7686" name="Line 22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87" name="Line 23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7658" name="Group 24"/>
            <p:cNvGrpSpPr>
              <a:grpSpLocks/>
            </p:cNvGrpSpPr>
            <p:nvPr/>
          </p:nvGrpSpPr>
          <p:grpSpPr bwMode="auto">
            <a:xfrm>
              <a:off x="4888" y="2248"/>
              <a:ext cx="624" cy="672"/>
              <a:chOff x="3648" y="2640"/>
              <a:chExt cx="624" cy="672"/>
            </a:xfrm>
          </p:grpSpPr>
          <p:sp>
            <p:nvSpPr>
              <p:cNvPr id="27682" name="Oval 2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7683" name="Line 2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84" name="Line 2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 flipV="1">
              <a:off x="1048" y="1720"/>
              <a:ext cx="124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0" name="Line 29"/>
            <p:cNvSpPr>
              <a:spLocks noChangeShapeType="1"/>
            </p:cNvSpPr>
            <p:nvPr/>
          </p:nvSpPr>
          <p:spPr bwMode="auto">
            <a:xfrm>
              <a:off x="1096" y="2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1" name="Line 30"/>
            <p:cNvSpPr>
              <a:spLocks noChangeShapeType="1"/>
            </p:cNvSpPr>
            <p:nvPr/>
          </p:nvSpPr>
          <p:spPr bwMode="auto">
            <a:xfrm>
              <a:off x="2392" y="26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2" name="Line 31"/>
            <p:cNvSpPr>
              <a:spLocks noChangeShapeType="1"/>
            </p:cNvSpPr>
            <p:nvPr/>
          </p:nvSpPr>
          <p:spPr bwMode="auto">
            <a:xfrm>
              <a:off x="3880" y="263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3" name="Line 32"/>
            <p:cNvSpPr>
              <a:spLocks noChangeShapeType="1"/>
            </p:cNvSpPr>
            <p:nvPr/>
          </p:nvSpPr>
          <p:spPr bwMode="auto">
            <a:xfrm flipV="1">
              <a:off x="4456" y="2872"/>
              <a:ext cx="576" cy="624"/>
            </a:xfrm>
            <a:prstGeom prst="line">
              <a:avLst/>
            </a:prstGeom>
            <a:ln w="38100"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4" name="Line 33"/>
            <p:cNvSpPr>
              <a:spLocks noChangeShapeType="1"/>
            </p:cNvSpPr>
            <p:nvPr/>
          </p:nvSpPr>
          <p:spPr bwMode="auto">
            <a:xfrm>
              <a:off x="1576" y="3592"/>
              <a:ext cx="2256" cy="0"/>
            </a:xfrm>
            <a:prstGeom prst="line">
              <a:avLst/>
            </a:prstGeom>
            <a:ln w="38100"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5" name="Line 34"/>
            <p:cNvSpPr>
              <a:spLocks noChangeShapeType="1"/>
            </p:cNvSpPr>
            <p:nvPr/>
          </p:nvSpPr>
          <p:spPr bwMode="auto">
            <a:xfrm>
              <a:off x="1048" y="2920"/>
              <a:ext cx="528" cy="672"/>
            </a:xfrm>
            <a:prstGeom prst="line">
              <a:avLst/>
            </a:prstGeom>
            <a:ln w="38100"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6" name="Line 35"/>
            <p:cNvSpPr>
              <a:spLocks noChangeShapeType="1"/>
            </p:cNvSpPr>
            <p:nvPr/>
          </p:nvSpPr>
          <p:spPr bwMode="auto">
            <a:xfrm>
              <a:off x="2920" y="1768"/>
              <a:ext cx="48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7" name="Line 36"/>
            <p:cNvSpPr>
              <a:spLocks noChangeShapeType="1"/>
            </p:cNvSpPr>
            <p:nvPr/>
          </p:nvSpPr>
          <p:spPr bwMode="auto">
            <a:xfrm>
              <a:off x="2344" y="2872"/>
              <a:ext cx="148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8" name="Text Box 37"/>
            <p:cNvSpPr txBox="1">
              <a:spLocks noChangeArrowheads="1"/>
            </p:cNvSpPr>
            <p:nvPr/>
          </p:nvSpPr>
          <p:spPr bwMode="auto">
            <a:xfrm>
              <a:off x="664" y="23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669" name="Text Box 38"/>
            <p:cNvSpPr txBox="1">
              <a:spLocks noChangeArrowheads="1"/>
            </p:cNvSpPr>
            <p:nvPr/>
          </p:nvSpPr>
          <p:spPr bwMode="auto">
            <a:xfrm>
              <a:off x="2488" y="13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670" name="Text Box 39"/>
            <p:cNvSpPr txBox="1">
              <a:spLocks noChangeArrowheads="1"/>
            </p:cNvSpPr>
            <p:nvPr/>
          </p:nvSpPr>
          <p:spPr bwMode="auto">
            <a:xfrm>
              <a:off x="1998" y="23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7671" name="Text Box 40"/>
            <p:cNvSpPr txBox="1">
              <a:spLocks noChangeArrowheads="1"/>
            </p:cNvSpPr>
            <p:nvPr/>
          </p:nvSpPr>
          <p:spPr bwMode="auto">
            <a:xfrm>
              <a:off x="3448" y="2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7672" name="Text Box 41"/>
            <p:cNvSpPr txBox="1">
              <a:spLocks noChangeArrowheads="1"/>
            </p:cNvSpPr>
            <p:nvPr/>
          </p:nvSpPr>
          <p:spPr bwMode="auto">
            <a:xfrm>
              <a:off x="4024" y="3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7673" name="Text Box 42"/>
            <p:cNvSpPr txBox="1">
              <a:spLocks noChangeArrowheads="1"/>
            </p:cNvSpPr>
            <p:nvPr/>
          </p:nvSpPr>
          <p:spPr bwMode="auto">
            <a:xfrm>
              <a:off x="5080" y="22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7674" name="Text Box 43"/>
            <p:cNvSpPr txBox="1">
              <a:spLocks noChangeArrowheads="1"/>
            </p:cNvSpPr>
            <p:nvPr/>
          </p:nvSpPr>
          <p:spPr bwMode="auto">
            <a:xfrm>
              <a:off x="1182" y="1890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A=6</a:t>
              </a:r>
            </a:p>
          </p:txBody>
        </p:sp>
        <p:sp>
          <p:nvSpPr>
            <p:cNvPr id="27675" name="Text Box 44"/>
            <p:cNvSpPr txBox="1">
              <a:spLocks noChangeArrowheads="1"/>
            </p:cNvSpPr>
            <p:nvPr/>
          </p:nvSpPr>
          <p:spPr bwMode="auto">
            <a:xfrm>
              <a:off x="1134" y="2466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B=4</a:t>
              </a:r>
            </a:p>
          </p:txBody>
        </p:sp>
        <p:sp>
          <p:nvSpPr>
            <p:cNvPr id="27676" name="Text Box 45"/>
            <p:cNvSpPr txBox="1">
              <a:spLocks noChangeArrowheads="1"/>
            </p:cNvSpPr>
            <p:nvPr/>
          </p:nvSpPr>
          <p:spPr bwMode="auto">
            <a:xfrm>
              <a:off x="2526" y="241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D=4</a:t>
              </a:r>
            </a:p>
          </p:txBody>
        </p:sp>
        <p:sp>
          <p:nvSpPr>
            <p:cNvPr id="27677" name="Text Box 46"/>
            <p:cNvSpPr txBox="1">
              <a:spLocks noChangeArrowheads="1"/>
            </p:cNvSpPr>
            <p:nvPr/>
          </p:nvSpPr>
          <p:spPr bwMode="auto">
            <a:xfrm>
              <a:off x="3054" y="169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dirty="0">
                  <a:latin typeface="Times New Roman" pitchFamily="18" charset="0"/>
                </a:rPr>
                <a:t>C=3</a:t>
              </a:r>
            </a:p>
          </p:txBody>
        </p:sp>
        <p:sp>
          <p:nvSpPr>
            <p:cNvPr id="27678" name="Text Box 47"/>
            <p:cNvSpPr txBox="1">
              <a:spLocks noChangeArrowheads="1"/>
            </p:cNvSpPr>
            <p:nvPr/>
          </p:nvSpPr>
          <p:spPr bwMode="auto">
            <a:xfrm>
              <a:off x="2824" y="2824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E=3</a:t>
              </a:r>
            </a:p>
          </p:txBody>
        </p:sp>
        <p:sp>
          <p:nvSpPr>
            <p:cNvPr id="27679" name="Text Box 48"/>
            <p:cNvSpPr txBox="1">
              <a:spLocks noChangeArrowheads="1"/>
            </p:cNvSpPr>
            <p:nvPr/>
          </p:nvSpPr>
          <p:spPr bwMode="auto">
            <a:xfrm>
              <a:off x="1710" y="3282"/>
              <a:ext cx="5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F=10</a:t>
              </a:r>
            </a:p>
          </p:txBody>
        </p:sp>
        <p:sp>
          <p:nvSpPr>
            <p:cNvPr id="27680" name="Text Box 49"/>
            <p:cNvSpPr txBox="1">
              <a:spLocks noChangeArrowheads="1"/>
            </p:cNvSpPr>
            <p:nvPr/>
          </p:nvSpPr>
          <p:spPr bwMode="auto">
            <a:xfrm>
              <a:off x="4158" y="2322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H=2</a:t>
              </a:r>
            </a:p>
          </p:txBody>
        </p:sp>
        <p:sp>
          <p:nvSpPr>
            <p:cNvPr id="27681" name="Text Box 50"/>
            <p:cNvSpPr txBox="1">
              <a:spLocks noChangeArrowheads="1"/>
            </p:cNvSpPr>
            <p:nvPr/>
          </p:nvSpPr>
          <p:spPr bwMode="auto">
            <a:xfrm>
              <a:off x="4360" y="296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G=3</a:t>
              </a:r>
            </a:p>
          </p:txBody>
        </p:sp>
      </p:grp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775537" y="4664224"/>
            <a:ext cx="764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latin typeface="Times New Roman" pitchFamily="18" charset="0"/>
              </a:rPr>
              <a:t>Start</a:t>
            </a:r>
            <a:endParaRPr lang="en-GB" altLang="en-US" sz="2400" dirty="0">
              <a:latin typeface="Times New Roman" pitchFamily="18" charset="0"/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7940459" y="4435624"/>
            <a:ext cx="679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latin typeface="Times New Roman" pitchFamily="18" charset="0"/>
              </a:rPr>
              <a:t>End</a:t>
            </a:r>
            <a:endParaRPr lang="en-GB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Network syntax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GB" altLang="en-US" dirty="0" smtClean="0"/>
              <a:t>Time moves from left to right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 smtClean="0"/>
              <a:t>Nodes are numbered sequentially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 smtClean="0"/>
              <a:t>A network may not contain loops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 smtClean="0"/>
              <a:t>A network may not contain dangles</a:t>
            </a:r>
          </a:p>
        </p:txBody>
      </p:sp>
    </p:spTree>
    <p:extLst>
      <p:ext uri="{BB962C8B-B14F-4D97-AF65-F5344CB8AC3E}">
        <p14:creationId xmlns:p14="http://schemas.microsoft.com/office/powerpoint/2010/main" val="13760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Network syntax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Precedents are the immediate preceding activities</a:t>
            </a:r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Dummy activities can be used to indicate a particular precedence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54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Network syntax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GB" altLang="en-US" dirty="0" smtClean="0"/>
              <a:t>Time moves from left to right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 smtClean="0"/>
              <a:t>Nodes are numbered sequentially</a:t>
            </a:r>
          </a:p>
          <a:p>
            <a:pPr eaLnBrk="1" hangingPunct="1"/>
            <a:endParaRPr lang="en-US" altLang="en-US" dirty="0" smtClean="0"/>
          </a:p>
        </p:txBody>
      </p:sp>
      <p:grpSp>
        <p:nvGrpSpPr>
          <p:cNvPr id="33796" name="Group 14"/>
          <p:cNvGrpSpPr>
            <a:grpSpLocks/>
          </p:cNvGrpSpPr>
          <p:nvPr/>
        </p:nvGrpSpPr>
        <p:grpSpPr bwMode="auto">
          <a:xfrm>
            <a:off x="1828800" y="3698875"/>
            <a:ext cx="4191000" cy="720725"/>
            <a:chOff x="1152" y="2330"/>
            <a:chExt cx="2640" cy="454"/>
          </a:xfrm>
        </p:grpSpPr>
        <p:sp>
          <p:nvSpPr>
            <p:cNvPr id="33797" name="Oval 4"/>
            <p:cNvSpPr>
              <a:spLocks noChangeArrowheads="1"/>
            </p:cNvSpPr>
            <p:nvPr/>
          </p:nvSpPr>
          <p:spPr bwMode="auto">
            <a:xfrm>
              <a:off x="1152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1200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799" name="Oval 6"/>
            <p:cNvSpPr>
              <a:spLocks noChangeArrowheads="1"/>
            </p:cNvSpPr>
            <p:nvPr/>
          </p:nvSpPr>
          <p:spPr bwMode="auto">
            <a:xfrm>
              <a:off x="2304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2352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3801" name="Oval 8"/>
            <p:cNvSpPr>
              <a:spLocks noChangeArrowheads="1"/>
            </p:cNvSpPr>
            <p:nvPr/>
          </p:nvSpPr>
          <p:spPr bwMode="auto">
            <a:xfrm>
              <a:off x="3456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3802" name="Text Box 9"/>
            <p:cNvSpPr txBox="1">
              <a:spLocks noChangeArrowheads="1"/>
            </p:cNvSpPr>
            <p:nvPr/>
          </p:nvSpPr>
          <p:spPr bwMode="auto">
            <a:xfrm>
              <a:off x="3504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3803" name="Line 10"/>
            <p:cNvSpPr>
              <a:spLocks noChangeShapeType="1"/>
            </p:cNvSpPr>
            <p:nvPr/>
          </p:nvSpPr>
          <p:spPr bwMode="auto">
            <a:xfrm>
              <a:off x="1488" y="264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4" name="Line 11"/>
            <p:cNvSpPr>
              <a:spLocks noChangeShapeType="1"/>
            </p:cNvSpPr>
            <p:nvPr/>
          </p:nvSpPr>
          <p:spPr bwMode="auto">
            <a:xfrm>
              <a:off x="2640" y="264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5" name="Text Box 12"/>
            <p:cNvSpPr txBox="1">
              <a:spLocks noChangeArrowheads="1"/>
            </p:cNvSpPr>
            <p:nvPr/>
          </p:nvSpPr>
          <p:spPr bwMode="auto">
            <a:xfrm>
              <a:off x="1718" y="233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806" name="Text Box 13"/>
            <p:cNvSpPr txBox="1">
              <a:spLocks noChangeArrowheads="1"/>
            </p:cNvSpPr>
            <p:nvPr/>
          </p:nvSpPr>
          <p:spPr bwMode="auto">
            <a:xfrm>
              <a:off x="2918" y="23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2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Network syntax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 network may not contain loops</a:t>
            </a:r>
            <a:endParaRPr lang="en-US" altLang="en-US" dirty="0" smtClean="0"/>
          </a:p>
        </p:txBody>
      </p:sp>
      <p:grpSp>
        <p:nvGrpSpPr>
          <p:cNvPr id="35844" name="Group 21"/>
          <p:cNvGrpSpPr>
            <a:grpSpLocks/>
          </p:cNvGrpSpPr>
          <p:nvPr/>
        </p:nvGrpSpPr>
        <p:grpSpPr bwMode="auto">
          <a:xfrm>
            <a:off x="1828800" y="2819400"/>
            <a:ext cx="4475163" cy="2251075"/>
            <a:chOff x="1152" y="1776"/>
            <a:chExt cx="2819" cy="1418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1152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200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2304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352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3456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3504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1488" y="264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2640" y="264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53" name="Oval 12"/>
            <p:cNvSpPr>
              <a:spLocks noChangeArrowheads="1"/>
            </p:cNvSpPr>
            <p:nvPr/>
          </p:nvSpPr>
          <p:spPr bwMode="auto">
            <a:xfrm>
              <a:off x="2880" y="177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2928" y="1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2544" y="2016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 flipH="1" flipV="1">
              <a:off x="3216" y="2016"/>
              <a:ext cx="38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2390" y="2906"/>
              <a:ext cx="1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This is not allowed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1622" y="237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59" name="Text Box 18"/>
            <p:cNvSpPr txBox="1">
              <a:spLocks noChangeArrowheads="1"/>
            </p:cNvSpPr>
            <p:nvPr/>
          </p:nvSpPr>
          <p:spPr bwMode="auto">
            <a:xfrm>
              <a:off x="2928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60" name="Text Box 19"/>
            <p:cNvSpPr txBox="1">
              <a:spLocks noChangeArrowheads="1"/>
            </p:cNvSpPr>
            <p:nvPr/>
          </p:nvSpPr>
          <p:spPr bwMode="auto">
            <a:xfrm>
              <a:off x="3446" y="199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5861" name="Text Box 20"/>
            <p:cNvSpPr txBox="1">
              <a:spLocks noChangeArrowheads="1"/>
            </p:cNvSpPr>
            <p:nvPr/>
          </p:nvSpPr>
          <p:spPr bwMode="auto">
            <a:xfrm>
              <a:off x="2582" y="18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3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Network syntax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network may not contain dangles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37892" name="Group 19"/>
          <p:cNvGrpSpPr>
            <a:grpSpLocks/>
          </p:cNvGrpSpPr>
          <p:nvPr/>
        </p:nvGrpSpPr>
        <p:grpSpPr bwMode="auto">
          <a:xfrm>
            <a:off x="1619250" y="2781300"/>
            <a:ext cx="6015038" cy="2133600"/>
            <a:chOff x="1152" y="2352"/>
            <a:chExt cx="3789" cy="1344"/>
          </a:xfrm>
        </p:grpSpPr>
        <p:sp>
          <p:nvSpPr>
            <p:cNvPr id="37893" name="Oval 4"/>
            <p:cNvSpPr>
              <a:spLocks noChangeArrowheads="1"/>
            </p:cNvSpPr>
            <p:nvPr/>
          </p:nvSpPr>
          <p:spPr bwMode="auto">
            <a:xfrm>
              <a:off x="1152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7894" name="Text Box 5"/>
            <p:cNvSpPr txBox="1">
              <a:spLocks noChangeArrowheads="1"/>
            </p:cNvSpPr>
            <p:nvPr/>
          </p:nvSpPr>
          <p:spPr bwMode="auto">
            <a:xfrm>
              <a:off x="1200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895" name="Oval 6"/>
            <p:cNvSpPr>
              <a:spLocks noChangeArrowheads="1"/>
            </p:cNvSpPr>
            <p:nvPr/>
          </p:nvSpPr>
          <p:spPr bwMode="auto">
            <a:xfrm>
              <a:off x="2304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7896" name="Text Box 7"/>
            <p:cNvSpPr txBox="1">
              <a:spLocks noChangeArrowheads="1"/>
            </p:cNvSpPr>
            <p:nvPr/>
          </p:nvSpPr>
          <p:spPr bwMode="auto">
            <a:xfrm>
              <a:off x="2352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897" name="Oval 8"/>
            <p:cNvSpPr>
              <a:spLocks noChangeArrowheads="1"/>
            </p:cNvSpPr>
            <p:nvPr/>
          </p:nvSpPr>
          <p:spPr bwMode="auto">
            <a:xfrm>
              <a:off x="3456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3504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899" name="Line 10"/>
            <p:cNvSpPr>
              <a:spLocks noChangeShapeType="1"/>
            </p:cNvSpPr>
            <p:nvPr/>
          </p:nvSpPr>
          <p:spPr bwMode="auto">
            <a:xfrm>
              <a:off x="1488" y="264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0" name="Line 11"/>
            <p:cNvSpPr>
              <a:spLocks noChangeShapeType="1"/>
            </p:cNvSpPr>
            <p:nvPr/>
          </p:nvSpPr>
          <p:spPr bwMode="auto">
            <a:xfrm>
              <a:off x="2640" y="264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1" name="Oval 12"/>
            <p:cNvSpPr>
              <a:spLocks noChangeArrowheads="1"/>
            </p:cNvSpPr>
            <p:nvPr/>
          </p:nvSpPr>
          <p:spPr bwMode="auto">
            <a:xfrm>
              <a:off x="2928" y="3120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7902" name="Text Box 13"/>
            <p:cNvSpPr txBox="1">
              <a:spLocks noChangeArrowheads="1"/>
            </p:cNvSpPr>
            <p:nvPr/>
          </p:nvSpPr>
          <p:spPr bwMode="auto">
            <a:xfrm>
              <a:off x="2976" y="31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2592" y="2736"/>
              <a:ext cx="38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3360" y="3408"/>
              <a:ext cx="1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This is not allowed</a:t>
              </a:r>
            </a:p>
          </p:txBody>
        </p:sp>
        <p:sp>
          <p:nvSpPr>
            <p:cNvPr id="37905" name="Text Box 16"/>
            <p:cNvSpPr txBox="1">
              <a:spLocks noChangeArrowheads="1"/>
            </p:cNvSpPr>
            <p:nvPr/>
          </p:nvSpPr>
          <p:spPr bwMode="auto">
            <a:xfrm>
              <a:off x="1718" y="237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7906" name="Text Box 17"/>
            <p:cNvSpPr txBox="1">
              <a:spLocks noChangeArrowheads="1"/>
            </p:cNvSpPr>
            <p:nvPr/>
          </p:nvSpPr>
          <p:spPr bwMode="auto">
            <a:xfrm>
              <a:off x="2928" y="23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907" name="Text Box 18"/>
            <p:cNvSpPr txBox="1">
              <a:spLocks noChangeArrowheads="1"/>
            </p:cNvSpPr>
            <p:nvPr/>
          </p:nvSpPr>
          <p:spPr bwMode="auto">
            <a:xfrm>
              <a:off x="2534" y="285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0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Planning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unit will cover several methods</a:t>
            </a:r>
          </a:p>
          <a:p>
            <a:pPr lvl="1" eaLnBrk="1" hangingPunct="1"/>
            <a:r>
              <a:rPr lang="en-GB" altLang="en-US" dirty="0" smtClean="0"/>
              <a:t>Precedence analysis</a:t>
            </a:r>
          </a:p>
          <a:p>
            <a:pPr lvl="1" eaLnBrk="1" hangingPunct="1"/>
            <a:r>
              <a:rPr lang="en-GB" altLang="en-US" dirty="0" smtClean="0"/>
              <a:t>Gantt Charts</a:t>
            </a:r>
          </a:p>
          <a:p>
            <a:pPr lvl="1" eaLnBrk="1" hangingPunct="1"/>
            <a:r>
              <a:rPr lang="en-GB" altLang="en-US" dirty="0" smtClean="0"/>
              <a:t>PERT / CPA</a:t>
            </a:r>
          </a:p>
          <a:p>
            <a:pPr lvl="2"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Also …</a:t>
            </a:r>
          </a:p>
          <a:p>
            <a:pPr lvl="1" eaLnBrk="1" hangingPunct="1"/>
            <a:r>
              <a:rPr lang="en-GB" altLang="en-US" dirty="0" smtClean="0"/>
              <a:t>Microsoft Project - covered in labs</a:t>
            </a:r>
          </a:p>
        </p:txBody>
      </p:sp>
    </p:spTree>
    <p:extLst>
      <p:ext uri="{BB962C8B-B14F-4D97-AF65-F5344CB8AC3E}">
        <p14:creationId xmlns:p14="http://schemas.microsoft.com/office/powerpoint/2010/main" val="12060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Network syntax</a:t>
            </a:r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Precedents are the immediate preceding activities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39940" name="Group 18"/>
          <p:cNvGrpSpPr>
            <a:grpSpLocks/>
          </p:cNvGrpSpPr>
          <p:nvPr/>
        </p:nvGrpSpPr>
        <p:grpSpPr bwMode="auto">
          <a:xfrm>
            <a:off x="914400" y="3810000"/>
            <a:ext cx="6629400" cy="609600"/>
            <a:chOff x="576" y="2400"/>
            <a:chExt cx="4176" cy="384"/>
          </a:xfrm>
        </p:grpSpPr>
        <p:sp>
          <p:nvSpPr>
            <p:cNvPr id="39941" name="Oval 4"/>
            <p:cNvSpPr>
              <a:spLocks noChangeArrowheads="1"/>
            </p:cNvSpPr>
            <p:nvPr/>
          </p:nvSpPr>
          <p:spPr bwMode="auto">
            <a:xfrm>
              <a:off x="576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Text Box 5"/>
            <p:cNvSpPr txBox="1">
              <a:spLocks noChangeArrowheads="1"/>
            </p:cNvSpPr>
            <p:nvPr/>
          </p:nvSpPr>
          <p:spPr bwMode="auto">
            <a:xfrm>
              <a:off x="624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943" name="Oval 6"/>
            <p:cNvSpPr>
              <a:spLocks noChangeArrowheads="1"/>
            </p:cNvSpPr>
            <p:nvPr/>
          </p:nvSpPr>
          <p:spPr bwMode="auto">
            <a:xfrm>
              <a:off x="1728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4" name="Text Box 7"/>
            <p:cNvSpPr txBox="1">
              <a:spLocks noChangeArrowheads="1"/>
            </p:cNvSpPr>
            <p:nvPr/>
          </p:nvSpPr>
          <p:spPr bwMode="auto">
            <a:xfrm>
              <a:off x="1776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45" name="Oval 8"/>
            <p:cNvSpPr>
              <a:spLocks noChangeArrowheads="1"/>
            </p:cNvSpPr>
            <p:nvPr/>
          </p:nvSpPr>
          <p:spPr bwMode="auto">
            <a:xfrm>
              <a:off x="2880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2928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>
              <a:off x="912" y="2640"/>
              <a:ext cx="81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>
              <a:off x="2064" y="2640"/>
              <a:ext cx="81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49" name="Text Box 12"/>
            <p:cNvSpPr txBox="1">
              <a:spLocks noChangeArrowheads="1"/>
            </p:cNvSpPr>
            <p:nvPr/>
          </p:nvSpPr>
          <p:spPr bwMode="auto">
            <a:xfrm>
              <a:off x="1008" y="2400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Design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39950" name="Text Box 13"/>
            <p:cNvSpPr txBox="1">
              <a:spLocks noChangeArrowheads="1"/>
            </p:cNvSpPr>
            <p:nvPr/>
          </p:nvSpPr>
          <p:spPr bwMode="auto">
            <a:xfrm>
              <a:off x="2208" y="2400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Build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39951" name="Oval 14"/>
            <p:cNvSpPr>
              <a:spLocks noChangeArrowheads="1"/>
            </p:cNvSpPr>
            <p:nvPr/>
          </p:nvSpPr>
          <p:spPr bwMode="auto">
            <a:xfrm>
              <a:off x="4416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52" name="Text Box 15"/>
            <p:cNvSpPr txBox="1">
              <a:spLocks noChangeArrowheads="1"/>
            </p:cNvSpPr>
            <p:nvPr/>
          </p:nvSpPr>
          <p:spPr bwMode="auto">
            <a:xfrm>
              <a:off x="4464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9953" name="Line 16"/>
            <p:cNvSpPr>
              <a:spLocks noChangeShapeType="1"/>
            </p:cNvSpPr>
            <p:nvPr/>
          </p:nvSpPr>
          <p:spPr bwMode="auto">
            <a:xfrm>
              <a:off x="3216" y="2640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54" name="Text Box 17"/>
            <p:cNvSpPr txBox="1">
              <a:spLocks noChangeArrowheads="1"/>
            </p:cNvSpPr>
            <p:nvPr/>
          </p:nvSpPr>
          <p:spPr bwMode="auto">
            <a:xfrm>
              <a:off x="3312" y="2400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Commission</a:t>
              </a:r>
              <a:endParaRPr lang="en-GB" alt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9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Network syntax</a:t>
            </a:r>
            <a:endParaRPr 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5860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Dummy activities can be used to indicate a particular precedence</a:t>
            </a:r>
          </a:p>
          <a:p>
            <a:pPr eaLnBrk="1" hangingPunct="1"/>
            <a:endParaRPr lang="en-US" altLang="en-US" dirty="0" smtClean="0"/>
          </a:p>
        </p:txBody>
      </p:sp>
      <p:grpSp>
        <p:nvGrpSpPr>
          <p:cNvPr id="41988" name="Group 35"/>
          <p:cNvGrpSpPr>
            <a:grpSpLocks/>
          </p:cNvGrpSpPr>
          <p:nvPr/>
        </p:nvGrpSpPr>
        <p:grpSpPr bwMode="auto">
          <a:xfrm>
            <a:off x="1763688" y="2205038"/>
            <a:ext cx="5907088" cy="3616325"/>
            <a:chOff x="1152" y="1610"/>
            <a:chExt cx="3721" cy="2278"/>
          </a:xfrm>
        </p:grpSpPr>
        <p:sp>
          <p:nvSpPr>
            <p:cNvPr id="41989" name="Oval 4"/>
            <p:cNvSpPr>
              <a:spLocks noChangeArrowheads="1"/>
            </p:cNvSpPr>
            <p:nvPr/>
          </p:nvSpPr>
          <p:spPr bwMode="auto">
            <a:xfrm>
              <a:off x="1248" y="196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1990" name="Text Box 5"/>
            <p:cNvSpPr txBox="1">
              <a:spLocks noChangeArrowheads="1"/>
            </p:cNvSpPr>
            <p:nvPr/>
          </p:nvSpPr>
          <p:spPr bwMode="auto">
            <a:xfrm>
              <a:off x="1296" y="20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991" name="Oval 6"/>
            <p:cNvSpPr>
              <a:spLocks noChangeArrowheads="1"/>
            </p:cNvSpPr>
            <p:nvPr/>
          </p:nvSpPr>
          <p:spPr bwMode="auto">
            <a:xfrm>
              <a:off x="2400" y="196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1992" name="Text Box 7"/>
            <p:cNvSpPr txBox="1">
              <a:spLocks noChangeArrowheads="1"/>
            </p:cNvSpPr>
            <p:nvPr/>
          </p:nvSpPr>
          <p:spPr bwMode="auto">
            <a:xfrm>
              <a:off x="2448" y="20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3552" y="196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1994" name="Text Box 9"/>
            <p:cNvSpPr txBox="1">
              <a:spLocks noChangeArrowheads="1"/>
            </p:cNvSpPr>
            <p:nvPr/>
          </p:nvSpPr>
          <p:spPr bwMode="auto">
            <a:xfrm>
              <a:off x="3600" y="20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>
              <a:off x="2736" y="216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 flipV="1">
              <a:off x="1584" y="1920"/>
              <a:ext cx="38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997" name="Line 12"/>
            <p:cNvSpPr>
              <a:spLocks noChangeShapeType="1"/>
            </p:cNvSpPr>
            <p:nvPr/>
          </p:nvSpPr>
          <p:spPr bwMode="auto">
            <a:xfrm>
              <a:off x="1968" y="1920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>
              <a:off x="1584" y="2208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 flipV="1">
              <a:off x="1920" y="2160"/>
              <a:ext cx="48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000" name="Text Box 15"/>
            <p:cNvSpPr txBox="1">
              <a:spLocks noChangeArrowheads="1"/>
            </p:cNvSpPr>
            <p:nvPr/>
          </p:nvSpPr>
          <p:spPr bwMode="auto">
            <a:xfrm>
              <a:off x="4224" y="1968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Wrong</a:t>
              </a:r>
            </a:p>
          </p:txBody>
        </p:sp>
        <p:sp>
          <p:nvSpPr>
            <p:cNvPr id="42001" name="Oval 16"/>
            <p:cNvSpPr>
              <a:spLocks noChangeArrowheads="1"/>
            </p:cNvSpPr>
            <p:nvPr/>
          </p:nvSpPr>
          <p:spPr bwMode="auto">
            <a:xfrm>
              <a:off x="1152" y="3120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2002" name="Text Box 17"/>
            <p:cNvSpPr txBox="1">
              <a:spLocks noChangeArrowheads="1"/>
            </p:cNvSpPr>
            <p:nvPr/>
          </p:nvSpPr>
          <p:spPr bwMode="auto">
            <a:xfrm>
              <a:off x="1200" y="31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3" name="Oval 18"/>
            <p:cNvSpPr>
              <a:spLocks noChangeArrowheads="1"/>
            </p:cNvSpPr>
            <p:nvPr/>
          </p:nvSpPr>
          <p:spPr bwMode="auto">
            <a:xfrm>
              <a:off x="2304" y="2784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2004" name="Text Box 19"/>
            <p:cNvSpPr txBox="1">
              <a:spLocks noChangeArrowheads="1"/>
            </p:cNvSpPr>
            <p:nvPr/>
          </p:nvSpPr>
          <p:spPr bwMode="auto">
            <a:xfrm>
              <a:off x="2352" y="28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2005" name="Oval 20"/>
            <p:cNvSpPr>
              <a:spLocks noChangeArrowheads="1"/>
            </p:cNvSpPr>
            <p:nvPr/>
          </p:nvSpPr>
          <p:spPr bwMode="auto">
            <a:xfrm>
              <a:off x="3408" y="355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2006" name="Text Box 21"/>
            <p:cNvSpPr txBox="1">
              <a:spLocks noChangeArrowheads="1"/>
            </p:cNvSpPr>
            <p:nvPr/>
          </p:nvSpPr>
          <p:spPr bwMode="auto">
            <a:xfrm>
              <a:off x="3456" y="3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007" name="Line 22"/>
            <p:cNvSpPr>
              <a:spLocks noChangeShapeType="1"/>
            </p:cNvSpPr>
            <p:nvPr/>
          </p:nvSpPr>
          <p:spPr bwMode="auto">
            <a:xfrm>
              <a:off x="2592" y="374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008" name="Oval 23"/>
            <p:cNvSpPr>
              <a:spLocks noChangeArrowheads="1"/>
            </p:cNvSpPr>
            <p:nvPr/>
          </p:nvSpPr>
          <p:spPr bwMode="auto">
            <a:xfrm>
              <a:off x="2256" y="355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2009" name="Text Box 24"/>
            <p:cNvSpPr txBox="1">
              <a:spLocks noChangeArrowheads="1"/>
            </p:cNvSpPr>
            <p:nvPr/>
          </p:nvSpPr>
          <p:spPr bwMode="auto">
            <a:xfrm>
              <a:off x="2304" y="3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2010" name="Line 25"/>
            <p:cNvSpPr>
              <a:spLocks noChangeShapeType="1"/>
            </p:cNvSpPr>
            <p:nvPr/>
          </p:nvSpPr>
          <p:spPr bwMode="auto">
            <a:xfrm flipV="1">
              <a:off x="1488" y="2928"/>
              <a:ext cx="81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011" name="Line 26"/>
            <p:cNvSpPr>
              <a:spLocks noChangeShapeType="1"/>
            </p:cNvSpPr>
            <p:nvPr/>
          </p:nvSpPr>
          <p:spPr bwMode="auto">
            <a:xfrm>
              <a:off x="1488" y="3360"/>
              <a:ext cx="81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012" name="Line 27"/>
            <p:cNvSpPr>
              <a:spLocks noChangeShapeType="1"/>
            </p:cNvSpPr>
            <p:nvPr/>
          </p:nvSpPr>
          <p:spPr bwMode="auto">
            <a:xfrm>
              <a:off x="2448" y="312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013" name="Text Box 28"/>
            <p:cNvSpPr txBox="1">
              <a:spLocks noChangeArrowheads="1"/>
            </p:cNvSpPr>
            <p:nvPr/>
          </p:nvSpPr>
          <p:spPr bwMode="auto">
            <a:xfrm>
              <a:off x="4214" y="3194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Right</a:t>
              </a:r>
            </a:p>
          </p:txBody>
        </p:sp>
        <p:sp>
          <p:nvSpPr>
            <p:cNvPr id="42014" name="Text Box 29"/>
            <p:cNvSpPr txBox="1">
              <a:spLocks noChangeArrowheads="1"/>
            </p:cNvSpPr>
            <p:nvPr/>
          </p:nvSpPr>
          <p:spPr bwMode="auto">
            <a:xfrm>
              <a:off x="1910" y="161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2015" name="Text Box 30"/>
            <p:cNvSpPr txBox="1">
              <a:spLocks noChangeArrowheads="1"/>
            </p:cNvSpPr>
            <p:nvPr/>
          </p:nvSpPr>
          <p:spPr bwMode="auto">
            <a:xfrm>
              <a:off x="1872" y="23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16" name="Text Box 31"/>
            <p:cNvSpPr txBox="1">
              <a:spLocks noChangeArrowheads="1"/>
            </p:cNvSpPr>
            <p:nvPr/>
          </p:nvSpPr>
          <p:spPr bwMode="auto">
            <a:xfrm>
              <a:off x="3014" y="189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017" name="Text Box 32"/>
            <p:cNvSpPr txBox="1">
              <a:spLocks noChangeArrowheads="1"/>
            </p:cNvSpPr>
            <p:nvPr/>
          </p:nvSpPr>
          <p:spPr bwMode="auto">
            <a:xfrm>
              <a:off x="1766" y="281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2018" name="Text Box 33"/>
            <p:cNvSpPr txBox="1">
              <a:spLocks noChangeArrowheads="1"/>
            </p:cNvSpPr>
            <p:nvPr/>
          </p:nvSpPr>
          <p:spPr bwMode="auto">
            <a:xfrm>
              <a:off x="1680" y="35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19" name="Text Box 34"/>
            <p:cNvSpPr txBox="1">
              <a:spLocks noChangeArrowheads="1"/>
            </p:cNvSpPr>
            <p:nvPr/>
          </p:nvSpPr>
          <p:spPr bwMode="auto">
            <a:xfrm>
              <a:off x="2822" y="348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2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On Arrow Networks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Draw the following as an on arrow network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6102350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9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On Arrow Networks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How to start …</a:t>
            </a:r>
            <a:endParaRPr lang="en-US" altLang="en-US" dirty="0" smtClean="0"/>
          </a:p>
        </p:txBody>
      </p:sp>
      <p:grpSp>
        <p:nvGrpSpPr>
          <p:cNvPr id="46084" name="Group 15"/>
          <p:cNvGrpSpPr>
            <a:grpSpLocks/>
          </p:cNvGrpSpPr>
          <p:nvPr/>
        </p:nvGrpSpPr>
        <p:grpSpPr bwMode="auto">
          <a:xfrm>
            <a:off x="2270125" y="2286000"/>
            <a:ext cx="3216275" cy="2133600"/>
            <a:chOff x="1430" y="1440"/>
            <a:chExt cx="2026" cy="1344"/>
          </a:xfrm>
        </p:grpSpPr>
        <p:sp>
          <p:nvSpPr>
            <p:cNvPr id="46085" name="Oval 4"/>
            <p:cNvSpPr>
              <a:spLocks noChangeArrowheads="1"/>
            </p:cNvSpPr>
            <p:nvPr/>
          </p:nvSpPr>
          <p:spPr bwMode="auto">
            <a:xfrm>
              <a:off x="1968" y="187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16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087" name="Oval 6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6088" name="Text Box 7"/>
            <p:cNvSpPr txBox="1">
              <a:spLocks noChangeArrowheads="1"/>
            </p:cNvSpPr>
            <p:nvPr/>
          </p:nvSpPr>
          <p:spPr bwMode="auto">
            <a:xfrm>
              <a:off x="3168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089" name="Oval 8"/>
            <p:cNvSpPr>
              <a:spLocks noChangeArrowheads="1"/>
            </p:cNvSpPr>
            <p:nvPr/>
          </p:nvSpPr>
          <p:spPr bwMode="auto">
            <a:xfrm>
              <a:off x="3072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3120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091" name="Line 10"/>
            <p:cNvSpPr>
              <a:spLocks noChangeShapeType="1"/>
            </p:cNvSpPr>
            <p:nvPr/>
          </p:nvSpPr>
          <p:spPr bwMode="auto">
            <a:xfrm flipV="1">
              <a:off x="2256" y="1680"/>
              <a:ext cx="86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92" name="Line 11"/>
            <p:cNvSpPr>
              <a:spLocks noChangeShapeType="1"/>
            </p:cNvSpPr>
            <p:nvPr/>
          </p:nvSpPr>
          <p:spPr bwMode="auto">
            <a:xfrm>
              <a:off x="2304" y="2112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93" name="Text Box 12"/>
            <p:cNvSpPr txBox="1">
              <a:spLocks noChangeArrowheads="1"/>
            </p:cNvSpPr>
            <p:nvPr/>
          </p:nvSpPr>
          <p:spPr bwMode="auto">
            <a:xfrm>
              <a:off x="1430" y="1850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46094" name="Text Box 13"/>
            <p:cNvSpPr txBox="1">
              <a:spLocks noChangeArrowheads="1"/>
            </p:cNvSpPr>
            <p:nvPr/>
          </p:nvSpPr>
          <p:spPr bwMode="auto">
            <a:xfrm>
              <a:off x="2544" y="153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095" name="Text Box 14"/>
            <p:cNvSpPr txBox="1">
              <a:spLocks noChangeArrowheads="1"/>
            </p:cNvSpPr>
            <p:nvPr/>
          </p:nvSpPr>
          <p:spPr bwMode="auto">
            <a:xfrm>
              <a:off x="2582" y="2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8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On Arrow Networks</a:t>
            </a:r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86800" cy="4724400"/>
          </a:xfrm>
        </p:spPr>
        <p:txBody>
          <a:bodyPr/>
          <a:lstStyle/>
          <a:p>
            <a:pPr eaLnBrk="1" hangingPunct="1"/>
            <a:r>
              <a:rPr lang="en-GB" altLang="en-US" smtClean="0"/>
              <a:t>What not to do</a:t>
            </a:r>
            <a:endParaRPr lang="en-US" altLang="en-US" smtClean="0"/>
          </a:p>
        </p:txBody>
      </p:sp>
      <p:grpSp>
        <p:nvGrpSpPr>
          <p:cNvPr id="48132" name="Group 27"/>
          <p:cNvGrpSpPr>
            <a:grpSpLocks/>
          </p:cNvGrpSpPr>
          <p:nvPr/>
        </p:nvGrpSpPr>
        <p:grpSpPr bwMode="auto">
          <a:xfrm>
            <a:off x="1258888" y="2565400"/>
            <a:ext cx="5502275" cy="3006725"/>
            <a:chOff x="566" y="1274"/>
            <a:chExt cx="3466" cy="1894"/>
          </a:xfrm>
        </p:grpSpPr>
        <p:sp>
          <p:nvSpPr>
            <p:cNvPr id="48133" name="Oval 4"/>
            <p:cNvSpPr>
              <a:spLocks noChangeArrowheads="1"/>
            </p:cNvSpPr>
            <p:nvPr/>
          </p:nvSpPr>
          <p:spPr bwMode="auto">
            <a:xfrm>
              <a:off x="1104" y="177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1152" y="1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135" name="Oval 6"/>
            <p:cNvSpPr>
              <a:spLocks noChangeArrowheads="1"/>
            </p:cNvSpPr>
            <p:nvPr/>
          </p:nvSpPr>
          <p:spPr bwMode="auto">
            <a:xfrm>
              <a:off x="2256" y="1344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8136" name="Text Box 7"/>
            <p:cNvSpPr txBox="1">
              <a:spLocks noChangeArrowheads="1"/>
            </p:cNvSpPr>
            <p:nvPr/>
          </p:nvSpPr>
          <p:spPr bwMode="auto">
            <a:xfrm>
              <a:off x="2304" y="13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137" name="Oval 8"/>
            <p:cNvSpPr>
              <a:spLocks noChangeArrowheads="1"/>
            </p:cNvSpPr>
            <p:nvPr/>
          </p:nvSpPr>
          <p:spPr bwMode="auto">
            <a:xfrm>
              <a:off x="2208" y="235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8138" name="Text Box 9"/>
            <p:cNvSpPr txBox="1">
              <a:spLocks noChangeArrowheads="1"/>
            </p:cNvSpPr>
            <p:nvPr/>
          </p:nvSpPr>
          <p:spPr bwMode="auto">
            <a:xfrm>
              <a:off x="2256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139" name="Line 10"/>
            <p:cNvSpPr>
              <a:spLocks noChangeShapeType="1"/>
            </p:cNvSpPr>
            <p:nvPr/>
          </p:nvSpPr>
          <p:spPr bwMode="auto">
            <a:xfrm flipV="1">
              <a:off x="1392" y="1584"/>
              <a:ext cx="86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140" name="Line 11"/>
            <p:cNvSpPr>
              <a:spLocks noChangeShapeType="1"/>
            </p:cNvSpPr>
            <p:nvPr/>
          </p:nvSpPr>
          <p:spPr bwMode="auto">
            <a:xfrm>
              <a:off x="1440" y="2016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566" y="1754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1680" y="144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143" name="Text Box 14"/>
            <p:cNvSpPr txBox="1">
              <a:spLocks noChangeArrowheads="1"/>
            </p:cNvSpPr>
            <p:nvPr/>
          </p:nvSpPr>
          <p:spPr bwMode="auto">
            <a:xfrm>
              <a:off x="1718" y="19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144" name="Oval 15"/>
            <p:cNvSpPr>
              <a:spLocks noChangeArrowheads="1"/>
            </p:cNvSpPr>
            <p:nvPr/>
          </p:nvSpPr>
          <p:spPr bwMode="auto">
            <a:xfrm>
              <a:off x="3696" y="1344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8145" name="Text Box 16"/>
            <p:cNvSpPr txBox="1">
              <a:spLocks noChangeArrowheads="1"/>
            </p:cNvSpPr>
            <p:nvPr/>
          </p:nvSpPr>
          <p:spPr bwMode="auto">
            <a:xfrm>
              <a:off x="3744" y="13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146" name="Oval 17"/>
            <p:cNvSpPr>
              <a:spLocks noChangeArrowheads="1"/>
            </p:cNvSpPr>
            <p:nvPr/>
          </p:nvSpPr>
          <p:spPr bwMode="auto">
            <a:xfrm>
              <a:off x="3696" y="2160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8147" name="Text Box 18"/>
            <p:cNvSpPr txBox="1">
              <a:spLocks noChangeArrowheads="1"/>
            </p:cNvSpPr>
            <p:nvPr/>
          </p:nvSpPr>
          <p:spPr bwMode="auto">
            <a:xfrm>
              <a:off x="374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48" name="Oval 19"/>
            <p:cNvSpPr>
              <a:spLocks noChangeArrowheads="1"/>
            </p:cNvSpPr>
            <p:nvPr/>
          </p:nvSpPr>
          <p:spPr bwMode="auto">
            <a:xfrm>
              <a:off x="3648" y="283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8149" name="Text Box 20"/>
            <p:cNvSpPr txBox="1">
              <a:spLocks noChangeArrowheads="1"/>
            </p:cNvSpPr>
            <p:nvPr/>
          </p:nvSpPr>
          <p:spPr bwMode="auto">
            <a:xfrm>
              <a:off x="3696" y="28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50" name="Line 21"/>
            <p:cNvSpPr>
              <a:spLocks noChangeShapeType="1"/>
            </p:cNvSpPr>
            <p:nvPr/>
          </p:nvSpPr>
          <p:spPr bwMode="auto">
            <a:xfrm>
              <a:off x="2592" y="1536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151" name="Line 22"/>
            <p:cNvSpPr>
              <a:spLocks noChangeShapeType="1"/>
            </p:cNvSpPr>
            <p:nvPr/>
          </p:nvSpPr>
          <p:spPr bwMode="auto">
            <a:xfrm flipV="1">
              <a:off x="2544" y="2304"/>
              <a:ext cx="115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152" name="Line 23"/>
            <p:cNvSpPr>
              <a:spLocks noChangeShapeType="1"/>
            </p:cNvSpPr>
            <p:nvPr/>
          </p:nvSpPr>
          <p:spPr bwMode="auto">
            <a:xfrm>
              <a:off x="2496" y="2592"/>
              <a:ext cx="115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153" name="Text Box 24"/>
            <p:cNvSpPr txBox="1">
              <a:spLocks noChangeArrowheads="1"/>
            </p:cNvSpPr>
            <p:nvPr/>
          </p:nvSpPr>
          <p:spPr bwMode="auto">
            <a:xfrm>
              <a:off x="2918" y="127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8154" name="Text Box 25"/>
            <p:cNvSpPr txBox="1">
              <a:spLocks noChangeArrowheads="1"/>
            </p:cNvSpPr>
            <p:nvPr/>
          </p:nvSpPr>
          <p:spPr bwMode="auto">
            <a:xfrm>
              <a:off x="2918" y="21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8155" name="Text Box 26"/>
            <p:cNvSpPr txBox="1">
              <a:spLocks noChangeArrowheads="1"/>
            </p:cNvSpPr>
            <p:nvPr/>
          </p:nvSpPr>
          <p:spPr bwMode="auto">
            <a:xfrm>
              <a:off x="3014" y="252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4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On Arrow Networks</a:t>
            </a:r>
            <a:endParaRPr 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better way ……</a:t>
            </a:r>
            <a:endParaRPr lang="en-US" altLang="en-US" smtClean="0"/>
          </a:p>
        </p:txBody>
      </p:sp>
      <p:grpSp>
        <p:nvGrpSpPr>
          <p:cNvPr id="50180" name="Group 27"/>
          <p:cNvGrpSpPr>
            <a:grpSpLocks/>
          </p:cNvGrpSpPr>
          <p:nvPr/>
        </p:nvGrpSpPr>
        <p:grpSpPr bwMode="auto">
          <a:xfrm>
            <a:off x="1239838" y="2708275"/>
            <a:ext cx="3979862" cy="2762250"/>
            <a:chOff x="781" y="1706"/>
            <a:chExt cx="2507" cy="1740"/>
          </a:xfrm>
        </p:grpSpPr>
        <p:sp>
          <p:nvSpPr>
            <p:cNvPr id="50181" name="Oval 4"/>
            <p:cNvSpPr>
              <a:spLocks noChangeArrowheads="1"/>
            </p:cNvSpPr>
            <p:nvPr/>
          </p:nvSpPr>
          <p:spPr bwMode="auto">
            <a:xfrm>
              <a:off x="1319" y="2283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1367" y="23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183" name="Oval 6"/>
            <p:cNvSpPr>
              <a:spLocks noChangeArrowheads="1"/>
            </p:cNvSpPr>
            <p:nvPr/>
          </p:nvSpPr>
          <p:spPr bwMode="auto">
            <a:xfrm>
              <a:off x="2471" y="1851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0184" name="Text Box 7"/>
            <p:cNvSpPr txBox="1">
              <a:spLocks noChangeArrowheads="1"/>
            </p:cNvSpPr>
            <p:nvPr/>
          </p:nvSpPr>
          <p:spPr bwMode="auto">
            <a:xfrm>
              <a:off x="2519" y="189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0185" name="Oval 8"/>
            <p:cNvSpPr>
              <a:spLocks noChangeArrowheads="1"/>
            </p:cNvSpPr>
            <p:nvPr/>
          </p:nvSpPr>
          <p:spPr bwMode="auto">
            <a:xfrm>
              <a:off x="2423" y="2859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0186" name="Text Box 9"/>
            <p:cNvSpPr txBox="1">
              <a:spLocks noChangeArrowheads="1"/>
            </p:cNvSpPr>
            <p:nvPr/>
          </p:nvSpPr>
          <p:spPr bwMode="auto">
            <a:xfrm>
              <a:off x="2471" y="29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0187" name="Line 10"/>
            <p:cNvSpPr>
              <a:spLocks noChangeShapeType="1"/>
            </p:cNvSpPr>
            <p:nvPr/>
          </p:nvSpPr>
          <p:spPr bwMode="auto">
            <a:xfrm flipV="1">
              <a:off x="1607" y="2091"/>
              <a:ext cx="86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188" name="Line 11"/>
            <p:cNvSpPr>
              <a:spLocks noChangeShapeType="1"/>
            </p:cNvSpPr>
            <p:nvPr/>
          </p:nvSpPr>
          <p:spPr bwMode="auto">
            <a:xfrm>
              <a:off x="1655" y="2523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189" name="Text Box 12"/>
            <p:cNvSpPr txBox="1">
              <a:spLocks noChangeArrowheads="1"/>
            </p:cNvSpPr>
            <p:nvPr/>
          </p:nvSpPr>
          <p:spPr bwMode="auto">
            <a:xfrm>
              <a:off x="781" y="2261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50190" name="Text Box 13"/>
            <p:cNvSpPr txBox="1">
              <a:spLocks noChangeArrowheads="1"/>
            </p:cNvSpPr>
            <p:nvPr/>
          </p:nvSpPr>
          <p:spPr bwMode="auto">
            <a:xfrm>
              <a:off x="1895" y="1947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0191" name="Text Box 14"/>
            <p:cNvSpPr txBox="1">
              <a:spLocks noChangeArrowheads="1"/>
            </p:cNvSpPr>
            <p:nvPr/>
          </p:nvSpPr>
          <p:spPr bwMode="auto">
            <a:xfrm>
              <a:off x="1933" y="24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0192" name="Line 21"/>
            <p:cNvSpPr>
              <a:spLocks noChangeShapeType="1"/>
            </p:cNvSpPr>
            <p:nvPr/>
          </p:nvSpPr>
          <p:spPr bwMode="auto">
            <a:xfrm>
              <a:off x="2807" y="2043"/>
              <a:ext cx="391" cy="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193" name="Line 22"/>
            <p:cNvSpPr>
              <a:spLocks noChangeShapeType="1"/>
            </p:cNvSpPr>
            <p:nvPr/>
          </p:nvSpPr>
          <p:spPr bwMode="auto">
            <a:xfrm flipV="1">
              <a:off x="2759" y="2931"/>
              <a:ext cx="529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194" name="Line 23"/>
            <p:cNvSpPr>
              <a:spLocks noChangeShapeType="1"/>
            </p:cNvSpPr>
            <p:nvPr/>
          </p:nvSpPr>
          <p:spPr bwMode="auto">
            <a:xfrm>
              <a:off x="2711" y="3099"/>
              <a:ext cx="487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195" name="Text Box 24"/>
            <p:cNvSpPr txBox="1">
              <a:spLocks noChangeArrowheads="1"/>
            </p:cNvSpPr>
            <p:nvPr/>
          </p:nvSpPr>
          <p:spPr bwMode="auto">
            <a:xfrm>
              <a:off x="2971" y="170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0196" name="Text Box 25"/>
            <p:cNvSpPr txBox="1">
              <a:spLocks noChangeArrowheads="1"/>
            </p:cNvSpPr>
            <p:nvPr/>
          </p:nvSpPr>
          <p:spPr bwMode="auto">
            <a:xfrm>
              <a:off x="2925" y="265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0197" name="Text Box 26"/>
            <p:cNvSpPr txBox="1">
              <a:spLocks noChangeArrowheads="1"/>
            </p:cNvSpPr>
            <p:nvPr/>
          </p:nvSpPr>
          <p:spPr bwMode="auto">
            <a:xfrm>
              <a:off x="2880" y="315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0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On Arrow Networks</a:t>
            </a:r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It is then less confusing that c &amp; d go to the same event … but what about e &amp; f ?</a:t>
            </a:r>
            <a:endParaRPr lang="en-US" altLang="en-US" smtClean="0"/>
          </a:p>
        </p:txBody>
      </p:sp>
      <p:grpSp>
        <p:nvGrpSpPr>
          <p:cNvPr id="52228" name="Group 29"/>
          <p:cNvGrpSpPr>
            <a:grpSpLocks/>
          </p:cNvGrpSpPr>
          <p:nvPr/>
        </p:nvGrpSpPr>
        <p:grpSpPr bwMode="auto">
          <a:xfrm>
            <a:off x="669925" y="2632075"/>
            <a:ext cx="6797675" cy="2244725"/>
            <a:chOff x="422" y="1658"/>
            <a:chExt cx="4282" cy="1414"/>
          </a:xfrm>
        </p:grpSpPr>
        <p:sp>
          <p:nvSpPr>
            <p:cNvPr id="52229" name="Oval 4"/>
            <p:cNvSpPr>
              <a:spLocks noChangeArrowheads="1"/>
            </p:cNvSpPr>
            <p:nvPr/>
          </p:nvSpPr>
          <p:spPr bwMode="auto">
            <a:xfrm>
              <a:off x="960" y="2160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0" name="Text Box 5"/>
            <p:cNvSpPr txBox="1">
              <a:spLocks noChangeArrowheads="1"/>
            </p:cNvSpPr>
            <p:nvPr/>
          </p:nvSpPr>
          <p:spPr bwMode="auto">
            <a:xfrm>
              <a:off x="1008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231" name="Oval 6"/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2160" y="17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233" name="Oval 8"/>
            <p:cNvSpPr>
              <a:spLocks noChangeArrowheads="1"/>
            </p:cNvSpPr>
            <p:nvPr/>
          </p:nvSpPr>
          <p:spPr bwMode="auto">
            <a:xfrm>
              <a:off x="2064" y="273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4" name="Text Box 9"/>
            <p:cNvSpPr txBox="1">
              <a:spLocks noChangeArrowheads="1"/>
            </p:cNvSpPr>
            <p:nvPr/>
          </p:nvSpPr>
          <p:spPr bwMode="auto">
            <a:xfrm>
              <a:off x="2112" y="27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2235" name="Line 10"/>
            <p:cNvSpPr>
              <a:spLocks noChangeShapeType="1"/>
            </p:cNvSpPr>
            <p:nvPr/>
          </p:nvSpPr>
          <p:spPr bwMode="auto">
            <a:xfrm flipV="1">
              <a:off x="1248" y="1968"/>
              <a:ext cx="86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36" name="Line 11"/>
            <p:cNvSpPr>
              <a:spLocks noChangeShapeType="1"/>
            </p:cNvSpPr>
            <p:nvPr/>
          </p:nvSpPr>
          <p:spPr bwMode="auto">
            <a:xfrm>
              <a:off x="1296" y="2400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37" name="Text Box 12"/>
            <p:cNvSpPr txBox="1">
              <a:spLocks noChangeArrowheads="1"/>
            </p:cNvSpPr>
            <p:nvPr/>
          </p:nvSpPr>
          <p:spPr bwMode="auto">
            <a:xfrm>
              <a:off x="422" y="2138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52238" name="Text Box 13"/>
            <p:cNvSpPr txBox="1">
              <a:spLocks noChangeArrowheads="1"/>
            </p:cNvSpPr>
            <p:nvPr/>
          </p:nvSpPr>
          <p:spPr bwMode="auto">
            <a:xfrm>
              <a:off x="1536" y="182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1574" y="23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2240" name="Oval 15"/>
            <p:cNvSpPr>
              <a:spLocks noChangeArrowheads="1"/>
            </p:cNvSpPr>
            <p:nvPr/>
          </p:nvSpPr>
          <p:spPr bwMode="auto">
            <a:xfrm>
              <a:off x="3216" y="172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41" name="Text Box 16"/>
            <p:cNvSpPr txBox="1">
              <a:spLocks noChangeArrowheads="1"/>
            </p:cNvSpPr>
            <p:nvPr/>
          </p:nvSpPr>
          <p:spPr bwMode="auto">
            <a:xfrm>
              <a:off x="3264" y="17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2242" name="Oval 17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43" name="Text Box 18"/>
            <p:cNvSpPr txBox="1">
              <a:spLocks noChangeArrowheads="1"/>
            </p:cNvSpPr>
            <p:nvPr/>
          </p:nvSpPr>
          <p:spPr bwMode="auto">
            <a:xfrm>
              <a:off x="3840" y="27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2244" name="Oval 19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45" name="Text Box 20"/>
            <p:cNvSpPr txBox="1">
              <a:spLocks noChangeArrowheads="1"/>
            </p:cNvSpPr>
            <p:nvPr/>
          </p:nvSpPr>
          <p:spPr bwMode="auto">
            <a:xfrm>
              <a:off x="4416" y="17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2246" name="Line 21"/>
            <p:cNvSpPr>
              <a:spLocks noChangeShapeType="1"/>
            </p:cNvSpPr>
            <p:nvPr/>
          </p:nvSpPr>
          <p:spPr bwMode="auto">
            <a:xfrm flipV="1">
              <a:off x="2352" y="2016"/>
              <a:ext cx="912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47" name="Line 22"/>
            <p:cNvSpPr>
              <a:spLocks noChangeShapeType="1"/>
            </p:cNvSpPr>
            <p:nvPr/>
          </p:nvSpPr>
          <p:spPr bwMode="auto">
            <a:xfrm>
              <a:off x="2400" y="292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48" name="Text Box 23"/>
            <p:cNvSpPr txBox="1">
              <a:spLocks noChangeArrowheads="1"/>
            </p:cNvSpPr>
            <p:nvPr/>
          </p:nvSpPr>
          <p:spPr bwMode="auto">
            <a:xfrm>
              <a:off x="2774" y="165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2249" name="Text Box 24"/>
            <p:cNvSpPr txBox="1">
              <a:spLocks noChangeArrowheads="1"/>
            </p:cNvSpPr>
            <p:nvPr/>
          </p:nvSpPr>
          <p:spPr bwMode="auto">
            <a:xfrm>
              <a:off x="2544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2250" name="Text Box 25"/>
            <p:cNvSpPr txBox="1">
              <a:spLocks noChangeArrowheads="1"/>
            </p:cNvSpPr>
            <p:nvPr/>
          </p:nvSpPr>
          <p:spPr bwMode="auto">
            <a:xfrm>
              <a:off x="3024" y="264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2251" name="Line 26"/>
            <p:cNvSpPr>
              <a:spLocks noChangeShapeType="1"/>
            </p:cNvSpPr>
            <p:nvPr/>
          </p:nvSpPr>
          <p:spPr bwMode="auto">
            <a:xfrm>
              <a:off x="2448" y="192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52" name="Line 27"/>
            <p:cNvSpPr>
              <a:spLocks noChangeShapeType="1"/>
            </p:cNvSpPr>
            <p:nvPr/>
          </p:nvSpPr>
          <p:spPr bwMode="auto">
            <a:xfrm>
              <a:off x="3552" y="192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53" name="Text Box 28"/>
            <p:cNvSpPr txBox="1">
              <a:spLocks noChangeArrowheads="1"/>
            </p:cNvSpPr>
            <p:nvPr/>
          </p:nvSpPr>
          <p:spPr bwMode="auto">
            <a:xfrm>
              <a:off x="3782" y="1658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9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On Arrow Networks</a:t>
            </a:r>
            <a:endParaRPr 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completed on arrow network …</a:t>
            </a:r>
            <a:endParaRPr lang="en-US" altLang="en-US" dirty="0" smtClean="0"/>
          </a:p>
        </p:txBody>
      </p:sp>
      <p:grpSp>
        <p:nvGrpSpPr>
          <p:cNvPr id="54276" name="Group 28"/>
          <p:cNvGrpSpPr>
            <a:grpSpLocks/>
          </p:cNvGrpSpPr>
          <p:nvPr/>
        </p:nvGrpSpPr>
        <p:grpSpPr bwMode="auto">
          <a:xfrm>
            <a:off x="669925" y="2632075"/>
            <a:ext cx="7345363" cy="2244725"/>
            <a:chOff x="422" y="1658"/>
            <a:chExt cx="4627" cy="1414"/>
          </a:xfrm>
        </p:grpSpPr>
        <p:sp>
          <p:nvSpPr>
            <p:cNvPr id="54277" name="Oval 4"/>
            <p:cNvSpPr>
              <a:spLocks noChangeArrowheads="1"/>
            </p:cNvSpPr>
            <p:nvPr/>
          </p:nvSpPr>
          <p:spPr bwMode="auto">
            <a:xfrm>
              <a:off x="960" y="2160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1008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279" name="Oval 6"/>
            <p:cNvSpPr>
              <a:spLocks noChangeArrowheads="1"/>
            </p:cNvSpPr>
            <p:nvPr/>
          </p:nvSpPr>
          <p:spPr bwMode="auto">
            <a:xfrm>
              <a:off x="2112" y="172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2160" y="17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281" name="Oval 8"/>
            <p:cNvSpPr>
              <a:spLocks noChangeArrowheads="1"/>
            </p:cNvSpPr>
            <p:nvPr/>
          </p:nvSpPr>
          <p:spPr bwMode="auto">
            <a:xfrm>
              <a:off x="2064" y="273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4282" name="Text Box 9"/>
            <p:cNvSpPr txBox="1">
              <a:spLocks noChangeArrowheads="1"/>
            </p:cNvSpPr>
            <p:nvPr/>
          </p:nvSpPr>
          <p:spPr bwMode="auto">
            <a:xfrm>
              <a:off x="2112" y="27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283" name="Line 10"/>
            <p:cNvSpPr>
              <a:spLocks noChangeShapeType="1"/>
            </p:cNvSpPr>
            <p:nvPr/>
          </p:nvSpPr>
          <p:spPr bwMode="auto">
            <a:xfrm flipV="1">
              <a:off x="1248" y="1968"/>
              <a:ext cx="86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284" name="Line 11"/>
            <p:cNvSpPr>
              <a:spLocks noChangeShapeType="1"/>
            </p:cNvSpPr>
            <p:nvPr/>
          </p:nvSpPr>
          <p:spPr bwMode="auto">
            <a:xfrm>
              <a:off x="1296" y="2400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422" y="2138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54286" name="Text Box 13"/>
            <p:cNvSpPr txBox="1">
              <a:spLocks noChangeArrowheads="1"/>
            </p:cNvSpPr>
            <p:nvPr/>
          </p:nvSpPr>
          <p:spPr bwMode="auto">
            <a:xfrm>
              <a:off x="1536" y="182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4287" name="Text Box 14"/>
            <p:cNvSpPr txBox="1">
              <a:spLocks noChangeArrowheads="1"/>
            </p:cNvSpPr>
            <p:nvPr/>
          </p:nvSpPr>
          <p:spPr bwMode="auto">
            <a:xfrm>
              <a:off x="1574" y="23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4288" name="Oval 15"/>
            <p:cNvSpPr>
              <a:spLocks noChangeArrowheads="1"/>
            </p:cNvSpPr>
            <p:nvPr/>
          </p:nvSpPr>
          <p:spPr bwMode="auto">
            <a:xfrm>
              <a:off x="3216" y="172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4289" name="Text Box 16"/>
            <p:cNvSpPr txBox="1">
              <a:spLocks noChangeArrowheads="1"/>
            </p:cNvSpPr>
            <p:nvPr/>
          </p:nvSpPr>
          <p:spPr bwMode="auto">
            <a:xfrm>
              <a:off x="3264" y="17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290" name="Oval 17"/>
            <p:cNvSpPr>
              <a:spLocks noChangeArrowheads="1"/>
            </p:cNvSpPr>
            <p:nvPr/>
          </p:nvSpPr>
          <p:spPr bwMode="auto">
            <a:xfrm>
              <a:off x="4320" y="225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4291" name="Text Box 18"/>
            <p:cNvSpPr txBox="1">
              <a:spLocks noChangeArrowheads="1"/>
            </p:cNvSpPr>
            <p:nvPr/>
          </p:nvSpPr>
          <p:spPr bwMode="auto">
            <a:xfrm>
              <a:off x="4368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292" name="Line 19"/>
            <p:cNvSpPr>
              <a:spLocks noChangeShapeType="1"/>
            </p:cNvSpPr>
            <p:nvPr/>
          </p:nvSpPr>
          <p:spPr bwMode="auto">
            <a:xfrm flipV="1">
              <a:off x="2352" y="2016"/>
              <a:ext cx="912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293" name="Text Box 20"/>
            <p:cNvSpPr txBox="1">
              <a:spLocks noChangeArrowheads="1"/>
            </p:cNvSpPr>
            <p:nvPr/>
          </p:nvSpPr>
          <p:spPr bwMode="auto">
            <a:xfrm>
              <a:off x="2774" y="165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4294" name="Text Box 21"/>
            <p:cNvSpPr txBox="1">
              <a:spLocks noChangeArrowheads="1"/>
            </p:cNvSpPr>
            <p:nvPr/>
          </p:nvSpPr>
          <p:spPr bwMode="auto">
            <a:xfrm>
              <a:off x="2544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4295" name="Text Box 22"/>
            <p:cNvSpPr txBox="1">
              <a:spLocks noChangeArrowheads="1"/>
            </p:cNvSpPr>
            <p:nvPr/>
          </p:nvSpPr>
          <p:spPr bwMode="auto">
            <a:xfrm>
              <a:off x="3120" y="244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4296" name="Line 23"/>
            <p:cNvSpPr>
              <a:spLocks noChangeShapeType="1"/>
            </p:cNvSpPr>
            <p:nvPr/>
          </p:nvSpPr>
          <p:spPr bwMode="auto">
            <a:xfrm>
              <a:off x="2448" y="192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297" name="Line 24"/>
            <p:cNvSpPr>
              <a:spLocks noChangeShapeType="1"/>
            </p:cNvSpPr>
            <p:nvPr/>
          </p:nvSpPr>
          <p:spPr bwMode="auto">
            <a:xfrm>
              <a:off x="3552" y="1920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298" name="Line 25"/>
            <p:cNvSpPr>
              <a:spLocks noChangeShapeType="1"/>
            </p:cNvSpPr>
            <p:nvPr/>
          </p:nvSpPr>
          <p:spPr bwMode="auto">
            <a:xfrm flipV="1">
              <a:off x="2400" y="2448"/>
              <a:ext cx="192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299" name="Text Box 26"/>
            <p:cNvSpPr txBox="1">
              <a:spLocks noChangeArrowheads="1"/>
            </p:cNvSpPr>
            <p:nvPr/>
          </p:nvSpPr>
          <p:spPr bwMode="auto">
            <a:xfrm>
              <a:off x="3888" y="1872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4300" name="Text Box 27"/>
            <p:cNvSpPr txBox="1">
              <a:spLocks noChangeArrowheads="1"/>
            </p:cNvSpPr>
            <p:nvPr/>
          </p:nvSpPr>
          <p:spPr bwMode="auto">
            <a:xfrm>
              <a:off x="4656" y="2256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On Arrow Networks</a:t>
            </a:r>
            <a:endParaRPr 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Another on arrow network to draw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61341"/>
              </p:ext>
            </p:extLst>
          </p:nvPr>
        </p:nvGraphicFramePr>
        <p:xfrm>
          <a:off x="1259632" y="1916832"/>
          <a:ext cx="6096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Tasks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Precedence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 weeks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 weeks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 weeks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 weeks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 weeks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 weeks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e,</a:t>
                      </a:r>
                      <a:r>
                        <a:rPr lang="en-GB" baseline="0" dirty="0" smtClean="0"/>
                        <a:t> 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 weeks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c, 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 weeks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3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On Arrow Networks</a:t>
            </a:r>
            <a:endParaRPr 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6162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The network with activity times added</a:t>
            </a:r>
            <a:endParaRPr lang="en-US" altLang="en-US" dirty="0" smtClean="0"/>
          </a:p>
        </p:txBody>
      </p:sp>
      <p:grpSp>
        <p:nvGrpSpPr>
          <p:cNvPr id="58372" name="Group 33"/>
          <p:cNvGrpSpPr>
            <a:grpSpLocks/>
          </p:cNvGrpSpPr>
          <p:nvPr/>
        </p:nvGrpSpPr>
        <p:grpSpPr bwMode="auto">
          <a:xfrm>
            <a:off x="1187450" y="2913856"/>
            <a:ext cx="6629400" cy="2819400"/>
            <a:chOff x="576" y="1776"/>
            <a:chExt cx="4176" cy="1776"/>
          </a:xfrm>
        </p:grpSpPr>
        <p:sp>
          <p:nvSpPr>
            <p:cNvPr id="58373" name="Oval 4"/>
            <p:cNvSpPr>
              <a:spLocks noChangeArrowheads="1"/>
            </p:cNvSpPr>
            <p:nvPr/>
          </p:nvSpPr>
          <p:spPr bwMode="auto">
            <a:xfrm>
              <a:off x="576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8374" name="Text Box 5"/>
            <p:cNvSpPr txBox="1">
              <a:spLocks noChangeArrowheads="1"/>
            </p:cNvSpPr>
            <p:nvPr/>
          </p:nvSpPr>
          <p:spPr bwMode="auto">
            <a:xfrm>
              <a:off x="624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8375" name="Oval 6"/>
            <p:cNvSpPr>
              <a:spLocks noChangeArrowheads="1"/>
            </p:cNvSpPr>
            <p:nvPr/>
          </p:nvSpPr>
          <p:spPr bwMode="auto">
            <a:xfrm>
              <a:off x="1728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8376" name="Text Box 7"/>
            <p:cNvSpPr txBox="1">
              <a:spLocks noChangeArrowheads="1"/>
            </p:cNvSpPr>
            <p:nvPr/>
          </p:nvSpPr>
          <p:spPr bwMode="auto">
            <a:xfrm>
              <a:off x="1776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8377" name="Oval 8"/>
            <p:cNvSpPr>
              <a:spLocks noChangeArrowheads="1"/>
            </p:cNvSpPr>
            <p:nvPr/>
          </p:nvSpPr>
          <p:spPr bwMode="auto">
            <a:xfrm>
              <a:off x="2880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8378" name="Text Box 9"/>
            <p:cNvSpPr txBox="1">
              <a:spLocks noChangeArrowheads="1"/>
            </p:cNvSpPr>
            <p:nvPr/>
          </p:nvSpPr>
          <p:spPr bwMode="auto">
            <a:xfrm>
              <a:off x="2928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8379" name="Line 10"/>
            <p:cNvSpPr>
              <a:spLocks noChangeShapeType="1"/>
            </p:cNvSpPr>
            <p:nvPr/>
          </p:nvSpPr>
          <p:spPr bwMode="auto">
            <a:xfrm>
              <a:off x="912" y="2640"/>
              <a:ext cx="81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0" name="Line 11"/>
            <p:cNvSpPr>
              <a:spLocks noChangeShapeType="1"/>
            </p:cNvSpPr>
            <p:nvPr/>
          </p:nvSpPr>
          <p:spPr bwMode="auto">
            <a:xfrm>
              <a:off x="2064" y="2640"/>
              <a:ext cx="81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1" name="Oval 12"/>
            <p:cNvSpPr>
              <a:spLocks noChangeArrowheads="1"/>
            </p:cNvSpPr>
            <p:nvPr/>
          </p:nvSpPr>
          <p:spPr bwMode="auto">
            <a:xfrm>
              <a:off x="4416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8382" name="Text Box 13"/>
            <p:cNvSpPr txBox="1">
              <a:spLocks noChangeArrowheads="1"/>
            </p:cNvSpPr>
            <p:nvPr/>
          </p:nvSpPr>
          <p:spPr bwMode="auto">
            <a:xfrm>
              <a:off x="4464" y="24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3216" y="2640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4" name="Oval 15"/>
            <p:cNvSpPr>
              <a:spLocks noChangeArrowheads="1"/>
            </p:cNvSpPr>
            <p:nvPr/>
          </p:nvSpPr>
          <p:spPr bwMode="auto">
            <a:xfrm>
              <a:off x="1728" y="177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8385" name="Text Box 16"/>
            <p:cNvSpPr txBox="1">
              <a:spLocks noChangeArrowheads="1"/>
            </p:cNvSpPr>
            <p:nvPr/>
          </p:nvSpPr>
          <p:spPr bwMode="auto">
            <a:xfrm>
              <a:off x="1776" y="1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386" name="Oval 17"/>
            <p:cNvSpPr>
              <a:spLocks noChangeArrowheads="1"/>
            </p:cNvSpPr>
            <p:nvPr/>
          </p:nvSpPr>
          <p:spPr bwMode="auto">
            <a:xfrm>
              <a:off x="2880" y="321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8387" name="Text Box 18"/>
            <p:cNvSpPr txBox="1">
              <a:spLocks noChangeArrowheads="1"/>
            </p:cNvSpPr>
            <p:nvPr/>
          </p:nvSpPr>
          <p:spPr bwMode="auto">
            <a:xfrm>
              <a:off x="2928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8388" name="Line 19"/>
            <p:cNvSpPr>
              <a:spLocks noChangeShapeType="1"/>
            </p:cNvSpPr>
            <p:nvPr/>
          </p:nvSpPr>
          <p:spPr bwMode="auto">
            <a:xfrm>
              <a:off x="863" y="2736"/>
              <a:ext cx="769" cy="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9" name="Line 20"/>
            <p:cNvSpPr>
              <a:spLocks noChangeShapeType="1"/>
            </p:cNvSpPr>
            <p:nvPr/>
          </p:nvSpPr>
          <p:spPr bwMode="auto">
            <a:xfrm>
              <a:off x="1632" y="3407"/>
              <a:ext cx="12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0" name="Line 21"/>
            <p:cNvSpPr>
              <a:spLocks noChangeShapeType="1"/>
            </p:cNvSpPr>
            <p:nvPr/>
          </p:nvSpPr>
          <p:spPr bwMode="auto">
            <a:xfrm flipV="1">
              <a:off x="864" y="2016"/>
              <a:ext cx="86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1" name="Line 22"/>
            <p:cNvSpPr>
              <a:spLocks noChangeShapeType="1"/>
            </p:cNvSpPr>
            <p:nvPr/>
          </p:nvSpPr>
          <p:spPr bwMode="auto">
            <a:xfrm>
              <a:off x="2064" y="1968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2" name="Line 23"/>
            <p:cNvSpPr>
              <a:spLocks noChangeShapeType="1"/>
            </p:cNvSpPr>
            <p:nvPr/>
          </p:nvSpPr>
          <p:spPr bwMode="auto">
            <a:xfrm>
              <a:off x="2016" y="2736"/>
              <a:ext cx="912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3" name="Line 24"/>
            <p:cNvSpPr>
              <a:spLocks noChangeShapeType="1"/>
            </p:cNvSpPr>
            <p:nvPr/>
          </p:nvSpPr>
          <p:spPr bwMode="auto">
            <a:xfrm flipV="1">
              <a:off x="3216" y="2736"/>
              <a:ext cx="124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4" name="Text Box 25"/>
            <p:cNvSpPr txBox="1">
              <a:spLocks noChangeArrowheads="1"/>
            </p:cNvSpPr>
            <p:nvPr/>
          </p:nvSpPr>
          <p:spPr bwMode="auto">
            <a:xfrm>
              <a:off x="902" y="2025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A=6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58395" name="Text Box 26"/>
            <p:cNvSpPr txBox="1">
              <a:spLocks noChangeArrowheads="1"/>
            </p:cNvSpPr>
            <p:nvPr/>
          </p:nvSpPr>
          <p:spPr bwMode="auto">
            <a:xfrm>
              <a:off x="2438" y="1929"/>
              <a:ext cx="3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C=3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58396" name="Text Box 27"/>
            <p:cNvSpPr txBox="1">
              <a:spLocks noChangeArrowheads="1"/>
            </p:cNvSpPr>
            <p:nvPr/>
          </p:nvSpPr>
          <p:spPr bwMode="auto">
            <a:xfrm>
              <a:off x="1152" y="2400"/>
              <a:ext cx="3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B=4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58397" name="Text Box 28"/>
            <p:cNvSpPr txBox="1">
              <a:spLocks noChangeArrowheads="1"/>
            </p:cNvSpPr>
            <p:nvPr/>
          </p:nvSpPr>
          <p:spPr bwMode="auto">
            <a:xfrm>
              <a:off x="2208" y="2400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D=4</a:t>
              </a:r>
            </a:p>
          </p:txBody>
        </p:sp>
        <p:sp>
          <p:nvSpPr>
            <p:cNvPr id="58398" name="Text Box 29"/>
            <p:cNvSpPr txBox="1">
              <a:spLocks noChangeArrowheads="1"/>
            </p:cNvSpPr>
            <p:nvPr/>
          </p:nvSpPr>
          <p:spPr bwMode="auto">
            <a:xfrm>
              <a:off x="1670" y="317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F=10</a:t>
              </a:r>
            </a:p>
          </p:txBody>
        </p:sp>
        <p:sp>
          <p:nvSpPr>
            <p:cNvPr id="58399" name="Text Box 30"/>
            <p:cNvSpPr txBox="1">
              <a:spLocks noChangeArrowheads="1"/>
            </p:cNvSpPr>
            <p:nvPr/>
          </p:nvSpPr>
          <p:spPr bwMode="auto">
            <a:xfrm>
              <a:off x="2544" y="28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E=3</a:t>
              </a:r>
            </a:p>
          </p:txBody>
        </p:sp>
        <p:sp>
          <p:nvSpPr>
            <p:cNvPr id="58400" name="Text Box 31"/>
            <p:cNvSpPr txBox="1">
              <a:spLocks noChangeArrowheads="1"/>
            </p:cNvSpPr>
            <p:nvPr/>
          </p:nvSpPr>
          <p:spPr bwMode="auto">
            <a:xfrm>
              <a:off x="3686" y="3081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G=3</a:t>
              </a:r>
            </a:p>
          </p:txBody>
        </p:sp>
        <p:sp>
          <p:nvSpPr>
            <p:cNvPr id="58401" name="Text Box 32"/>
            <p:cNvSpPr txBox="1">
              <a:spLocks noChangeArrowheads="1"/>
            </p:cNvSpPr>
            <p:nvPr/>
          </p:nvSpPr>
          <p:spPr bwMode="auto">
            <a:xfrm>
              <a:off x="3494" y="2409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H=2</a:t>
              </a:r>
            </a:p>
          </p:txBody>
        </p:sp>
      </p:grpSp>
      <p:pic>
        <p:nvPicPr>
          <p:cNvPr id="58402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42461"/>
            <a:ext cx="3368405" cy="191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5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Planning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GB" altLang="en-US" dirty="0" smtClean="0"/>
              <a:t>Contrast the difference between Production management and Project Management</a:t>
            </a:r>
            <a:endParaRPr lang="en-GB" altLang="en-US" dirty="0" smtClean="0"/>
          </a:p>
          <a:p>
            <a:pPr lvl="2" eaLnBrk="1" hangingPunct="1">
              <a:spcBef>
                <a:spcPts val="1800"/>
              </a:spcBef>
            </a:pPr>
            <a:r>
              <a:rPr lang="en-GB" altLang="en-US" dirty="0" smtClean="0"/>
              <a:t>Production Management is all about coordinating and controlling the activities required to make a product, typically involving effective control of scheduling, cost, performance, quality, and waste requirements</a:t>
            </a:r>
          </a:p>
          <a:p>
            <a:pPr lvl="2" eaLnBrk="1" hangingPunct="1">
              <a:spcBef>
                <a:spcPts val="1800"/>
              </a:spcBef>
            </a:pPr>
            <a:r>
              <a:rPr lang="en-GB" altLang="en-US" dirty="0" smtClean="0"/>
              <a:t>Project Management is all about the body of knowledge concerned with principles, techniques, and tools used in planning, control, monitoring, and review of projects</a:t>
            </a:r>
            <a:endParaRPr lang="en-GB" altLang="en-US" dirty="0" smtClean="0"/>
          </a:p>
          <a:p>
            <a:pPr marL="914400" lvl="2" indent="0" eaLnBrk="1" hangingPunct="1">
              <a:spcBef>
                <a:spcPts val="1800"/>
              </a:spcBef>
              <a:buNone/>
            </a:pPr>
            <a:r>
              <a:rPr lang="en-GB" altLang="en-US" i="1" dirty="0" smtClean="0"/>
              <a:t>Taken from Business Directory at </a:t>
            </a:r>
            <a:r>
              <a:rPr lang="en-GB" altLang="en-US" i="1" dirty="0" smtClean="0">
                <a:hlinkClick r:id="rId3"/>
              </a:rPr>
              <a:t>www.businessdirectory.com</a:t>
            </a:r>
            <a:endParaRPr lang="en-GB" altLang="en-US" i="1" dirty="0" smtClean="0"/>
          </a:p>
          <a:p>
            <a:pPr marL="914400" lvl="2" indent="0" eaLnBrk="1" hangingPunct="1">
              <a:spcBef>
                <a:spcPts val="1800"/>
              </a:spcBef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80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7087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On Arrow Networks</a:t>
            </a:r>
            <a:endParaRPr 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Each event circle can contain the information below</a:t>
            </a:r>
          </a:p>
          <a:p>
            <a:pPr eaLnBrk="1" hangingPunct="1"/>
            <a:endParaRPr lang="en-US" altLang="en-US" dirty="0" smtClean="0"/>
          </a:p>
        </p:txBody>
      </p:sp>
      <p:grpSp>
        <p:nvGrpSpPr>
          <p:cNvPr id="60420" name="Group 12"/>
          <p:cNvGrpSpPr>
            <a:grpSpLocks/>
          </p:cNvGrpSpPr>
          <p:nvPr/>
        </p:nvGrpSpPr>
        <p:grpSpPr bwMode="auto">
          <a:xfrm>
            <a:off x="2514600" y="2057400"/>
            <a:ext cx="5002213" cy="3886200"/>
            <a:chOff x="1584" y="1296"/>
            <a:chExt cx="3151" cy="2448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1584" y="1296"/>
              <a:ext cx="2592" cy="24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0422" name="Line 5"/>
            <p:cNvSpPr>
              <a:spLocks noChangeShapeType="1"/>
            </p:cNvSpPr>
            <p:nvPr/>
          </p:nvSpPr>
          <p:spPr bwMode="auto">
            <a:xfrm flipH="1">
              <a:off x="1920" y="1632"/>
              <a:ext cx="1824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23" name="Line 6"/>
            <p:cNvSpPr>
              <a:spLocks noChangeShapeType="1"/>
            </p:cNvSpPr>
            <p:nvPr/>
          </p:nvSpPr>
          <p:spPr bwMode="auto">
            <a:xfrm>
              <a:off x="2016" y="1584"/>
              <a:ext cx="1776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24" name="Text Box 7"/>
            <p:cNvSpPr txBox="1">
              <a:spLocks noChangeArrowheads="1"/>
            </p:cNvSpPr>
            <p:nvPr/>
          </p:nvSpPr>
          <p:spPr bwMode="auto">
            <a:xfrm>
              <a:off x="2495" y="1457"/>
              <a:ext cx="70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Event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number</a:t>
              </a:r>
            </a:p>
          </p:txBody>
        </p:sp>
        <p:sp>
          <p:nvSpPr>
            <p:cNvPr id="60425" name="Text Box 8"/>
            <p:cNvSpPr txBox="1">
              <a:spLocks noChangeArrowheads="1"/>
            </p:cNvSpPr>
            <p:nvPr/>
          </p:nvSpPr>
          <p:spPr bwMode="auto">
            <a:xfrm>
              <a:off x="1776" y="2160"/>
              <a:ext cx="70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Earliest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date</a:t>
              </a:r>
            </a:p>
          </p:txBody>
        </p:sp>
        <p:sp>
          <p:nvSpPr>
            <p:cNvPr id="60426" name="Text Box 9"/>
            <p:cNvSpPr txBox="1">
              <a:spLocks noChangeArrowheads="1"/>
            </p:cNvSpPr>
            <p:nvPr/>
          </p:nvSpPr>
          <p:spPr bwMode="auto">
            <a:xfrm>
              <a:off x="3360" y="2160"/>
              <a:ext cx="5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Latest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date</a:t>
              </a:r>
            </a:p>
          </p:txBody>
        </p:sp>
        <p:sp>
          <p:nvSpPr>
            <p:cNvPr id="60427" name="Text Box 10"/>
            <p:cNvSpPr txBox="1">
              <a:spLocks noChangeArrowheads="1"/>
            </p:cNvSpPr>
            <p:nvPr/>
          </p:nvSpPr>
          <p:spPr bwMode="auto">
            <a:xfrm>
              <a:off x="2544" y="3024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Slack</a:t>
              </a:r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22" y="3180"/>
              <a:ext cx="7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>
                  <a:latin typeface="Times New Roman" pitchFamily="18" charset="0"/>
                </a:rPr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9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Event numbers</a:t>
            </a:r>
            <a:endParaRPr lang="en-US" dirty="0" smtClean="0"/>
          </a:p>
        </p:txBody>
      </p:sp>
      <p:grpSp>
        <p:nvGrpSpPr>
          <p:cNvPr id="62468" name="Group 43"/>
          <p:cNvGrpSpPr>
            <a:grpSpLocks/>
          </p:cNvGrpSpPr>
          <p:nvPr/>
        </p:nvGrpSpPr>
        <p:grpSpPr bwMode="auto">
          <a:xfrm>
            <a:off x="685800" y="1556792"/>
            <a:ext cx="8001000" cy="4038600"/>
            <a:chOff x="472" y="1384"/>
            <a:chExt cx="5040" cy="2544"/>
          </a:xfrm>
        </p:grpSpPr>
        <p:grpSp>
          <p:nvGrpSpPr>
            <p:cNvPr id="62469" name="Group 4"/>
            <p:cNvGrpSpPr>
              <a:grpSpLocks/>
            </p:cNvGrpSpPr>
            <p:nvPr/>
          </p:nvGrpSpPr>
          <p:grpSpPr bwMode="auto">
            <a:xfrm>
              <a:off x="472" y="2392"/>
              <a:ext cx="624" cy="672"/>
              <a:chOff x="3648" y="2640"/>
              <a:chExt cx="624" cy="672"/>
            </a:xfrm>
          </p:grpSpPr>
          <p:sp>
            <p:nvSpPr>
              <p:cNvPr id="62505" name="Oval 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2506" name="Line 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507" name="Line 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2470" name="Group 8"/>
            <p:cNvGrpSpPr>
              <a:grpSpLocks/>
            </p:cNvGrpSpPr>
            <p:nvPr/>
          </p:nvGrpSpPr>
          <p:grpSpPr bwMode="auto">
            <a:xfrm>
              <a:off x="1768" y="2344"/>
              <a:ext cx="624" cy="672"/>
              <a:chOff x="3648" y="2640"/>
              <a:chExt cx="624" cy="672"/>
            </a:xfrm>
          </p:grpSpPr>
          <p:sp>
            <p:nvSpPr>
              <p:cNvPr id="62502" name="Oval 9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2503" name="Line 10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504" name="Line 11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2471" name="Group 12"/>
            <p:cNvGrpSpPr>
              <a:grpSpLocks/>
            </p:cNvGrpSpPr>
            <p:nvPr/>
          </p:nvGrpSpPr>
          <p:grpSpPr bwMode="auto">
            <a:xfrm>
              <a:off x="2296" y="1384"/>
              <a:ext cx="624" cy="672"/>
              <a:chOff x="3648" y="2640"/>
              <a:chExt cx="624" cy="672"/>
            </a:xfrm>
          </p:grpSpPr>
          <p:sp>
            <p:nvSpPr>
              <p:cNvPr id="62499" name="Oval 13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2500" name="Line 14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501" name="Line 1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2472" name="Group 16"/>
            <p:cNvGrpSpPr>
              <a:grpSpLocks/>
            </p:cNvGrpSpPr>
            <p:nvPr/>
          </p:nvGrpSpPr>
          <p:grpSpPr bwMode="auto">
            <a:xfrm>
              <a:off x="3256" y="2344"/>
              <a:ext cx="624" cy="672"/>
              <a:chOff x="3648" y="2640"/>
              <a:chExt cx="624" cy="672"/>
            </a:xfrm>
          </p:grpSpPr>
          <p:sp>
            <p:nvSpPr>
              <p:cNvPr id="62496" name="Oval 17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2497" name="Line 18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498" name="Line 19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2473" name="Group 20"/>
            <p:cNvGrpSpPr>
              <a:grpSpLocks/>
            </p:cNvGrpSpPr>
            <p:nvPr/>
          </p:nvGrpSpPr>
          <p:grpSpPr bwMode="auto">
            <a:xfrm>
              <a:off x="3832" y="3256"/>
              <a:ext cx="624" cy="672"/>
              <a:chOff x="3648" y="2640"/>
              <a:chExt cx="624" cy="672"/>
            </a:xfrm>
          </p:grpSpPr>
          <p:sp>
            <p:nvSpPr>
              <p:cNvPr id="62493" name="Oval 21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2494" name="Line 22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495" name="Line 23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2474" name="Group 24"/>
            <p:cNvGrpSpPr>
              <a:grpSpLocks/>
            </p:cNvGrpSpPr>
            <p:nvPr/>
          </p:nvGrpSpPr>
          <p:grpSpPr bwMode="auto">
            <a:xfrm>
              <a:off x="4888" y="2248"/>
              <a:ext cx="624" cy="672"/>
              <a:chOff x="3648" y="2640"/>
              <a:chExt cx="624" cy="672"/>
            </a:xfrm>
          </p:grpSpPr>
          <p:sp>
            <p:nvSpPr>
              <p:cNvPr id="62490" name="Oval 2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2491" name="Line 2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492" name="Line 2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2475" name="Line 28"/>
            <p:cNvSpPr>
              <a:spLocks noChangeShapeType="1"/>
            </p:cNvSpPr>
            <p:nvPr/>
          </p:nvSpPr>
          <p:spPr bwMode="auto">
            <a:xfrm flipV="1">
              <a:off x="1048" y="1720"/>
              <a:ext cx="124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76" name="Line 29"/>
            <p:cNvSpPr>
              <a:spLocks noChangeShapeType="1"/>
            </p:cNvSpPr>
            <p:nvPr/>
          </p:nvSpPr>
          <p:spPr bwMode="auto">
            <a:xfrm>
              <a:off x="1096" y="2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77" name="Line 30"/>
            <p:cNvSpPr>
              <a:spLocks noChangeShapeType="1"/>
            </p:cNvSpPr>
            <p:nvPr/>
          </p:nvSpPr>
          <p:spPr bwMode="auto">
            <a:xfrm>
              <a:off x="2392" y="26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78" name="Line 31"/>
            <p:cNvSpPr>
              <a:spLocks noChangeShapeType="1"/>
            </p:cNvSpPr>
            <p:nvPr/>
          </p:nvSpPr>
          <p:spPr bwMode="auto">
            <a:xfrm>
              <a:off x="3880" y="263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79" name="Line 32"/>
            <p:cNvSpPr>
              <a:spLocks noChangeShapeType="1"/>
            </p:cNvSpPr>
            <p:nvPr/>
          </p:nvSpPr>
          <p:spPr bwMode="auto">
            <a:xfrm flipV="1">
              <a:off x="4456" y="2872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80" name="Line 33"/>
            <p:cNvSpPr>
              <a:spLocks noChangeShapeType="1"/>
            </p:cNvSpPr>
            <p:nvPr/>
          </p:nvSpPr>
          <p:spPr bwMode="auto">
            <a:xfrm>
              <a:off x="1576" y="3592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81" name="Line 34"/>
            <p:cNvSpPr>
              <a:spLocks noChangeShapeType="1"/>
            </p:cNvSpPr>
            <p:nvPr/>
          </p:nvSpPr>
          <p:spPr bwMode="auto">
            <a:xfrm>
              <a:off x="1048" y="2920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82" name="Line 35"/>
            <p:cNvSpPr>
              <a:spLocks noChangeShapeType="1"/>
            </p:cNvSpPr>
            <p:nvPr/>
          </p:nvSpPr>
          <p:spPr bwMode="auto">
            <a:xfrm>
              <a:off x="2920" y="1768"/>
              <a:ext cx="48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83" name="Line 36"/>
            <p:cNvSpPr>
              <a:spLocks noChangeShapeType="1"/>
            </p:cNvSpPr>
            <p:nvPr/>
          </p:nvSpPr>
          <p:spPr bwMode="auto">
            <a:xfrm>
              <a:off x="2344" y="2872"/>
              <a:ext cx="148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84" name="Text Box 37"/>
            <p:cNvSpPr txBox="1">
              <a:spLocks noChangeArrowheads="1"/>
            </p:cNvSpPr>
            <p:nvPr/>
          </p:nvSpPr>
          <p:spPr bwMode="auto">
            <a:xfrm>
              <a:off x="664" y="23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485" name="Text Box 38"/>
            <p:cNvSpPr txBox="1">
              <a:spLocks noChangeArrowheads="1"/>
            </p:cNvSpPr>
            <p:nvPr/>
          </p:nvSpPr>
          <p:spPr bwMode="auto">
            <a:xfrm>
              <a:off x="2488" y="13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2486" name="Text Box 39"/>
            <p:cNvSpPr txBox="1">
              <a:spLocks noChangeArrowheads="1"/>
            </p:cNvSpPr>
            <p:nvPr/>
          </p:nvSpPr>
          <p:spPr bwMode="auto">
            <a:xfrm>
              <a:off x="1998" y="23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487" name="Text Box 40"/>
            <p:cNvSpPr txBox="1">
              <a:spLocks noChangeArrowheads="1"/>
            </p:cNvSpPr>
            <p:nvPr/>
          </p:nvSpPr>
          <p:spPr bwMode="auto">
            <a:xfrm>
              <a:off x="3448" y="2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2488" name="Text Box 41"/>
            <p:cNvSpPr txBox="1">
              <a:spLocks noChangeArrowheads="1"/>
            </p:cNvSpPr>
            <p:nvPr/>
          </p:nvSpPr>
          <p:spPr bwMode="auto">
            <a:xfrm>
              <a:off x="4024" y="3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2489" name="Text Box 42"/>
            <p:cNvSpPr txBox="1">
              <a:spLocks noChangeArrowheads="1"/>
            </p:cNvSpPr>
            <p:nvPr/>
          </p:nvSpPr>
          <p:spPr bwMode="auto">
            <a:xfrm>
              <a:off x="5080" y="22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63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Timed activities</a:t>
            </a:r>
            <a:endParaRPr lang="en-US" smtClean="0"/>
          </a:p>
        </p:txBody>
      </p:sp>
      <p:grpSp>
        <p:nvGrpSpPr>
          <p:cNvPr id="64516" name="Group 51"/>
          <p:cNvGrpSpPr>
            <a:grpSpLocks/>
          </p:cNvGrpSpPr>
          <p:nvPr/>
        </p:nvGrpSpPr>
        <p:grpSpPr bwMode="auto">
          <a:xfrm>
            <a:off x="689566" y="1556792"/>
            <a:ext cx="8001000" cy="4038600"/>
            <a:chOff x="472" y="1384"/>
            <a:chExt cx="5040" cy="2544"/>
          </a:xfrm>
        </p:grpSpPr>
        <p:grpSp>
          <p:nvGrpSpPr>
            <p:cNvPr id="64517" name="Group 4"/>
            <p:cNvGrpSpPr>
              <a:grpSpLocks/>
            </p:cNvGrpSpPr>
            <p:nvPr/>
          </p:nvGrpSpPr>
          <p:grpSpPr bwMode="auto">
            <a:xfrm>
              <a:off x="472" y="2392"/>
              <a:ext cx="624" cy="672"/>
              <a:chOff x="3648" y="2640"/>
              <a:chExt cx="624" cy="672"/>
            </a:xfrm>
          </p:grpSpPr>
          <p:sp>
            <p:nvSpPr>
              <p:cNvPr id="64561" name="Oval 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4562" name="Line 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563" name="Line 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4518" name="Group 8"/>
            <p:cNvGrpSpPr>
              <a:grpSpLocks/>
            </p:cNvGrpSpPr>
            <p:nvPr/>
          </p:nvGrpSpPr>
          <p:grpSpPr bwMode="auto">
            <a:xfrm>
              <a:off x="1768" y="2344"/>
              <a:ext cx="624" cy="672"/>
              <a:chOff x="3648" y="2640"/>
              <a:chExt cx="624" cy="672"/>
            </a:xfrm>
          </p:grpSpPr>
          <p:sp>
            <p:nvSpPr>
              <p:cNvPr id="64558" name="Oval 9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4559" name="Line 10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560" name="Line 11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4519" name="Group 12"/>
            <p:cNvGrpSpPr>
              <a:grpSpLocks/>
            </p:cNvGrpSpPr>
            <p:nvPr/>
          </p:nvGrpSpPr>
          <p:grpSpPr bwMode="auto">
            <a:xfrm>
              <a:off x="2296" y="1384"/>
              <a:ext cx="624" cy="672"/>
              <a:chOff x="3648" y="2640"/>
              <a:chExt cx="624" cy="672"/>
            </a:xfrm>
          </p:grpSpPr>
          <p:sp>
            <p:nvSpPr>
              <p:cNvPr id="64555" name="Oval 13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4556" name="Line 14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557" name="Line 1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4520" name="Group 16"/>
            <p:cNvGrpSpPr>
              <a:grpSpLocks/>
            </p:cNvGrpSpPr>
            <p:nvPr/>
          </p:nvGrpSpPr>
          <p:grpSpPr bwMode="auto">
            <a:xfrm>
              <a:off x="3256" y="2344"/>
              <a:ext cx="624" cy="672"/>
              <a:chOff x="3648" y="2640"/>
              <a:chExt cx="624" cy="672"/>
            </a:xfrm>
          </p:grpSpPr>
          <p:sp>
            <p:nvSpPr>
              <p:cNvPr id="64552" name="Oval 17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4553" name="Line 18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554" name="Line 19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4521" name="Group 20"/>
            <p:cNvGrpSpPr>
              <a:grpSpLocks/>
            </p:cNvGrpSpPr>
            <p:nvPr/>
          </p:nvGrpSpPr>
          <p:grpSpPr bwMode="auto">
            <a:xfrm>
              <a:off x="3832" y="3256"/>
              <a:ext cx="624" cy="672"/>
              <a:chOff x="3648" y="2640"/>
              <a:chExt cx="624" cy="672"/>
            </a:xfrm>
          </p:grpSpPr>
          <p:sp>
            <p:nvSpPr>
              <p:cNvPr id="64549" name="Oval 21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4550" name="Line 22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551" name="Line 23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4522" name="Group 24"/>
            <p:cNvGrpSpPr>
              <a:grpSpLocks/>
            </p:cNvGrpSpPr>
            <p:nvPr/>
          </p:nvGrpSpPr>
          <p:grpSpPr bwMode="auto">
            <a:xfrm>
              <a:off x="4888" y="2248"/>
              <a:ext cx="624" cy="672"/>
              <a:chOff x="3648" y="2640"/>
              <a:chExt cx="624" cy="672"/>
            </a:xfrm>
          </p:grpSpPr>
          <p:sp>
            <p:nvSpPr>
              <p:cNvPr id="64546" name="Oval 2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4547" name="Line 2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548" name="Line 2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4523" name="Line 28"/>
            <p:cNvSpPr>
              <a:spLocks noChangeShapeType="1"/>
            </p:cNvSpPr>
            <p:nvPr/>
          </p:nvSpPr>
          <p:spPr bwMode="auto">
            <a:xfrm flipV="1">
              <a:off x="1048" y="1720"/>
              <a:ext cx="124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24" name="Line 29"/>
            <p:cNvSpPr>
              <a:spLocks noChangeShapeType="1"/>
            </p:cNvSpPr>
            <p:nvPr/>
          </p:nvSpPr>
          <p:spPr bwMode="auto">
            <a:xfrm>
              <a:off x="1096" y="2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25" name="Line 30"/>
            <p:cNvSpPr>
              <a:spLocks noChangeShapeType="1"/>
            </p:cNvSpPr>
            <p:nvPr/>
          </p:nvSpPr>
          <p:spPr bwMode="auto">
            <a:xfrm>
              <a:off x="2392" y="26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26" name="Line 31"/>
            <p:cNvSpPr>
              <a:spLocks noChangeShapeType="1"/>
            </p:cNvSpPr>
            <p:nvPr/>
          </p:nvSpPr>
          <p:spPr bwMode="auto">
            <a:xfrm>
              <a:off x="3880" y="263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27" name="Line 32"/>
            <p:cNvSpPr>
              <a:spLocks noChangeShapeType="1"/>
            </p:cNvSpPr>
            <p:nvPr/>
          </p:nvSpPr>
          <p:spPr bwMode="auto">
            <a:xfrm flipV="1">
              <a:off x="4456" y="2872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28" name="Line 33"/>
            <p:cNvSpPr>
              <a:spLocks noChangeShapeType="1"/>
            </p:cNvSpPr>
            <p:nvPr/>
          </p:nvSpPr>
          <p:spPr bwMode="auto">
            <a:xfrm>
              <a:off x="1576" y="3592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29" name="Line 34"/>
            <p:cNvSpPr>
              <a:spLocks noChangeShapeType="1"/>
            </p:cNvSpPr>
            <p:nvPr/>
          </p:nvSpPr>
          <p:spPr bwMode="auto">
            <a:xfrm>
              <a:off x="1048" y="2920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30" name="Line 35"/>
            <p:cNvSpPr>
              <a:spLocks noChangeShapeType="1"/>
            </p:cNvSpPr>
            <p:nvPr/>
          </p:nvSpPr>
          <p:spPr bwMode="auto">
            <a:xfrm>
              <a:off x="2920" y="1768"/>
              <a:ext cx="48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31" name="Line 36"/>
            <p:cNvSpPr>
              <a:spLocks noChangeShapeType="1"/>
            </p:cNvSpPr>
            <p:nvPr/>
          </p:nvSpPr>
          <p:spPr bwMode="auto">
            <a:xfrm>
              <a:off x="2344" y="2872"/>
              <a:ext cx="148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32" name="Text Box 37"/>
            <p:cNvSpPr txBox="1">
              <a:spLocks noChangeArrowheads="1"/>
            </p:cNvSpPr>
            <p:nvPr/>
          </p:nvSpPr>
          <p:spPr bwMode="auto">
            <a:xfrm>
              <a:off x="664" y="23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4533" name="Text Box 38"/>
            <p:cNvSpPr txBox="1">
              <a:spLocks noChangeArrowheads="1"/>
            </p:cNvSpPr>
            <p:nvPr/>
          </p:nvSpPr>
          <p:spPr bwMode="auto">
            <a:xfrm>
              <a:off x="2488" y="13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4534" name="Text Box 39"/>
            <p:cNvSpPr txBox="1">
              <a:spLocks noChangeArrowheads="1"/>
            </p:cNvSpPr>
            <p:nvPr/>
          </p:nvSpPr>
          <p:spPr bwMode="auto">
            <a:xfrm>
              <a:off x="1998" y="23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4535" name="Text Box 40"/>
            <p:cNvSpPr txBox="1">
              <a:spLocks noChangeArrowheads="1"/>
            </p:cNvSpPr>
            <p:nvPr/>
          </p:nvSpPr>
          <p:spPr bwMode="auto">
            <a:xfrm>
              <a:off x="3448" y="2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4536" name="Text Box 41"/>
            <p:cNvSpPr txBox="1">
              <a:spLocks noChangeArrowheads="1"/>
            </p:cNvSpPr>
            <p:nvPr/>
          </p:nvSpPr>
          <p:spPr bwMode="auto">
            <a:xfrm>
              <a:off x="4024" y="3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4537" name="Text Box 42"/>
            <p:cNvSpPr txBox="1">
              <a:spLocks noChangeArrowheads="1"/>
            </p:cNvSpPr>
            <p:nvPr/>
          </p:nvSpPr>
          <p:spPr bwMode="auto">
            <a:xfrm>
              <a:off x="5080" y="22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4538" name="Text Box 43"/>
            <p:cNvSpPr txBox="1">
              <a:spLocks noChangeArrowheads="1"/>
            </p:cNvSpPr>
            <p:nvPr/>
          </p:nvSpPr>
          <p:spPr bwMode="auto">
            <a:xfrm>
              <a:off x="1182" y="1890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A=6</a:t>
              </a:r>
            </a:p>
          </p:txBody>
        </p:sp>
        <p:sp>
          <p:nvSpPr>
            <p:cNvPr id="64539" name="Text Box 44"/>
            <p:cNvSpPr txBox="1">
              <a:spLocks noChangeArrowheads="1"/>
            </p:cNvSpPr>
            <p:nvPr/>
          </p:nvSpPr>
          <p:spPr bwMode="auto">
            <a:xfrm>
              <a:off x="1134" y="2466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B=4</a:t>
              </a:r>
            </a:p>
          </p:txBody>
        </p:sp>
        <p:sp>
          <p:nvSpPr>
            <p:cNvPr id="64540" name="Text Box 45"/>
            <p:cNvSpPr txBox="1">
              <a:spLocks noChangeArrowheads="1"/>
            </p:cNvSpPr>
            <p:nvPr/>
          </p:nvSpPr>
          <p:spPr bwMode="auto">
            <a:xfrm>
              <a:off x="2526" y="241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D=4</a:t>
              </a:r>
            </a:p>
          </p:txBody>
        </p:sp>
        <p:sp>
          <p:nvSpPr>
            <p:cNvPr id="64541" name="Text Box 46"/>
            <p:cNvSpPr txBox="1">
              <a:spLocks noChangeArrowheads="1"/>
            </p:cNvSpPr>
            <p:nvPr/>
          </p:nvSpPr>
          <p:spPr bwMode="auto">
            <a:xfrm>
              <a:off x="3054" y="169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C=3</a:t>
              </a:r>
            </a:p>
          </p:txBody>
        </p:sp>
        <p:sp>
          <p:nvSpPr>
            <p:cNvPr id="64542" name="Text Box 47"/>
            <p:cNvSpPr txBox="1">
              <a:spLocks noChangeArrowheads="1"/>
            </p:cNvSpPr>
            <p:nvPr/>
          </p:nvSpPr>
          <p:spPr bwMode="auto">
            <a:xfrm>
              <a:off x="2824" y="2824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E=3</a:t>
              </a:r>
            </a:p>
          </p:txBody>
        </p:sp>
        <p:sp>
          <p:nvSpPr>
            <p:cNvPr id="64543" name="Text Box 48"/>
            <p:cNvSpPr txBox="1">
              <a:spLocks noChangeArrowheads="1"/>
            </p:cNvSpPr>
            <p:nvPr/>
          </p:nvSpPr>
          <p:spPr bwMode="auto">
            <a:xfrm>
              <a:off x="1710" y="3282"/>
              <a:ext cx="5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F=10</a:t>
              </a:r>
            </a:p>
          </p:txBody>
        </p:sp>
        <p:sp>
          <p:nvSpPr>
            <p:cNvPr id="64544" name="Text Box 49"/>
            <p:cNvSpPr txBox="1">
              <a:spLocks noChangeArrowheads="1"/>
            </p:cNvSpPr>
            <p:nvPr/>
          </p:nvSpPr>
          <p:spPr bwMode="auto">
            <a:xfrm>
              <a:off x="4158" y="2322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H=2</a:t>
              </a:r>
            </a:p>
          </p:txBody>
        </p:sp>
        <p:sp>
          <p:nvSpPr>
            <p:cNvPr id="64545" name="Text Box 50"/>
            <p:cNvSpPr txBox="1">
              <a:spLocks noChangeArrowheads="1"/>
            </p:cNvSpPr>
            <p:nvPr/>
          </p:nvSpPr>
          <p:spPr bwMode="auto">
            <a:xfrm>
              <a:off x="4360" y="296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G=3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4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Forward pass</a:t>
            </a:r>
            <a:endParaRPr lang="en-US" smtClean="0"/>
          </a:p>
        </p:txBody>
      </p:sp>
      <p:grpSp>
        <p:nvGrpSpPr>
          <p:cNvPr id="66564" name="Group 57"/>
          <p:cNvGrpSpPr>
            <a:grpSpLocks/>
          </p:cNvGrpSpPr>
          <p:nvPr/>
        </p:nvGrpSpPr>
        <p:grpSpPr bwMode="auto">
          <a:xfrm>
            <a:off x="678447" y="1556792"/>
            <a:ext cx="8001000" cy="4038600"/>
            <a:chOff x="472" y="1384"/>
            <a:chExt cx="5040" cy="2544"/>
          </a:xfrm>
        </p:grpSpPr>
        <p:grpSp>
          <p:nvGrpSpPr>
            <p:cNvPr id="66565" name="Group 4"/>
            <p:cNvGrpSpPr>
              <a:grpSpLocks/>
            </p:cNvGrpSpPr>
            <p:nvPr/>
          </p:nvGrpSpPr>
          <p:grpSpPr bwMode="auto">
            <a:xfrm>
              <a:off x="472" y="2392"/>
              <a:ext cx="624" cy="672"/>
              <a:chOff x="3648" y="2640"/>
              <a:chExt cx="624" cy="672"/>
            </a:xfrm>
          </p:grpSpPr>
          <p:sp>
            <p:nvSpPr>
              <p:cNvPr id="66615" name="Oval 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6616" name="Line 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617" name="Line 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6566" name="Group 8"/>
            <p:cNvGrpSpPr>
              <a:grpSpLocks/>
            </p:cNvGrpSpPr>
            <p:nvPr/>
          </p:nvGrpSpPr>
          <p:grpSpPr bwMode="auto">
            <a:xfrm>
              <a:off x="1768" y="2344"/>
              <a:ext cx="624" cy="672"/>
              <a:chOff x="3648" y="2640"/>
              <a:chExt cx="624" cy="672"/>
            </a:xfrm>
          </p:grpSpPr>
          <p:sp>
            <p:nvSpPr>
              <p:cNvPr id="66612" name="Oval 9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6613" name="Line 10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614" name="Line 11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6567" name="Group 12"/>
            <p:cNvGrpSpPr>
              <a:grpSpLocks/>
            </p:cNvGrpSpPr>
            <p:nvPr/>
          </p:nvGrpSpPr>
          <p:grpSpPr bwMode="auto">
            <a:xfrm>
              <a:off x="2296" y="1384"/>
              <a:ext cx="624" cy="672"/>
              <a:chOff x="3648" y="2640"/>
              <a:chExt cx="624" cy="672"/>
            </a:xfrm>
          </p:grpSpPr>
          <p:sp>
            <p:nvSpPr>
              <p:cNvPr id="66609" name="Oval 13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6610" name="Line 14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611" name="Line 1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6568" name="Group 16"/>
            <p:cNvGrpSpPr>
              <a:grpSpLocks/>
            </p:cNvGrpSpPr>
            <p:nvPr/>
          </p:nvGrpSpPr>
          <p:grpSpPr bwMode="auto">
            <a:xfrm>
              <a:off x="3256" y="2344"/>
              <a:ext cx="624" cy="672"/>
              <a:chOff x="3648" y="2640"/>
              <a:chExt cx="624" cy="672"/>
            </a:xfrm>
          </p:grpSpPr>
          <p:sp>
            <p:nvSpPr>
              <p:cNvPr id="66606" name="Oval 17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6607" name="Line 18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608" name="Line 19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6569" name="Group 20"/>
            <p:cNvGrpSpPr>
              <a:grpSpLocks/>
            </p:cNvGrpSpPr>
            <p:nvPr/>
          </p:nvGrpSpPr>
          <p:grpSpPr bwMode="auto">
            <a:xfrm>
              <a:off x="3832" y="3256"/>
              <a:ext cx="624" cy="672"/>
              <a:chOff x="3648" y="2640"/>
              <a:chExt cx="624" cy="672"/>
            </a:xfrm>
          </p:grpSpPr>
          <p:sp>
            <p:nvSpPr>
              <p:cNvPr id="66603" name="Oval 21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6604" name="Line 22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605" name="Line 23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6570" name="Group 24"/>
            <p:cNvGrpSpPr>
              <a:grpSpLocks/>
            </p:cNvGrpSpPr>
            <p:nvPr/>
          </p:nvGrpSpPr>
          <p:grpSpPr bwMode="auto">
            <a:xfrm>
              <a:off x="4888" y="2248"/>
              <a:ext cx="624" cy="672"/>
              <a:chOff x="3648" y="2640"/>
              <a:chExt cx="624" cy="672"/>
            </a:xfrm>
          </p:grpSpPr>
          <p:sp>
            <p:nvSpPr>
              <p:cNvPr id="66600" name="Oval 2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6601" name="Line 2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602" name="Line 2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6571" name="Line 28"/>
            <p:cNvSpPr>
              <a:spLocks noChangeShapeType="1"/>
            </p:cNvSpPr>
            <p:nvPr/>
          </p:nvSpPr>
          <p:spPr bwMode="auto">
            <a:xfrm flipV="1">
              <a:off x="1048" y="1720"/>
              <a:ext cx="124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2" name="Line 29"/>
            <p:cNvSpPr>
              <a:spLocks noChangeShapeType="1"/>
            </p:cNvSpPr>
            <p:nvPr/>
          </p:nvSpPr>
          <p:spPr bwMode="auto">
            <a:xfrm>
              <a:off x="1096" y="2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3" name="Line 30"/>
            <p:cNvSpPr>
              <a:spLocks noChangeShapeType="1"/>
            </p:cNvSpPr>
            <p:nvPr/>
          </p:nvSpPr>
          <p:spPr bwMode="auto">
            <a:xfrm>
              <a:off x="2392" y="26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4" name="Line 31"/>
            <p:cNvSpPr>
              <a:spLocks noChangeShapeType="1"/>
            </p:cNvSpPr>
            <p:nvPr/>
          </p:nvSpPr>
          <p:spPr bwMode="auto">
            <a:xfrm>
              <a:off x="3880" y="263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5" name="Line 32"/>
            <p:cNvSpPr>
              <a:spLocks noChangeShapeType="1"/>
            </p:cNvSpPr>
            <p:nvPr/>
          </p:nvSpPr>
          <p:spPr bwMode="auto">
            <a:xfrm flipV="1">
              <a:off x="4456" y="2872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6" name="Line 33"/>
            <p:cNvSpPr>
              <a:spLocks noChangeShapeType="1"/>
            </p:cNvSpPr>
            <p:nvPr/>
          </p:nvSpPr>
          <p:spPr bwMode="auto">
            <a:xfrm>
              <a:off x="1576" y="3592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7" name="Line 34"/>
            <p:cNvSpPr>
              <a:spLocks noChangeShapeType="1"/>
            </p:cNvSpPr>
            <p:nvPr/>
          </p:nvSpPr>
          <p:spPr bwMode="auto">
            <a:xfrm>
              <a:off x="1048" y="2920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8" name="Line 35"/>
            <p:cNvSpPr>
              <a:spLocks noChangeShapeType="1"/>
            </p:cNvSpPr>
            <p:nvPr/>
          </p:nvSpPr>
          <p:spPr bwMode="auto">
            <a:xfrm>
              <a:off x="2920" y="1768"/>
              <a:ext cx="48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9" name="Line 36"/>
            <p:cNvSpPr>
              <a:spLocks noChangeShapeType="1"/>
            </p:cNvSpPr>
            <p:nvPr/>
          </p:nvSpPr>
          <p:spPr bwMode="auto">
            <a:xfrm>
              <a:off x="2344" y="2872"/>
              <a:ext cx="148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80" name="Text Box 37"/>
            <p:cNvSpPr txBox="1">
              <a:spLocks noChangeArrowheads="1"/>
            </p:cNvSpPr>
            <p:nvPr/>
          </p:nvSpPr>
          <p:spPr bwMode="auto">
            <a:xfrm>
              <a:off x="664" y="23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581" name="Text Box 38"/>
            <p:cNvSpPr txBox="1">
              <a:spLocks noChangeArrowheads="1"/>
            </p:cNvSpPr>
            <p:nvPr/>
          </p:nvSpPr>
          <p:spPr bwMode="auto">
            <a:xfrm>
              <a:off x="2488" y="13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582" name="Text Box 39"/>
            <p:cNvSpPr txBox="1">
              <a:spLocks noChangeArrowheads="1"/>
            </p:cNvSpPr>
            <p:nvPr/>
          </p:nvSpPr>
          <p:spPr bwMode="auto">
            <a:xfrm>
              <a:off x="1998" y="23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6583" name="Text Box 40"/>
            <p:cNvSpPr txBox="1">
              <a:spLocks noChangeArrowheads="1"/>
            </p:cNvSpPr>
            <p:nvPr/>
          </p:nvSpPr>
          <p:spPr bwMode="auto">
            <a:xfrm>
              <a:off x="3448" y="2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6584" name="Text Box 41"/>
            <p:cNvSpPr txBox="1">
              <a:spLocks noChangeArrowheads="1"/>
            </p:cNvSpPr>
            <p:nvPr/>
          </p:nvSpPr>
          <p:spPr bwMode="auto">
            <a:xfrm>
              <a:off x="4024" y="3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6585" name="Text Box 42"/>
            <p:cNvSpPr txBox="1">
              <a:spLocks noChangeArrowheads="1"/>
            </p:cNvSpPr>
            <p:nvPr/>
          </p:nvSpPr>
          <p:spPr bwMode="auto">
            <a:xfrm>
              <a:off x="5080" y="22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6586" name="Text Box 43"/>
            <p:cNvSpPr txBox="1">
              <a:spLocks noChangeArrowheads="1"/>
            </p:cNvSpPr>
            <p:nvPr/>
          </p:nvSpPr>
          <p:spPr bwMode="auto">
            <a:xfrm>
              <a:off x="1182" y="1890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A=6</a:t>
              </a:r>
            </a:p>
          </p:txBody>
        </p:sp>
        <p:sp>
          <p:nvSpPr>
            <p:cNvPr id="66587" name="Text Box 44"/>
            <p:cNvSpPr txBox="1">
              <a:spLocks noChangeArrowheads="1"/>
            </p:cNvSpPr>
            <p:nvPr/>
          </p:nvSpPr>
          <p:spPr bwMode="auto">
            <a:xfrm>
              <a:off x="1134" y="2466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B=4</a:t>
              </a:r>
            </a:p>
          </p:txBody>
        </p:sp>
        <p:sp>
          <p:nvSpPr>
            <p:cNvPr id="66588" name="Text Box 45"/>
            <p:cNvSpPr txBox="1">
              <a:spLocks noChangeArrowheads="1"/>
            </p:cNvSpPr>
            <p:nvPr/>
          </p:nvSpPr>
          <p:spPr bwMode="auto">
            <a:xfrm>
              <a:off x="2526" y="241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D=4</a:t>
              </a:r>
            </a:p>
          </p:txBody>
        </p:sp>
        <p:sp>
          <p:nvSpPr>
            <p:cNvPr id="66589" name="Text Box 46"/>
            <p:cNvSpPr txBox="1">
              <a:spLocks noChangeArrowheads="1"/>
            </p:cNvSpPr>
            <p:nvPr/>
          </p:nvSpPr>
          <p:spPr bwMode="auto">
            <a:xfrm>
              <a:off x="3054" y="169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C=3</a:t>
              </a:r>
            </a:p>
          </p:txBody>
        </p:sp>
        <p:sp>
          <p:nvSpPr>
            <p:cNvPr id="66590" name="Text Box 47"/>
            <p:cNvSpPr txBox="1">
              <a:spLocks noChangeArrowheads="1"/>
            </p:cNvSpPr>
            <p:nvPr/>
          </p:nvSpPr>
          <p:spPr bwMode="auto">
            <a:xfrm>
              <a:off x="2824" y="2824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E=3</a:t>
              </a:r>
            </a:p>
          </p:txBody>
        </p:sp>
        <p:sp>
          <p:nvSpPr>
            <p:cNvPr id="66591" name="Text Box 48"/>
            <p:cNvSpPr txBox="1">
              <a:spLocks noChangeArrowheads="1"/>
            </p:cNvSpPr>
            <p:nvPr/>
          </p:nvSpPr>
          <p:spPr bwMode="auto">
            <a:xfrm>
              <a:off x="1710" y="3282"/>
              <a:ext cx="5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F=10</a:t>
              </a:r>
            </a:p>
          </p:txBody>
        </p:sp>
        <p:sp>
          <p:nvSpPr>
            <p:cNvPr id="66592" name="Text Box 49"/>
            <p:cNvSpPr txBox="1">
              <a:spLocks noChangeArrowheads="1"/>
            </p:cNvSpPr>
            <p:nvPr/>
          </p:nvSpPr>
          <p:spPr bwMode="auto">
            <a:xfrm>
              <a:off x="4158" y="2322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H=2</a:t>
              </a:r>
            </a:p>
          </p:txBody>
        </p:sp>
        <p:sp>
          <p:nvSpPr>
            <p:cNvPr id="66593" name="Text Box 50"/>
            <p:cNvSpPr txBox="1">
              <a:spLocks noChangeArrowheads="1"/>
            </p:cNvSpPr>
            <p:nvPr/>
          </p:nvSpPr>
          <p:spPr bwMode="auto">
            <a:xfrm>
              <a:off x="4360" y="296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G=3</a:t>
              </a:r>
            </a:p>
          </p:txBody>
        </p:sp>
        <p:sp>
          <p:nvSpPr>
            <p:cNvPr id="66594" name="Text Box 51"/>
            <p:cNvSpPr txBox="1">
              <a:spLocks noChangeArrowheads="1"/>
            </p:cNvSpPr>
            <p:nvPr/>
          </p:nvSpPr>
          <p:spPr bwMode="auto">
            <a:xfrm>
              <a:off x="472" y="25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595" name="Text Box 52"/>
            <p:cNvSpPr txBox="1">
              <a:spLocks noChangeArrowheads="1"/>
            </p:cNvSpPr>
            <p:nvPr/>
          </p:nvSpPr>
          <p:spPr bwMode="auto">
            <a:xfrm>
              <a:off x="2286" y="15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6596" name="Text Box 53"/>
            <p:cNvSpPr txBox="1">
              <a:spLocks noChangeArrowheads="1"/>
            </p:cNvSpPr>
            <p:nvPr/>
          </p:nvSpPr>
          <p:spPr bwMode="auto">
            <a:xfrm>
              <a:off x="1806" y="25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6597" name="Text Box 54"/>
            <p:cNvSpPr txBox="1">
              <a:spLocks noChangeArrowheads="1"/>
            </p:cNvSpPr>
            <p:nvPr/>
          </p:nvSpPr>
          <p:spPr bwMode="auto">
            <a:xfrm>
              <a:off x="3256" y="2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6598" name="Text Box 55"/>
            <p:cNvSpPr txBox="1">
              <a:spLocks noChangeArrowheads="1"/>
            </p:cNvSpPr>
            <p:nvPr/>
          </p:nvSpPr>
          <p:spPr bwMode="auto">
            <a:xfrm>
              <a:off x="3784" y="3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6599" name="Text Box 56"/>
            <p:cNvSpPr txBox="1">
              <a:spLocks noChangeArrowheads="1"/>
            </p:cNvSpPr>
            <p:nvPr/>
          </p:nvSpPr>
          <p:spPr bwMode="auto">
            <a:xfrm>
              <a:off x="4840" y="24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1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Backward pass</a:t>
            </a:r>
            <a:endParaRPr lang="en-US" smtClean="0"/>
          </a:p>
        </p:txBody>
      </p:sp>
      <p:grpSp>
        <p:nvGrpSpPr>
          <p:cNvPr id="68612" name="Group 63"/>
          <p:cNvGrpSpPr>
            <a:grpSpLocks/>
          </p:cNvGrpSpPr>
          <p:nvPr/>
        </p:nvGrpSpPr>
        <p:grpSpPr bwMode="auto">
          <a:xfrm>
            <a:off x="655933" y="1556792"/>
            <a:ext cx="8032750" cy="4038600"/>
            <a:chOff x="472" y="1384"/>
            <a:chExt cx="5060" cy="2544"/>
          </a:xfrm>
        </p:grpSpPr>
        <p:grpSp>
          <p:nvGrpSpPr>
            <p:cNvPr id="68613" name="Group 4"/>
            <p:cNvGrpSpPr>
              <a:grpSpLocks/>
            </p:cNvGrpSpPr>
            <p:nvPr/>
          </p:nvGrpSpPr>
          <p:grpSpPr bwMode="auto">
            <a:xfrm>
              <a:off x="472" y="2392"/>
              <a:ext cx="624" cy="672"/>
              <a:chOff x="3648" y="2640"/>
              <a:chExt cx="624" cy="672"/>
            </a:xfrm>
          </p:grpSpPr>
          <p:sp>
            <p:nvSpPr>
              <p:cNvPr id="68669" name="Oval 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8670" name="Line 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671" name="Line 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8614" name="Group 8"/>
            <p:cNvGrpSpPr>
              <a:grpSpLocks/>
            </p:cNvGrpSpPr>
            <p:nvPr/>
          </p:nvGrpSpPr>
          <p:grpSpPr bwMode="auto">
            <a:xfrm>
              <a:off x="1768" y="2344"/>
              <a:ext cx="624" cy="672"/>
              <a:chOff x="3648" y="2640"/>
              <a:chExt cx="624" cy="672"/>
            </a:xfrm>
          </p:grpSpPr>
          <p:sp>
            <p:nvSpPr>
              <p:cNvPr id="68666" name="Oval 9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8667" name="Line 10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668" name="Line 11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8615" name="Group 12"/>
            <p:cNvGrpSpPr>
              <a:grpSpLocks/>
            </p:cNvGrpSpPr>
            <p:nvPr/>
          </p:nvGrpSpPr>
          <p:grpSpPr bwMode="auto">
            <a:xfrm>
              <a:off x="2296" y="1384"/>
              <a:ext cx="624" cy="672"/>
              <a:chOff x="3648" y="2640"/>
              <a:chExt cx="624" cy="672"/>
            </a:xfrm>
          </p:grpSpPr>
          <p:sp>
            <p:nvSpPr>
              <p:cNvPr id="68663" name="Oval 13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8664" name="Line 14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665" name="Line 1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8616" name="Group 16"/>
            <p:cNvGrpSpPr>
              <a:grpSpLocks/>
            </p:cNvGrpSpPr>
            <p:nvPr/>
          </p:nvGrpSpPr>
          <p:grpSpPr bwMode="auto">
            <a:xfrm>
              <a:off x="3256" y="2344"/>
              <a:ext cx="624" cy="672"/>
              <a:chOff x="3648" y="2640"/>
              <a:chExt cx="624" cy="672"/>
            </a:xfrm>
          </p:grpSpPr>
          <p:sp>
            <p:nvSpPr>
              <p:cNvPr id="68660" name="Oval 17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8661" name="Line 18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662" name="Line 19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8617" name="Group 20"/>
            <p:cNvGrpSpPr>
              <a:grpSpLocks/>
            </p:cNvGrpSpPr>
            <p:nvPr/>
          </p:nvGrpSpPr>
          <p:grpSpPr bwMode="auto">
            <a:xfrm>
              <a:off x="3832" y="3256"/>
              <a:ext cx="624" cy="672"/>
              <a:chOff x="3648" y="2640"/>
              <a:chExt cx="624" cy="672"/>
            </a:xfrm>
          </p:grpSpPr>
          <p:sp>
            <p:nvSpPr>
              <p:cNvPr id="68657" name="Oval 21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8658" name="Line 22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659" name="Line 23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8618" name="Group 24"/>
            <p:cNvGrpSpPr>
              <a:grpSpLocks/>
            </p:cNvGrpSpPr>
            <p:nvPr/>
          </p:nvGrpSpPr>
          <p:grpSpPr bwMode="auto">
            <a:xfrm>
              <a:off x="4888" y="2248"/>
              <a:ext cx="624" cy="672"/>
              <a:chOff x="3648" y="2640"/>
              <a:chExt cx="624" cy="672"/>
            </a:xfrm>
          </p:grpSpPr>
          <p:sp>
            <p:nvSpPr>
              <p:cNvPr id="68654" name="Oval 2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8655" name="Line 2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656" name="Line 2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8619" name="Line 28"/>
            <p:cNvSpPr>
              <a:spLocks noChangeShapeType="1"/>
            </p:cNvSpPr>
            <p:nvPr/>
          </p:nvSpPr>
          <p:spPr bwMode="auto">
            <a:xfrm flipV="1">
              <a:off x="1048" y="1720"/>
              <a:ext cx="124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20" name="Line 29"/>
            <p:cNvSpPr>
              <a:spLocks noChangeShapeType="1"/>
            </p:cNvSpPr>
            <p:nvPr/>
          </p:nvSpPr>
          <p:spPr bwMode="auto">
            <a:xfrm>
              <a:off x="1096" y="2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21" name="Line 30"/>
            <p:cNvSpPr>
              <a:spLocks noChangeShapeType="1"/>
            </p:cNvSpPr>
            <p:nvPr/>
          </p:nvSpPr>
          <p:spPr bwMode="auto">
            <a:xfrm>
              <a:off x="2392" y="26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22" name="Line 31"/>
            <p:cNvSpPr>
              <a:spLocks noChangeShapeType="1"/>
            </p:cNvSpPr>
            <p:nvPr/>
          </p:nvSpPr>
          <p:spPr bwMode="auto">
            <a:xfrm>
              <a:off x="3880" y="263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23" name="Line 32"/>
            <p:cNvSpPr>
              <a:spLocks noChangeShapeType="1"/>
            </p:cNvSpPr>
            <p:nvPr/>
          </p:nvSpPr>
          <p:spPr bwMode="auto">
            <a:xfrm flipV="1">
              <a:off x="4456" y="2872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24" name="Line 33"/>
            <p:cNvSpPr>
              <a:spLocks noChangeShapeType="1"/>
            </p:cNvSpPr>
            <p:nvPr/>
          </p:nvSpPr>
          <p:spPr bwMode="auto">
            <a:xfrm>
              <a:off x="1576" y="3592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25" name="Line 34"/>
            <p:cNvSpPr>
              <a:spLocks noChangeShapeType="1"/>
            </p:cNvSpPr>
            <p:nvPr/>
          </p:nvSpPr>
          <p:spPr bwMode="auto">
            <a:xfrm>
              <a:off x="1048" y="2920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26" name="Line 35"/>
            <p:cNvSpPr>
              <a:spLocks noChangeShapeType="1"/>
            </p:cNvSpPr>
            <p:nvPr/>
          </p:nvSpPr>
          <p:spPr bwMode="auto">
            <a:xfrm>
              <a:off x="2920" y="1768"/>
              <a:ext cx="48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27" name="Line 36"/>
            <p:cNvSpPr>
              <a:spLocks noChangeShapeType="1"/>
            </p:cNvSpPr>
            <p:nvPr/>
          </p:nvSpPr>
          <p:spPr bwMode="auto">
            <a:xfrm>
              <a:off x="2344" y="2872"/>
              <a:ext cx="148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28" name="Text Box 37"/>
            <p:cNvSpPr txBox="1">
              <a:spLocks noChangeArrowheads="1"/>
            </p:cNvSpPr>
            <p:nvPr/>
          </p:nvSpPr>
          <p:spPr bwMode="auto">
            <a:xfrm>
              <a:off x="664" y="23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8629" name="Text Box 38"/>
            <p:cNvSpPr txBox="1">
              <a:spLocks noChangeArrowheads="1"/>
            </p:cNvSpPr>
            <p:nvPr/>
          </p:nvSpPr>
          <p:spPr bwMode="auto">
            <a:xfrm>
              <a:off x="2488" y="13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8630" name="Text Box 39"/>
            <p:cNvSpPr txBox="1">
              <a:spLocks noChangeArrowheads="1"/>
            </p:cNvSpPr>
            <p:nvPr/>
          </p:nvSpPr>
          <p:spPr bwMode="auto">
            <a:xfrm>
              <a:off x="1998" y="23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8631" name="Text Box 40"/>
            <p:cNvSpPr txBox="1">
              <a:spLocks noChangeArrowheads="1"/>
            </p:cNvSpPr>
            <p:nvPr/>
          </p:nvSpPr>
          <p:spPr bwMode="auto">
            <a:xfrm>
              <a:off x="3448" y="2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8632" name="Text Box 41"/>
            <p:cNvSpPr txBox="1">
              <a:spLocks noChangeArrowheads="1"/>
            </p:cNvSpPr>
            <p:nvPr/>
          </p:nvSpPr>
          <p:spPr bwMode="auto">
            <a:xfrm>
              <a:off x="4024" y="3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8633" name="Text Box 42"/>
            <p:cNvSpPr txBox="1">
              <a:spLocks noChangeArrowheads="1"/>
            </p:cNvSpPr>
            <p:nvPr/>
          </p:nvSpPr>
          <p:spPr bwMode="auto">
            <a:xfrm>
              <a:off x="5080" y="22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8634" name="Text Box 43"/>
            <p:cNvSpPr txBox="1">
              <a:spLocks noChangeArrowheads="1"/>
            </p:cNvSpPr>
            <p:nvPr/>
          </p:nvSpPr>
          <p:spPr bwMode="auto">
            <a:xfrm>
              <a:off x="1182" y="1890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A=6</a:t>
              </a:r>
            </a:p>
          </p:txBody>
        </p:sp>
        <p:sp>
          <p:nvSpPr>
            <p:cNvPr id="68635" name="Text Box 44"/>
            <p:cNvSpPr txBox="1">
              <a:spLocks noChangeArrowheads="1"/>
            </p:cNvSpPr>
            <p:nvPr/>
          </p:nvSpPr>
          <p:spPr bwMode="auto">
            <a:xfrm>
              <a:off x="1134" y="2466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B=4</a:t>
              </a:r>
            </a:p>
          </p:txBody>
        </p:sp>
        <p:sp>
          <p:nvSpPr>
            <p:cNvPr id="68636" name="Text Box 45"/>
            <p:cNvSpPr txBox="1">
              <a:spLocks noChangeArrowheads="1"/>
            </p:cNvSpPr>
            <p:nvPr/>
          </p:nvSpPr>
          <p:spPr bwMode="auto">
            <a:xfrm>
              <a:off x="2526" y="241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D=4</a:t>
              </a:r>
            </a:p>
          </p:txBody>
        </p:sp>
        <p:sp>
          <p:nvSpPr>
            <p:cNvPr id="68637" name="Text Box 46"/>
            <p:cNvSpPr txBox="1">
              <a:spLocks noChangeArrowheads="1"/>
            </p:cNvSpPr>
            <p:nvPr/>
          </p:nvSpPr>
          <p:spPr bwMode="auto">
            <a:xfrm>
              <a:off x="3054" y="169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C=3</a:t>
              </a:r>
            </a:p>
          </p:txBody>
        </p:sp>
        <p:sp>
          <p:nvSpPr>
            <p:cNvPr id="68638" name="Text Box 47"/>
            <p:cNvSpPr txBox="1">
              <a:spLocks noChangeArrowheads="1"/>
            </p:cNvSpPr>
            <p:nvPr/>
          </p:nvSpPr>
          <p:spPr bwMode="auto">
            <a:xfrm>
              <a:off x="2824" y="2824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E=3</a:t>
              </a:r>
            </a:p>
          </p:txBody>
        </p:sp>
        <p:sp>
          <p:nvSpPr>
            <p:cNvPr id="68639" name="Text Box 48"/>
            <p:cNvSpPr txBox="1">
              <a:spLocks noChangeArrowheads="1"/>
            </p:cNvSpPr>
            <p:nvPr/>
          </p:nvSpPr>
          <p:spPr bwMode="auto">
            <a:xfrm>
              <a:off x="1710" y="3282"/>
              <a:ext cx="5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F=10</a:t>
              </a:r>
            </a:p>
          </p:txBody>
        </p:sp>
        <p:sp>
          <p:nvSpPr>
            <p:cNvPr id="68640" name="Text Box 49"/>
            <p:cNvSpPr txBox="1">
              <a:spLocks noChangeArrowheads="1"/>
            </p:cNvSpPr>
            <p:nvPr/>
          </p:nvSpPr>
          <p:spPr bwMode="auto">
            <a:xfrm>
              <a:off x="4158" y="2322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H=2</a:t>
              </a:r>
            </a:p>
          </p:txBody>
        </p:sp>
        <p:sp>
          <p:nvSpPr>
            <p:cNvPr id="68641" name="Text Box 50"/>
            <p:cNvSpPr txBox="1">
              <a:spLocks noChangeArrowheads="1"/>
            </p:cNvSpPr>
            <p:nvPr/>
          </p:nvSpPr>
          <p:spPr bwMode="auto">
            <a:xfrm>
              <a:off x="4360" y="296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G=3</a:t>
              </a:r>
            </a:p>
          </p:txBody>
        </p:sp>
        <p:sp>
          <p:nvSpPr>
            <p:cNvPr id="68642" name="Text Box 51"/>
            <p:cNvSpPr txBox="1">
              <a:spLocks noChangeArrowheads="1"/>
            </p:cNvSpPr>
            <p:nvPr/>
          </p:nvSpPr>
          <p:spPr bwMode="auto">
            <a:xfrm>
              <a:off x="472" y="25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8643" name="Text Box 52"/>
            <p:cNvSpPr txBox="1">
              <a:spLocks noChangeArrowheads="1"/>
            </p:cNvSpPr>
            <p:nvPr/>
          </p:nvSpPr>
          <p:spPr bwMode="auto">
            <a:xfrm>
              <a:off x="2286" y="15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8644" name="Text Box 53"/>
            <p:cNvSpPr txBox="1">
              <a:spLocks noChangeArrowheads="1"/>
            </p:cNvSpPr>
            <p:nvPr/>
          </p:nvSpPr>
          <p:spPr bwMode="auto">
            <a:xfrm>
              <a:off x="1806" y="25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8645" name="Text Box 54"/>
            <p:cNvSpPr txBox="1">
              <a:spLocks noChangeArrowheads="1"/>
            </p:cNvSpPr>
            <p:nvPr/>
          </p:nvSpPr>
          <p:spPr bwMode="auto">
            <a:xfrm>
              <a:off x="3256" y="2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8646" name="Text Box 55"/>
            <p:cNvSpPr txBox="1">
              <a:spLocks noChangeArrowheads="1"/>
            </p:cNvSpPr>
            <p:nvPr/>
          </p:nvSpPr>
          <p:spPr bwMode="auto">
            <a:xfrm>
              <a:off x="3784" y="3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8647" name="Text Box 56"/>
            <p:cNvSpPr txBox="1">
              <a:spLocks noChangeArrowheads="1"/>
            </p:cNvSpPr>
            <p:nvPr/>
          </p:nvSpPr>
          <p:spPr bwMode="auto">
            <a:xfrm>
              <a:off x="4840" y="24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68648" name="Text Box 57"/>
            <p:cNvSpPr txBox="1">
              <a:spLocks noChangeArrowheads="1"/>
            </p:cNvSpPr>
            <p:nvPr/>
          </p:nvSpPr>
          <p:spPr bwMode="auto">
            <a:xfrm>
              <a:off x="5224" y="24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68649" name="Text Box 58"/>
            <p:cNvSpPr txBox="1">
              <a:spLocks noChangeArrowheads="1"/>
            </p:cNvSpPr>
            <p:nvPr/>
          </p:nvSpPr>
          <p:spPr bwMode="auto">
            <a:xfrm>
              <a:off x="3592" y="253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8650" name="Text Box 59"/>
            <p:cNvSpPr txBox="1">
              <a:spLocks noChangeArrowheads="1"/>
            </p:cNvSpPr>
            <p:nvPr/>
          </p:nvSpPr>
          <p:spPr bwMode="auto">
            <a:xfrm>
              <a:off x="4168" y="3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8651" name="Text Box 60"/>
            <p:cNvSpPr txBox="1">
              <a:spLocks noChangeArrowheads="1"/>
            </p:cNvSpPr>
            <p:nvPr/>
          </p:nvSpPr>
          <p:spPr bwMode="auto">
            <a:xfrm>
              <a:off x="2670" y="15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8652" name="Text Box 61"/>
            <p:cNvSpPr txBox="1">
              <a:spLocks noChangeArrowheads="1"/>
            </p:cNvSpPr>
            <p:nvPr/>
          </p:nvSpPr>
          <p:spPr bwMode="auto">
            <a:xfrm>
              <a:off x="2152" y="2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8653" name="Text Box 62"/>
            <p:cNvSpPr txBox="1">
              <a:spLocks noChangeArrowheads="1"/>
            </p:cNvSpPr>
            <p:nvPr/>
          </p:nvSpPr>
          <p:spPr bwMode="auto">
            <a:xfrm>
              <a:off x="856" y="25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2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smtClean="0"/>
              <a:t>Event, Slack and Activity Float</a:t>
            </a:r>
            <a:endParaRPr lang="en-US" sz="4000" smtClean="0"/>
          </a:p>
        </p:txBody>
      </p:sp>
      <p:grpSp>
        <p:nvGrpSpPr>
          <p:cNvPr id="70660" name="Group 69"/>
          <p:cNvGrpSpPr>
            <a:grpSpLocks/>
          </p:cNvGrpSpPr>
          <p:nvPr/>
        </p:nvGrpSpPr>
        <p:grpSpPr bwMode="auto">
          <a:xfrm>
            <a:off x="657816" y="1556792"/>
            <a:ext cx="8032750" cy="4038600"/>
            <a:chOff x="472" y="1384"/>
            <a:chExt cx="5060" cy="2544"/>
          </a:xfrm>
        </p:grpSpPr>
        <p:grpSp>
          <p:nvGrpSpPr>
            <p:cNvPr id="70661" name="Group 4"/>
            <p:cNvGrpSpPr>
              <a:grpSpLocks/>
            </p:cNvGrpSpPr>
            <p:nvPr/>
          </p:nvGrpSpPr>
          <p:grpSpPr bwMode="auto">
            <a:xfrm>
              <a:off x="472" y="2392"/>
              <a:ext cx="624" cy="672"/>
              <a:chOff x="3648" y="2640"/>
              <a:chExt cx="624" cy="672"/>
            </a:xfrm>
          </p:grpSpPr>
          <p:sp>
            <p:nvSpPr>
              <p:cNvPr id="70723" name="Oval 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0724" name="Line 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725" name="Line 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0662" name="Group 8"/>
            <p:cNvGrpSpPr>
              <a:grpSpLocks/>
            </p:cNvGrpSpPr>
            <p:nvPr/>
          </p:nvGrpSpPr>
          <p:grpSpPr bwMode="auto">
            <a:xfrm>
              <a:off x="1768" y="2344"/>
              <a:ext cx="624" cy="672"/>
              <a:chOff x="3648" y="2640"/>
              <a:chExt cx="624" cy="672"/>
            </a:xfrm>
          </p:grpSpPr>
          <p:sp>
            <p:nvSpPr>
              <p:cNvPr id="70720" name="Oval 9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0721" name="Line 10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722" name="Line 11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0663" name="Group 12"/>
            <p:cNvGrpSpPr>
              <a:grpSpLocks/>
            </p:cNvGrpSpPr>
            <p:nvPr/>
          </p:nvGrpSpPr>
          <p:grpSpPr bwMode="auto">
            <a:xfrm>
              <a:off x="2296" y="1384"/>
              <a:ext cx="624" cy="672"/>
              <a:chOff x="3648" y="2640"/>
              <a:chExt cx="624" cy="672"/>
            </a:xfrm>
          </p:grpSpPr>
          <p:sp>
            <p:nvSpPr>
              <p:cNvPr id="70717" name="Oval 13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0718" name="Line 14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719" name="Line 1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0664" name="Group 16"/>
            <p:cNvGrpSpPr>
              <a:grpSpLocks/>
            </p:cNvGrpSpPr>
            <p:nvPr/>
          </p:nvGrpSpPr>
          <p:grpSpPr bwMode="auto">
            <a:xfrm>
              <a:off x="3256" y="2344"/>
              <a:ext cx="624" cy="672"/>
              <a:chOff x="3648" y="2640"/>
              <a:chExt cx="624" cy="672"/>
            </a:xfrm>
          </p:grpSpPr>
          <p:sp>
            <p:nvSpPr>
              <p:cNvPr id="70714" name="Oval 17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0715" name="Line 18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716" name="Line 19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0665" name="Group 20"/>
            <p:cNvGrpSpPr>
              <a:grpSpLocks/>
            </p:cNvGrpSpPr>
            <p:nvPr/>
          </p:nvGrpSpPr>
          <p:grpSpPr bwMode="auto">
            <a:xfrm>
              <a:off x="3832" y="3256"/>
              <a:ext cx="624" cy="672"/>
              <a:chOff x="3648" y="2640"/>
              <a:chExt cx="624" cy="672"/>
            </a:xfrm>
          </p:grpSpPr>
          <p:sp>
            <p:nvSpPr>
              <p:cNvPr id="70711" name="Oval 21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0712" name="Line 22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713" name="Line 23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0666" name="Group 24"/>
            <p:cNvGrpSpPr>
              <a:grpSpLocks/>
            </p:cNvGrpSpPr>
            <p:nvPr/>
          </p:nvGrpSpPr>
          <p:grpSpPr bwMode="auto">
            <a:xfrm>
              <a:off x="4888" y="2248"/>
              <a:ext cx="624" cy="672"/>
              <a:chOff x="3648" y="2640"/>
              <a:chExt cx="624" cy="672"/>
            </a:xfrm>
          </p:grpSpPr>
          <p:sp>
            <p:nvSpPr>
              <p:cNvPr id="70708" name="Oval 2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0709" name="Line 2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710" name="Line 2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0667" name="Line 28"/>
            <p:cNvSpPr>
              <a:spLocks noChangeShapeType="1"/>
            </p:cNvSpPr>
            <p:nvPr/>
          </p:nvSpPr>
          <p:spPr bwMode="auto">
            <a:xfrm flipV="1">
              <a:off x="1048" y="1720"/>
              <a:ext cx="124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68" name="Line 29"/>
            <p:cNvSpPr>
              <a:spLocks noChangeShapeType="1"/>
            </p:cNvSpPr>
            <p:nvPr/>
          </p:nvSpPr>
          <p:spPr bwMode="auto">
            <a:xfrm>
              <a:off x="1096" y="2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69" name="Line 30"/>
            <p:cNvSpPr>
              <a:spLocks noChangeShapeType="1"/>
            </p:cNvSpPr>
            <p:nvPr/>
          </p:nvSpPr>
          <p:spPr bwMode="auto">
            <a:xfrm>
              <a:off x="2392" y="26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70" name="Line 31"/>
            <p:cNvSpPr>
              <a:spLocks noChangeShapeType="1"/>
            </p:cNvSpPr>
            <p:nvPr/>
          </p:nvSpPr>
          <p:spPr bwMode="auto">
            <a:xfrm>
              <a:off x="3880" y="263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71" name="Line 32"/>
            <p:cNvSpPr>
              <a:spLocks noChangeShapeType="1"/>
            </p:cNvSpPr>
            <p:nvPr/>
          </p:nvSpPr>
          <p:spPr bwMode="auto">
            <a:xfrm flipV="1">
              <a:off x="4456" y="2872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72" name="Line 33"/>
            <p:cNvSpPr>
              <a:spLocks noChangeShapeType="1"/>
            </p:cNvSpPr>
            <p:nvPr/>
          </p:nvSpPr>
          <p:spPr bwMode="auto">
            <a:xfrm>
              <a:off x="1576" y="3592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73" name="Line 34"/>
            <p:cNvSpPr>
              <a:spLocks noChangeShapeType="1"/>
            </p:cNvSpPr>
            <p:nvPr/>
          </p:nvSpPr>
          <p:spPr bwMode="auto">
            <a:xfrm>
              <a:off x="1048" y="2920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74" name="Line 35"/>
            <p:cNvSpPr>
              <a:spLocks noChangeShapeType="1"/>
            </p:cNvSpPr>
            <p:nvPr/>
          </p:nvSpPr>
          <p:spPr bwMode="auto">
            <a:xfrm>
              <a:off x="2920" y="1768"/>
              <a:ext cx="48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75" name="Line 36"/>
            <p:cNvSpPr>
              <a:spLocks noChangeShapeType="1"/>
            </p:cNvSpPr>
            <p:nvPr/>
          </p:nvSpPr>
          <p:spPr bwMode="auto">
            <a:xfrm>
              <a:off x="2344" y="2872"/>
              <a:ext cx="148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76" name="Text Box 37"/>
            <p:cNvSpPr txBox="1">
              <a:spLocks noChangeArrowheads="1"/>
            </p:cNvSpPr>
            <p:nvPr/>
          </p:nvSpPr>
          <p:spPr bwMode="auto">
            <a:xfrm>
              <a:off x="664" y="23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0677" name="Text Box 38"/>
            <p:cNvSpPr txBox="1">
              <a:spLocks noChangeArrowheads="1"/>
            </p:cNvSpPr>
            <p:nvPr/>
          </p:nvSpPr>
          <p:spPr bwMode="auto">
            <a:xfrm>
              <a:off x="2488" y="13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0678" name="Text Box 39"/>
            <p:cNvSpPr txBox="1">
              <a:spLocks noChangeArrowheads="1"/>
            </p:cNvSpPr>
            <p:nvPr/>
          </p:nvSpPr>
          <p:spPr bwMode="auto">
            <a:xfrm>
              <a:off x="1998" y="23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0679" name="Text Box 40"/>
            <p:cNvSpPr txBox="1">
              <a:spLocks noChangeArrowheads="1"/>
            </p:cNvSpPr>
            <p:nvPr/>
          </p:nvSpPr>
          <p:spPr bwMode="auto">
            <a:xfrm>
              <a:off x="3448" y="2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0680" name="Text Box 41"/>
            <p:cNvSpPr txBox="1">
              <a:spLocks noChangeArrowheads="1"/>
            </p:cNvSpPr>
            <p:nvPr/>
          </p:nvSpPr>
          <p:spPr bwMode="auto">
            <a:xfrm>
              <a:off x="4024" y="3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0681" name="Text Box 42"/>
            <p:cNvSpPr txBox="1">
              <a:spLocks noChangeArrowheads="1"/>
            </p:cNvSpPr>
            <p:nvPr/>
          </p:nvSpPr>
          <p:spPr bwMode="auto">
            <a:xfrm>
              <a:off x="5080" y="22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0682" name="Text Box 43"/>
            <p:cNvSpPr txBox="1">
              <a:spLocks noChangeArrowheads="1"/>
            </p:cNvSpPr>
            <p:nvPr/>
          </p:nvSpPr>
          <p:spPr bwMode="auto">
            <a:xfrm>
              <a:off x="1182" y="1890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A=6</a:t>
              </a:r>
            </a:p>
          </p:txBody>
        </p:sp>
        <p:sp>
          <p:nvSpPr>
            <p:cNvPr id="70683" name="Text Box 44"/>
            <p:cNvSpPr txBox="1">
              <a:spLocks noChangeArrowheads="1"/>
            </p:cNvSpPr>
            <p:nvPr/>
          </p:nvSpPr>
          <p:spPr bwMode="auto">
            <a:xfrm>
              <a:off x="1134" y="2466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B=4</a:t>
              </a:r>
            </a:p>
          </p:txBody>
        </p:sp>
        <p:sp>
          <p:nvSpPr>
            <p:cNvPr id="70684" name="Text Box 45"/>
            <p:cNvSpPr txBox="1">
              <a:spLocks noChangeArrowheads="1"/>
            </p:cNvSpPr>
            <p:nvPr/>
          </p:nvSpPr>
          <p:spPr bwMode="auto">
            <a:xfrm>
              <a:off x="2526" y="241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D=4</a:t>
              </a:r>
            </a:p>
          </p:txBody>
        </p:sp>
        <p:sp>
          <p:nvSpPr>
            <p:cNvPr id="70685" name="Text Box 46"/>
            <p:cNvSpPr txBox="1">
              <a:spLocks noChangeArrowheads="1"/>
            </p:cNvSpPr>
            <p:nvPr/>
          </p:nvSpPr>
          <p:spPr bwMode="auto">
            <a:xfrm>
              <a:off x="3054" y="169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C=3</a:t>
              </a:r>
            </a:p>
          </p:txBody>
        </p:sp>
        <p:sp>
          <p:nvSpPr>
            <p:cNvPr id="70686" name="Text Box 47"/>
            <p:cNvSpPr txBox="1">
              <a:spLocks noChangeArrowheads="1"/>
            </p:cNvSpPr>
            <p:nvPr/>
          </p:nvSpPr>
          <p:spPr bwMode="auto">
            <a:xfrm>
              <a:off x="2824" y="2824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E=3</a:t>
              </a:r>
            </a:p>
          </p:txBody>
        </p:sp>
        <p:sp>
          <p:nvSpPr>
            <p:cNvPr id="70687" name="Text Box 48"/>
            <p:cNvSpPr txBox="1">
              <a:spLocks noChangeArrowheads="1"/>
            </p:cNvSpPr>
            <p:nvPr/>
          </p:nvSpPr>
          <p:spPr bwMode="auto">
            <a:xfrm>
              <a:off x="1710" y="3282"/>
              <a:ext cx="5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F=10</a:t>
              </a:r>
            </a:p>
          </p:txBody>
        </p:sp>
        <p:sp>
          <p:nvSpPr>
            <p:cNvPr id="70688" name="Text Box 49"/>
            <p:cNvSpPr txBox="1">
              <a:spLocks noChangeArrowheads="1"/>
            </p:cNvSpPr>
            <p:nvPr/>
          </p:nvSpPr>
          <p:spPr bwMode="auto">
            <a:xfrm>
              <a:off x="4158" y="2322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H=2</a:t>
              </a:r>
            </a:p>
          </p:txBody>
        </p:sp>
        <p:sp>
          <p:nvSpPr>
            <p:cNvPr id="70689" name="Text Box 50"/>
            <p:cNvSpPr txBox="1">
              <a:spLocks noChangeArrowheads="1"/>
            </p:cNvSpPr>
            <p:nvPr/>
          </p:nvSpPr>
          <p:spPr bwMode="auto">
            <a:xfrm>
              <a:off x="4360" y="296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G=3</a:t>
              </a:r>
            </a:p>
          </p:txBody>
        </p:sp>
        <p:sp>
          <p:nvSpPr>
            <p:cNvPr id="70690" name="Text Box 51"/>
            <p:cNvSpPr txBox="1">
              <a:spLocks noChangeArrowheads="1"/>
            </p:cNvSpPr>
            <p:nvPr/>
          </p:nvSpPr>
          <p:spPr bwMode="auto">
            <a:xfrm>
              <a:off x="472" y="25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691" name="Text Box 52"/>
            <p:cNvSpPr txBox="1">
              <a:spLocks noChangeArrowheads="1"/>
            </p:cNvSpPr>
            <p:nvPr/>
          </p:nvSpPr>
          <p:spPr bwMode="auto">
            <a:xfrm>
              <a:off x="2286" y="15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0692" name="Text Box 53"/>
            <p:cNvSpPr txBox="1">
              <a:spLocks noChangeArrowheads="1"/>
            </p:cNvSpPr>
            <p:nvPr/>
          </p:nvSpPr>
          <p:spPr bwMode="auto">
            <a:xfrm>
              <a:off x="1806" y="25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0693" name="Text Box 54"/>
            <p:cNvSpPr txBox="1">
              <a:spLocks noChangeArrowheads="1"/>
            </p:cNvSpPr>
            <p:nvPr/>
          </p:nvSpPr>
          <p:spPr bwMode="auto">
            <a:xfrm>
              <a:off x="3256" y="2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0694" name="Text Box 55"/>
            <p:cNvSpPr txBox="1">
              <a:spLocks noChangeArrowheads="1"/>
            </p:cNvSpPr>
            <p:nvPr/>
          </p:nvSpPr>
          <p:spPr bwMode="auto">
            <a:xfrm>
              <a:off x="3784" y="3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70695" name="Text Box 56"/>
            <p:cNvSpPr txBox="1">
              <a:spLocks noChangeArrowheads="1"/>
            </p:cNvSpPr>
            <p:nvPr/>
          </p:nvSpPr>
          <p:spPr bwMode="auto">
            <a:xfrm>
              <a:off x="4840" y="24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70696" name="Text Box 57"/>
            <p:cNvSpPr txBox="1">
              <a:spLocks noChangeArrowheads="1"/>
            </p:cNvSpPr>
            <p:nvPr/>
          </p:nvSpPr>
          <p:spPr bwMode="auto">
            <a:xfrm>
              <a:off x="5224" y="24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70697" name="Text Box 58"/>
            <p:cNvSpPr txBox="1">
              <a:spLocks noChangeArrowheads="1"/>
            </p:cNvSpPr>
            <p:nvPr/>
          </p:nvSpPr>
          <p:spPr bwMode="auto">
            <a:xfrm>
              <a:off x="3592" y="253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70698" name="Text Box 59"/>
            <p:cNvSpPr txBox="1">
              <a:spLocks noChangeArrowheads="1"/>
            </p:cNvSpPr>
            <p:nvPr/>
          </p:nvSpPr>
          <p:spPr bwMode="auto">
            <a:xfrm>
              <a:off x="4168" y="3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70699" name="Text Box 60"/>
            <p:cNvSpPr txBox="1">
              <a:spLocks noChangeArrowheads="1"/>
            </p:cNvSpPr>
            <p:nvPr/>
          </p:nvSpPr>
          <p:spPr bwMode="auto">
            <a:xfrm>
              <a:off x="2670" y="15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0700" name="Text Box 61"/>
            <p:cNvSpPr txBox="1">
              <a:spLocks noChangeArrowheads="1"/>
            </p:cNvSpPr>
            <p:nvPr/>
          </p:nvSpPr>
          <p:spPr bwMode="auto">
            <a:xfrm>
              <a:off x="2152" y="2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0701" name="Text Box 62"/>
            <p:cNvSpPr txBox="1">
              <a:spLocks noChangeArrowheads="1"/>
            </p:cNvSpPr>
            <p:nvPr/>
          </p:nvSpPr>
          <p:spPr bwMode="auto">
            <a:xfrm>
              <a:off x="856" y="25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702" name="Text Box 63"/>
            <p:cNvSpPr txBox="1">
              <a:spLocks noChangeArrowheads="1"/>
            </p:cNvSpPr>
            <p:nvPr/>
          </p:nvSpPr>
          <p:spPr bwMode="auto">
            <a:xfrm>
              <a:off x="702" y="27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703" name="Text Box 64"/>
            <p:cNvSpPr txBox="1">
              <a:spLocks noChangeArrowheads="1"/>
            </p:cNvSpPr>
            <p:nvPr/>
          </p:nvSpPr>
          <p:spPr bwMode="auto">
            <a:xfrm>
              <a:off x="2488" y="17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0704" name="Text Box 65"/>
            <p:cNvSpPr txBox="1">
              <a:spLocks noChangeArrowheads="1"/>
            </p:cNvSpPr>
            <p:nvPr/>
          </p:nvSpPr>
          <p:spPr bwMode="auto">
            <a:xfrm>
              <a:off x="1960" y="2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0705" name="Text Box 66"/>
            <p:cNvSpPr txBox="1">
              <a:spLocks noChangeArrowheads="1"/>
            </p:cNvSpPr>
            <p:nvPr/>
          </p:nvSpPr>
          <p:spPr bwMode="auto">
            <a:xfrm>
              <a:off x="3448" y="2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0706" name="Text Box 67"/>
            <p:cNvSpPr txBox="1">
              <a:spLocks noChangeArrowheads="1"/>
            </p:cNvSpPr>
            <p:nvPr/>
          </p:nvSpPr>
          <p:spPr bwMode="auto">
            <a:xfrm>
              <a:off x="4024" y="3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707" name="Text Box 68"/>
            <p:cNvSpPr txBox="1">
              <a:spLocks noChangeArrowheads="1"/>
            </p:cNvSpPr>
            <p:nvPr/>
          </p:nvSpPr>
          <p:spPr bwMode="auto">
            <a:xfrm>
              <a:off x="5080" y="2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4000" smtClean="0"/>
              <a:t>The Complete On </a:t>
            </a:r>
            <a:br>
              <a:rPr lang="en-GB" sz="4000" smtClean="0"/>
            </a:br>
            <a:r>
              <a:rPr lang="en-GB" sz="4000" smtClean="0"/>
              <a:t>Arrow Network</a:t>
            </a:r>
            <a:endParaRPr lang="en-US" sz="4000" smtClean="0"/>
          </a:p>
        </p:txBody>
      </p:sp>
      <p:grpSp>
        <p:nvGrpSpPr>
          <p:cNvPr id="72708" name="Group 69"/>
          <p:cNvGrpSpPr>
            <a:grpSpLocks/>
          </p:cNvGrpSpPr>
          <p:nvPr/>
        </p:nvGrpSpPr>
        <p:grpSpPr bwMode="auto">
          <a:xfrm>
            <a:off x="472798" y="1700808"/>
            <a:ext cx="8032750" cy="4038600"/>
            <a:chOff x="472" y="1384"/>
            <a:chExt cx="5060" cy="2544"/>
          </a:xfrm>
        </p:grpSpPr>
        <p:grpSp>
          <p:nvGrpSpPr>
            <p:cNvPr id="72709" name="Group 4"/>
            <p:cNvGrpSpPr>
              <a:grpSpLocks/>
            </p:cNvGrpSpPr>
            <p:nvPr/>
          </p:nvGrpSpPr>
          <p:grpSpPr bwMode="auto">
            <a:xfrm>
              <a:off x="472" y="2392"/>
              <a:ext cx="624" cy="672"/>
              <a:chOff x="3648" y="2640"/>
              <a:chExt cx="624" cy="672"/>
            </a:xfrm>
          </p:grpSpPr>
          <p:sp>
            <p:nvSpPr>
              <p:cNvPr id="72771" name="Oval 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2772" name="Line 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773" name="Line 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2710" name="Group 8"/>
            <p:cNvGrpSpPr>
              <a:grpSpLocks/>
            </p:cNvGrpSpPr>
            <p:nvPr/>
          </p:nvGrpSpPr>
          <p:grpSpPr bwMode="auto">
            <a:xfrm>
              <a:off x="1768" y="2344"/>
              <a:ext cx="624" cy="672"/>
              <a:chOff x="3648" y="2640"/>
              <a:chExt cx="624" cy="672"/>
            </a:xfrm>
          </p:grpSpPr>
          <p:sp>
            <p:nvSpPr>
              <p:cNvPr id="72768" name="Oval 9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2769" name="Line 10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770" name="Line 11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2711" name="Group 12"/>
            <p:cNvGrpSpPr>
              <a:grpSpLocks/>
            </p:cNvGrpSpPr>
            <p:nvPr/>
          </p:nvGrpSpPr>
          <p:grpSpPr bwMode="auto">
            <a:xfrm>
              <a:off x="2296" y="1384"/>
              <a:ext cx="624" cy="672"/>
              <a:chOff x="3648" y="2640"/>
              <a:chExt cx="624" cy="672"/>
            </a:xfrm>
          </p:grpSpPr>
          <p:sp>
            <p:nvSpPr>
              <p:cNvPr id="72765" name="Oval 13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2766" name="Line 14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767" name="Line 1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2712" name="Group 16"/>
            <p:cNvGrpSpPr>
              <a:grpSpLocks/>
            </p:cNvGrpSpPr>
            <p:nvPr/>
          </p:nvGrpSpPr>
          <p:grpSpPr bwMode="auto">
            <a:xfrm>
              <a:off x="3256" y="2344"/>
              <a:ext cx="624" cy="672"/>
              <a:chOff x="3648" y="2640"/>
              <a:chExt cx="624" cy="672"/>
            </a:xfrm>
          </p:grpSpPr>
          <p:sp>
            <p:nvSpPr>
              <p:cNvPr id="72762" name="Oval 17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2763" name="Line 18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764" name="Line 19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2713" name="Group 20"/>
            <p:cNvGrpSpPr>
              <a:grpSpLocks/>
            </p:cNvGrpSpPr>
            <p:nvPr/>
          </p:nvGrpSpPr>
          <p:grpSpPr bwMode="auto">
            <a:xfrm>
              <a:off x="3832" y="3256"/>
              <a:ext cx="624" cy="672"/>
              <a:chOff x="3648" y="2640"/>
              <a:chExt cx="624" cy="672"/>
            </a:xfrm>
          </p:grpSpPr>
          <p:sp>
            <p:nvSpPr>
              <p:cNvPr id="72759" name="Oval 21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2760" name="Line 22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761" name="Line 23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2714" name="Group 24"/>
            <p:cNvGrpSpPr>
              <a:grpSpLocks/>
            </p:cNvGrpSpPr>
            <p:nvPr/>
          </p:nvGrpSpPr>
          <p:grpSpPr bwMode="auto">
            <a:xfrm>
              <a:off x="4888" y="2248"/>
              <a:ext cx="624" cy="672"/>
              <a:chOff x="3648" y="2640"/>
              <a:chExt cx="624" cy="672"/>
            </a:xfrm>
          </p:grpSpPr>
          <p:sp>
            <p:nvSpPr>
              <p:cNvPr id="72756" name="Oval 2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624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2757" name="Line 26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758" name="Line 27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2715" name="Line 28"/>
            <p:cNvSpPr>
              <a:spLocks noChangeShapeType="1"/>
            </p:cNvSpPr>
            <p:nvPr/>
          </p:nvSpPr>
          <p:spPr bwMode="auto">
            <a:xfrm flipV="1">
              <a:off x="1048" y="1720"/>
              <a:ext cx="124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16" name="Line 29"/>
            <p:cNvSpPr>
              <a:spLocks noChangeShapeType="1"/>
            </p:cNvSpPr>
            <p:nvPr/>
          </p:nvSpPr>
          <p:spPr bwMode="auto">
            <a:xfrm>
              <a:off x="1096" y="2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17" name="Line 30"/>
            <p:cNvSpPr>
              <a:spLocks noChangeShapeType="1"/>
            </p:cNvSpPr>
            <p:nvPr/>
          </p:nvSpPr>
          <p:spPr bwMode="auto">
            <a:xfrm>
              <a:off x="2392" y="26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18" name="Line 31"/>
            <p:cNvSpPr>
              <a:spLocks noChangeShapeType="1"/>
            </p:cNvSpPr>
            <p:nvPr/>
          </p:nvSpPr>
          <p:spPr bwMode="auto">
            <a:xfrm>
              <a:off x="3880" y="263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19" name="Line 32"/>
            <p:cNvSpPr>
              <a:spLocks noChangeShapeType="1"/>
            </p:cNvSpPr>
            <p:nvPr/>
          </p:nvSpPr>
          <p:spPr bwMode="auto">
            <a:xfrm flipV="1">
              <a:off x="4456" y="2872"/>
              <a:ext cx="576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20" name="Line 33"/>
            <p:cNvSpPr>
              <a:spLocks noChangeShapeType="1"/>
            </p:cNvSpPr>
            <p:nvPr/>
          </p:nvSpPr>
          <p:spPr bwMode="auto">
            <a:xfrm>
              <a:off x="1576" y="3592"/>
              <a:ext cx="2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21" name="Line 34"/>
            <p:cNvSpPr>
              <a:spLocks noChangeShapeType="1"/>
            </p:cNvSpPr>
            <p:nvPr/>
          </p:nvSpPr>
          <p:spPr bwMode="auto">
            <a:xfrm>
              <a:off x="1048" y="2920"/>
              <a:ext cx="528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22" name="Line 35"/>
            <p:cNvSpPr>
              <a:spLocks noChangeShapeType="1"/>
            </p:cNvSpPr>
            <p:nvPr/>
          </p:nvSpPr>
          <p:spPr bwMode="auto">
            <a:xfrm>
              <a:off x="2920" y="1768"/>
              <a:ext cx="48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23" name="Line 36"/>
            <p:cNvSpPr>
              <a:spLocks noChangeShapeType="1"/>
            </p:cNvSpPr>
            <p:nvPr/>
          </p:nvSpPr>
          <p:spPr bwMode="auto">
            <a:xfrm>
              <a:off x="2344" y="2872"/>
              <a:ext cx="148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24" name="Text Box 37"/>
            <p:cNvSpPr txBox="1">
              <a:spLocks noChangeArrowheads="1"/>
            </p:cNvSpPr>
            <p:nvPr/>
          </p:nvSpPr>
          <p:spPr bwMode="auto">
            <a:xfrm>
              <a:off x="664" y="23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2725" name="Text Box 38"/>
            <p:cNvSpPr txBox="1">
              <a:spLocks noChangeArrowheads="1"/>
            </p:cNvSpPr>
            <p:nvPr/>
          </p:nvSpPr>
          <p:spPr bwMode="auto">
            <a:xfrm>
              <a:off x="2488" y="13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726" name="Text Box 39"/>
            <p:cNvSpPr txBox="1">
              <a:spLocks noChangeArrowheads="1"/>
            </p:cNvSpPr>
            <p:nvPr/>
          </p:nvSpPr>
          <p:spPr bwMode="auto">
            <a:xfrm>
              <a:off x="1998" y="23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2727" name="Text Box 40"/>
            <p:cNvSpPr txBox="1">
              <a:spLocks noChangeArrowheads="1"/>
            </p:cNvSpPr>
            <p:nvPr/>
          </p:nvSpPr>
          <p:spPr bwMode="auto">
            <a:xfrm>
              <a:off x="3448" y="2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2728" name="Text Box 41"/>
            <p:cNvSpPr txBox="1">
              <a:spLocks noChangeArrowheads="1"/>
            </p:cNvSpPr>
            <p:nvPr/>
          </p:nvSpPr>
          <p:spPr bwMode="auto">
            <a:xfrm>
              <a:off x="4024" y="3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2729" name="Text Box 42"/>
            <p:cNvSpPr txBox="1">
              <a:spLocks noChangeArrowheads="1"/>
            </p:cNvSpPr>
            <p:nvPr/>
          </p:nvSpPr>
          <p:spPr bwMode="auto">
            <a:xfrm>
              <a:off x="5080" y="22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2730" name="Text Box 43"/>
            <p:cNvSpPr txBox="1">
              <a:spLocks noChangeArrowheads="1"/>
            </p:cNvSpPr>
            <p:nvPr/>
          </p:nvSpPr>
          <p:spPr bwMode="auto">
            <a:xfrm>
              <a:off x="1182" y="1890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A=6</a:t>
              </a:r>
            </a:p>
          </p:txBody>
        </p:sp>
        <p:sp>
          <p:nvSpPr>
            <p:cNvPr id="72731" name="Text Box 44"/>
            <p:cNvSpPr txBox="1">
              <a:spLocks noChangeArrowheads="1"/>
            </p:cNvSpPr>
            <p:nvPr/>
          </p:nvSpPr>
          <p:spPr bwMode="auto">
            <a:xfrm>
              <a:off x="1134" y="2466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B=4</a:t>
              </a:r>
            </a:p>
          </p:txBody>
        </p:sp>
        <p:sp>
          <p:nvSpPr>
            <p:cNvPr id="72732" name="Text Box 45"/>
            <p:cNvSpPr txBox="1">
              <a:spLocks noChangeArrowheads="1"/>
            </p:cNvSpPr>
            <p:nvPr/>
          </p:nvSpPr>
          <p:spPr bwMode="auto">
            <a:xfrm>
              <a:off x="2526" y="241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D=4</a:t>
              </a:r>
            </a:p>
          </p:txBody>
        </p:sp>
        <p:sp>
          <p:nvSpPr>
            <p:cNvPr id="72733" name="Text Box 46"/>
            <p:cNvSpPr txBox="1">
              <a:spLocks noChangeArrowheads="1"/>
            </p:cNvSpPr>
            <p:nvPr/>
          </p:nvSpPr>
          <p:spPr bwMode="auto">
            <a:xfrm>
              <a:off x="3054" y="169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C=3</a:t>
              </a:r>
            </a:p>
          </p:txBody>
        </p:sp>
        <p:sp>
          <p:nvSpPr>
            <p:cNvPr id="72734" name="Text Box 47"/>
            <p:cNvSpPr txBox="1">
              <a:spLocks noChangeArrowheads="1"/>
            </p:cNvSpPr>
            <p:nvPr/>
          </p:nvSpPr>
          <p:spPr bwMode="auto">
            <a:xfrm>
              <a:off x="2824" y="2824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E=3</a:t>
              </a:r>
            </a:p>
          </p:txBody>
        </p:sp>
        <p:sp>
          <p:nvSpPr>
            <p:cNvPr id="72735" name="Text Box 48"/>
            <p:cNvSpPr txBox="1">
              <a:spLocks noChangeArrowheads="1"/>
            </p:cNvSpPr>
            <p:nvPr/>
          </p:nvSpPr>
          <p:spPr bwMode="auto">
            <a:xfrm>
              <a:off x="1710" y="3282"/>
              <a:ext cx="5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F=10</a:t>
              </a:r>
            </a:p>
          </p:txBody>
        </p:sp>
        <p:sp>
          <p:nvSpPr>
            <p:cNvPr id="72736" name="Text Box 49"/>
            <p:cNvSpPr txBox="1">
              <a:spLocks noChangeArrowheads="1"/>
            </p:cNvSpPr>
            <p:nvPr/>
          </p:nvSpPr>
          <p:spPr bwMode="auto">
            <a:xfrm>
              <a:off x="4158" y="2322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H=2</a:t>
              </a:r>
            </a:p>
          </p:txBody>
        </p:sp>
        <p:sp>
          <p:nvSpPr>
            <p:cNvPr id="72737" name="Text Box 50"/>
            <p:cNvSpPr txBox="1">
              <a:spLocks noChangeArrowheads="1"/>
            </p:cNvSpPr>
            <p:nvPr/>
          </p:nvSpPr>
          <p:spPr bwMode="auto">
            <a:xfrm>
              <a:off x="4360" y="2968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G=3</a:t>
              </a:r>
            </a:p>
          </p:txBody>
        </p:sp>
        <p:sp>
          <p:nvSpPr>
            <p:cNvPr id="72738" name="Text Box 51"/>
            <p:cNvSpPr txBox="1">
              <a:spLocks noChangeArrowheads="1"/>
            </p:cNvSpPr>
            <p:nvPr/>
          </p:nvSpPr>
          <p:spPr bwMode="auto">
            <a:xfrm>
              <a:off x="472" y="25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2739" name="Text Box 52"/>
            <p:cNvSpPr txBox="1">
              <a:spLocks noChangeArrowheads="1"/>
            </p:cNvSpPr>
            <p:nvPr/>
          </p:nvSpPr>
          <p:spPr bwMode="auto">
            <a:xfrm>
              <a:off x="2286" y="15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2740" name="Text Box 53"/>
            <p:cNvSpPr txBox="1">
              <a:spLocks noChangeArrowheads="1"/>
            </p:cNvSpPr>
            <p:nvPr/>
          </p:nvSpPr>
          <p:spPr bwMode="auto">
            <a:xfrm>
              <a:off x="1806" y="25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2741" name="Text Box 54"/>
            <p:cNvSpPr txBox="1">
              <a:spLocks noChangeArrowheads="1"/>
            </p:cNvSpPr>
            <p:nvPr/>
          </p:nvSpPr>
          <p:spPr bwMode="auto">
            <a:xfrm>
              <a:off x="3256" y="2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2742" name="Text Box 55"/>
            <p:cNvSpPr txBox="1">
              <a:spLocks noChangeArrowheads="1"/>
            </p:cNvSpPr>
            <p:nvPr/>
          </p:nvSpPr>
          <p:spPr bwMode="auto">
            <a:xfrm>
              <a:off x="3784" y="3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72743" name="Text Box 56"/>
            <p:cNvSpPr txBox="1">
              <a:spLocks noChangeArrowheads="1"/>
            </p:cNvSpPr>
            <p:nvPr/>
          </p:nvSpPr>
          <p:spPr bwMode="auto">
            <a:xfrm>
              <a:off x="4840" y="24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72744" name="Text Box 57"/>
            <p:cNvSpPr txBox="1">
              <a:spLocks noChangeArrowheads="1"/>
            </p:cNvSpPr>
            <p:nvPr/>
          </p:nvSpPr>
          <p:spPr bwMode="auto">
            <a:xfrm>
              <a:off x="5224" y="24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72745" name="Text Box 58"/>
            <p:cNvSpPr txBox="1">
              <a:spLocks noChangeArrowheads="1"/>
            </p:cNvSpPr>
            <p:nvPr/>
          </p:nvSpPr>
          <p:spPr bwMode="auto">
            <a:xfrm>
              <a:off x="3592" y="253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72746" name="Text Box 59"/>
            <p:cNvSpPr txBox="1">
              <a:spLocks noChangeArrowheads="1"/>
            </p:cNvSpPr>
            <p:nvPr/>
          </p:nvSpPr>
          <p:spPr bwMode="auto">
            <a:xfrm>
              <a:off x="4168" y="3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72747" name="Text Box 60"/>
            <p:cNvSpPr txBox="1">
              <a:spLocks noChangeArrowheads="1"/>
            </p:cNvSpPr>
            <p:nvPr/>
          </p:nvSpPr>
          <p:spPr bwMode="auto">
            <a:xfrm>
              <a:off x="2670" y="15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2748" name="Text Box 61"/>
            <p:cNvSpPr txBox="1">
              <a:spLocks noChangeArrowheads="1"/>
            </p:cNvSpPr>
            <p:nvPr/>
          </p:nvSpPr>
          <p:spPr bwMode="auto">
            <a:xfrm>
              <a:off x="2152" y="2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2749" name="Text Box 62"/>
            <p:cNvSpPr txBox="1">
              <a:spLocks noChangeArrowheads="1"/>
            </p:cNvSpPr>
            <p:nvPr/>
          </p:nvSpPr>
          <p:spPr bwMode="auto">
            <a:xfrm>
              <a:off x="856" y="25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2750" name="Text Box 63"/>
            <p:cNvSpPr txBox="1">
              <a:spLocks noChangeArrowheads="1"/>
            </p:cNvSpPr>
            <p:nvPr/>
          </p:nvSpPr>
          <p:spPr bwMode="auto">
            <a:xfrm>
              <a:off x="702" y="27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2751" name="Text Box 64"/>
            <p:cNvSpPr txBox="1">
              <a:spLocks noChangeArrowheads="1"/>
            </p:cNvSpPr>
            <p:nvPr/>
          </p:nvSpPr>
          <p:spPr bwMode="auto">
            <a:xfrm>
              <a:off x="2488" y="17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752" name="Text Box 65"/>
            <p:cNvSpPr txBox="1">
              <a:spLocks noChangeArrowheads="1"/>
            </p:cNvSpPr>
            <p:nvPr/>
          </p:nvSpPr>
          <p:spPr bwMode="auto">
            <a:xfrm>
              <a:off x="1960" y="2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2753" name="Text Box 66"/>
            <p:cNvSpPr txBox="1">
              <a:spLocks noChangeArrowheads="1"/>
            </p:cNvSpPr>
            <p:nvPr/>
          </p:nvSpPr>
          <p:spPr bwMode="auto">
            <a:xfrm>
              <a:off x="3448" y="2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754" name="Text Box 67"/>
            <p:cNvSpPr txBox="1">
              <a:spLocks noChangeArrowheads="1"/>
            </p:cNvSpPr>
            <p:nvPr/>
          </p:nvSpPr>
          <p:spPr bwMode="auto">
            <a:xfrm>
              <a:off x="4024" y="3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2755" name="Text Box 68"/>
            <p:cNvSpPr txBox="1">
              <a:spLocks noChangeArrowheads="1"/>
            </p:cNvSpPr>
            <p:nvPr/>
          </p:nvSpPr>
          <p:spPr bwMode="auto">
            <a:xfrm>
              <a:off x="5080" y="2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7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On Arrow Networks</a:t>
            </a:r>
            <a:endParaRPr lang="en-US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Draw the following as an on arrow network with figures included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87624" y="2564904"/>
          <a:ext cx="6096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Tasks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Precedence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c, 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Next week - Precedence Networks</a:t>
            </a:r>
          </a:p>
        </p:txBody>
      </p:sp>
    </p:spTree>
    <p:extLst>
      <p:ext uri="{BB962C8B-B14F-4D97-AF65-F5344CB8AC3E}">
        <p14:creationId xmlns:p14="http://schemas.microsoft.com/office/powerpoint/2010/main" val="25420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Planning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dirty="0" smtClean="0"/>
              <a:t>Activity Planning will help to:</a:t>
            </a:r>
          </a:p>
          <a:p>
            <a:pPr lvl="2" eaLnBrk="1" hangingPunct="1">
              <a:spcBef>
                <a:spcPts val="1800"/>
              </a:spcBef>
            </a:pPr>
            <a:r>
              <a:rPr lang="en-GB" altLang="en-US" dirty="0" smtClean="0"/>
              <a:t>ensure that the appropriate resources will be available precisely when required</a:t>
            </a:r>
          </a:p>
          <a:p>
            <a:pPr lvl="2" eaLnBrk="1" hangingPunct="1">
              <a:spcBef>
                <a:spcPts val="1800"/>
              </a:spcBef>
            </a:pPr>
            <a:r>
              <a:rPr lang="en-GB" altLang="en-US" dirty="0" smtClean="0"/>
              <a:t>avoid different activities competing for the same resource at the same time</a:t>
            </a:r>
          </a:p>
          <a:p>
            <a:pPr lvl="2" eaLnBrk="1" hangingPunct="1">
              <a:spcBef>
                <a:spcPts val="1800"/>
              </a:spcBef>
            </a:pPr>
            <a:r>
              <a:rPr lang="en-GB" altLang="en-US" dirty="0" smtClean="0"/>
              <a:t>produce a detailed schedule showing which staff carry out each activity</a:t>
            </a:r>
          </a:p>
        </p:txBody>
      </p:sp>
    </p:spTree>
    <p:extLst>
      <p:ext uri="{BB962C8B-B14F-4D97-AF65-F5344CB8AC3E}">
        <p14:creationId xmlns:p14="http://schemas.microsoft.com/office/powerpoint/2010/main" val="6755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Planning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dirty="0" smtClean="0"/>
              <a:t>Activity Planning continued:</a:t>
            </a:r>
          </a:p>
          <a:p>
            <a:pPr lvl="2" eaLnBrk="1" hangingPunct="1"/>
            <a:r>
              <a:rPr lang="en-GB" altLang="en-US" dirty="0" smtClean="0"/>
              <a:t>Produce a detailed plan against which actual achievement may be measured</a:t>
            </a:r>
          </a:p>
          <a:p>
            <a:pPr lvl="2" eaLnBrk="1" hangingPunct="1"/>
            <a:r>
              <a:rPr lang="en-GB" altLang="en-US" dirty="0" smtClean="0"/>
              <a:t>produce a timed forecast</a:t>
            </a:r>
          </a:p>
          <a:p>
            <a:pPr lvl="2" eaLnBrk="1" hangingPunct="1"/>
            <a:r>
              <a:rPr lang="en-GB" altLang="en-US" dirty="0" smtClean="0"/>
              <a:t>re-plan the project during its life to correct drift from a target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40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Precedence analysis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GB" altLang="en-US" dirty="0" smtClean="0"/>
              <a:t>Must be done before an activity plan can be produced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 smtClean="0"/>
              <a:t>Reviews the activities that are to be carried out</a:t>
            </a:r>
          </a:p>
          <a:p>
            <a:pPr eaLnBrk="1" hangingPunct="1">
              <a:spcBef>
                <a:spcPts val="1800"/>
              </a:spcBef>
            </a:pPr>
            <a:r>
              <a:rPr lang="en-GB" altLang="en-US" dirty="0" smtClean="0"/>
              <a:t>Decides what activities must be carried out before particular activity can start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40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Gantt Charts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Developed by Henry Gantt, around 1917</a:t>
            </a:r>
          </a:p>
          <a:p>
            <a:pPr eaLnBrk="1" hangingPunct="1"/>
            <a:endParaRPr lang="en-GB" altLang="en-US" dirty="0" smtClean="0"/>
          </a:p>
          <a:p>
            <a:pPr lvl="1" eaLnBrk="1" hangingPunct="1"/>
            <a:r>
              <a:rPr lang="en-GB" altLang="en-US" dirty="0" smtClean="0"/>
              <a:t>Gantt charts are easy to use and produce</a:t>
            </a:r>
          </a:p>
          <a:p>
            <a:pPr lvl="1" eaLnBrk="1" hangingPunct="1"/>
            <a:endParaRPr lang="en-GB" altLang="en-US" dirty="0" smtClean="0"/>
          </a:p>
          <a:p>
            <a:pPr lvl="1" eaLnBrk="1" hangingPunct="1"/>
            <a:r>
              <a:rPr lang="en-GB" altLang="en-US" dirty="0" smtClean="0"/>
              <a:t>Very useful for use on less complex projects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Gantt Charts</a:t>
            </a:r>
            <a:endParaRPr lang="en-US" smtClean="0"/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36538" y="2681288"/>
          <a:ext cx="86709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9022647" imgH="2189986" progId="Word.Document.8">
                  <p:embed/>
                </p:oleObj>
              </mc:Choice>
              <mc:Fallback>
                <p:oleObj name="Document" r:id="rId4" imgW="9022647" imgH="2189986" progId="Word.Document.8">
                  <p:embed/>
                  <p:pic>
                    <p:nvPicPr>
                      <p:cNvPr id="153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2681288"/>
                        <a:ext cx="8670925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6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95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Gantt Charts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264" y="764178"/>
            <a:ext cx="8686800" cy="3713584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GB" altLang="en-US" dirty="0" smtClean="0"/>
              <a:t>Draw the following Gantt chart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45382"/>
              </p:ext>
            </p:extLst>
          </p:nvPr>
        </p:nvGraphicFramePr>
        <p:xfrm>
          <a:off x="1302761" y="1323030"/>
          <a:ext cx="5501487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Tasks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Precedence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r>
                        <a:rPr lang="en-GB" baseline="0" dirty="0" smtClean="0"/>
                        <a:t>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c, 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r>
                        <a:rPr lang="en-GB" baseline="0" dirty="0" smtClean="0"/>
                        <a:t> days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30510"/>
              </p:ext>
            </p:extLst>
          </p:nvPr>
        </p:nvGraphicFramePr>
        <p:xfrm>
          <a:off x="611560" y="3883350"/>
          <a:ext cx="8704800" cy="211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4" imgW="9022647" imgH="2196122" progId="Word.Document.8">
                  <p:embed/>
                </p:oleObj>
              </mc:Choice>
              <mc:Fallback>
                <p:oleObj name="Document" r:id="rId4" imgW="9022647" imgH="2196122" progId="Word.Document.8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83350"/>
                        <a:ext cx="8704800" cy="2111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504" y="515719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(Hint:</a:t>
            </a:r>
          </a:p>
          <a:p>
            <a:r>
              <a:rPr lang="en-GB" sz="1600" dirty="0" smtClean="0">
                <a:latin typeface="+mn-lt"/>
              </a:rPr>
              <a:t>21x7 cells)</a:t>
            </a:r>
            <a:endParaRPr lang="en-GB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6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CET201 - Lecture 1</Template>
  <TotalTime>388</TotalTime>
  <Words>1542</Words>
  <Application>Microsoft Office PowerPoint</Application>
  <PresentationFormat>On-screen Show (4:3)</PresentationFormat>
  <Paragraphs>517</Paragraphs>
  <Slides>38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Times New Roman</vt:lpstr>
      <vt:lpstr>Presentation1</vt:lpstr>
      <vt:lpstr>Document</vt:lpstr>
      <vt:lpstr>CET311</vt:lpstr>
      <vt:lpstr>Planning</vt:lpstr>
      <vt:lpstr>Planning</vt:lpstr>
      <vt:lpstr>Planning</vt:lpstr>
      <vt:lpstr>Planning</vt:lpstr>
      <vt:lpstr>Precedence analysis</vt:lpstr>
      <vt:lpstr>Gantt Charts</vt:lpstr>
      <vt:lpstr>Gantt Charts</vt:lpstr>
      <vt:lpstr>Gantt Charts</vt:lpstr>
      <vt:lpstr>Gantt Charts</vt:lpstr>
      <vt:lpstr>Network planning models</vt:lpstr>
      <vt:lpstr>Network planning models</vt:lpstr>
      <vt:lpstr>Terminology</vt:lpstr>
      <vt:lpstr>Terminology</vt:lpstr>
      <vt:lpstr>Network syntax</vt:lpstr>
      <vt:lpstr>Network syntax</vt:lpstr>
      <vt:lpstr>Network syntax</vt:lpstr>
      <vt:lpstr>Network syntax</vt:lpstr>
      <vt:lpstr>Network syntax</vt:lpstr>
      <vt:lpstr>Network syntax</vt:lpstr>
      <vt:lpstr>Network syntax</vt:lpstr>
      <vt:lpstr>On Arrow Networks</vt:lpstr>
      <vt:lpstr>On Arrow Networks</vt:lpstr>
      <vt:lpstr>On Arrow Networks</vt:lpstr>
      <vt:lpstr>On Arrow Networks</vt:lpstr>
      <vt:lpstr>On Arrow Networks</vt:lpstr>
      <vt:lpstr>On Arrow Networks</vt:lpstr>
      <vt:lpstr>On Arrow Networks</vt:lpstr>
      <vt:lpstr>On Arrow Networks</vt:lpstr>
      <vt:lpstr>On Arrow Networks</vt:lpstr>
      <vt:lpstr>Event numbers</vt:lpstr>
      <vt:lpstr>Timed activities</vt:lpstr>
      <vt:lpstr>Forward pass</vt:lpstr>
      <vt:lpstr>Backward pass</vt:lpstr>
      <vt:lpstr>Event, Slack and Activity Float</vt:lpstr>
      <vt:lpstr>The Complete On  Arrow Network</vt:lpstr>
      <vt:lpstr>On Arrow Networks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RLWarrender</dc:creator>
  <cp:lastModifiedBy>Robert Warrender</cp:lastModifiedBy>
  <cp:revision>42</cp:revision>
  <dcterms:created xsi:type="dcterms:W3CDTF">2014-09-20T17:20:44Z</dcterms:created>
  <dcterms:modified xsi:type="dcterms:W3CDTF">2016-10-06T00:19:52Z</dcterms:modified>
</cp:coreProperties>
</file>