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63" r:id="rId4"/>
    <p:sldId id="274" r:id="rId5"/>
    <p:sldId id="275" r:id="rId6"/>
    <p:sldId id="260" r:id="rId7"/>
    <p:sldId id="261" r:id="rId8"/>
    <p:sldId id="262" r:id="rId9"/>
    <p:sldId id="267" r:id="rId10"/>
    <p:sldId id="269" r:id="rId11"/>
    <p:sldId id="270" r:id="rId12"/>
    <p:sldId id="271" r:id="rId13"/>
    <p:sldId id="265" r:id="rId14"/>
    <p:sldId id="272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CET324 Introduction to PBL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1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8F80-8582-8142-AF1E-9DF4B8E585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F072-EEC5-D944-8638-1FDD4758F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CET324 Problem Based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Problem Based Learning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3"/>
            <a:ext cx="1872208" cy="88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68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PBL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 based learning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Cases are used to start the process but the emphasis not on the specific case but on the problems that students identify as they try to understand the </a:t>
            </a:r>
            <a:r>
              <a:rPr lang="en-US" dirty="0" smtClean="0"/>
              <a:t>case </a:t>
            </a:r>
            <a:endParaRPr lang="en-US" dirty="0" smtClean="0">
              <a:effectLst/>
            </a:endParaRPr>
          </a:p>
          <a:p>
            <a:r>
              <a:rPr lang="en-US" dirty="0" smtClean="0"/>
              <a:t>Specific issue </a:t>
            </a:r>
            <a:r>
              <a:rPr lang="en-US" dirty="0"/>
              <a:t>solving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It may improve ability to solve </a:t>
            </a:r>
            <a:r>
              <a:rPr lang="en-US" dirty="0" smtClean="0"/>
              <a:t>specific issues </a:t>
            </a:r>
            <a:r>
              <a:rPr lang="en-US" dirty="0"/>
              <a:t>but emphasis should be on the gaps students discover in their knowledge and skills and how these can be </a:t>
            </a:r>
            <a:r>
              <a:rPr lang="en-US" dirty="0" smtClean="0"/>
              <a:t>remedied </a:t>
            </a:r>
            <a:endParaRPr lang="en-US" dirty="0" smtClean="0">
              <a:effectLst/>
            </a:endParaRPr>
          </a:p>
          <a:p>
            <a:r>
              <a:rPr lang="en-US" dirty="0"/>
              <a:t>Being taught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The aim is to allow students to learn for themselves not be given formal tuition. The facilitator facilitates discussion and learning rather than leading </a:t>
            </a:r>
            <a:r>
              <a:rPr lang="en-US" dirty="0" smtClean="0"/>
              <a:t>it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Facilitator</a:t>
            </a:r>
          </a:p>
          <a:p>
            <a:r>
              <a:rPr lang="en-US" dirty="0" smtClean="0"/>
              <a:t>Scribe</a:t>
            </a:r>
          </a:p>
          <a:p>
            <a:r>
              <a:rPr lang="en-US" dirty="0" smtClean="0"/>
              <a:t>Chairperson</a:t>
            </a:r>
          </a:p>
          <a:p>
            <a:r>
              <a:rPr lang="en-US" dirty="0" smtClean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422013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Steps in PBL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568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out the problem and identify and clarify words and phrases that are unknown to </a:t>
            </a:r>
            <a:r>
              <a:rPr lang="en-US" dirty="0" smtClean="0"/>
              <a:t>you </a:t>
            </a:r>
            <a:endParaRPr lang="en-US" dirty="0" smtClean="0">
              <a:effectLst/>
            </a:endParaRPr>
          </a:p>
          <a:p>
            <a:r>
              <a:rPr lang="en-US" dirty="0" smtClean="0"/>
              <a:t>Define </a:t>
            </a:r>
            <a:r>
              <a:rPr lang="en-US" dirty="0"/>
              <a:t>the problem or </a:t>
            </a:r>
            <a:r>
              <a:rPr lang="en-US" dirty="0" smtClean="0"/>
              <a:t>problems </a:t>
            </a:r>
            <a:endParaRPr lang="en-US" dirty="0" smtClean="0">
              <a:effectLst/>
            </a:endParaRPr>
          </a:p>
          <a:p>
            <a:r>
              <a:rPr lang="en-US" dirty="0" smtClean="0"/>
              <a:t>Using </a:t>
            </a:r>
            <a:r>
              <a:rPr lang="en-US" dirty="0"/>
              <a:t>the problem list brainstorm possible </a:t>
            </a:r>
            <a:r>
              <a:rPr lang="en-US" dirty="0" smtClean="0"/>
              <a:t>explanations </a:t>
            </a:r>
            <a:endParaRPr lang="en-US" dirty="0" smtClean="0">
              <a:effectLst/>
            </a:endParaRPr>
          </a:p>
          <a:p>
            <a:r>
              <a:rPr lang="en-US" dirty="0" smtClean="0"/>
              <a:t>Arrange </a:t>
            </a:r>
            <a:r>
              <a:rPr lang="en-US" dirty="0"/>
              <a:t>explanations into tentative </a:t>
            </a:r>
            <a:r>
              <a:rPr lang="en-US" dirty="0" smtClean="0"/>
              <a:t>solutions </a:t>
            </a:r>
            <a:endParaRPr lang="en-US" dirty="0" smtClean="0">
              <a:effectLst/>
            </a:endParaRPr>
          </a:p>
          <a:p>
            <a:r>
              <a:rPr lang="en-US" dirty="0" smtClean="0"/>
              <a:t>Define </a:t>
            </a:r>
            <a:r>
              <a:rPr lang="en-US" dirty="0"/>
              <a:t>the learning objectives needed to test the validity of your </a:t>
            </a:r>
            <a:r>
              <a:rPr lang="en-US" dirty="0" smtClean="0"/>
              <a:t>explanations </a:t>
            </a:r>
            <a:endParaRPr lang="en-US" dirty="0" smtClean="0">
              <a:effectLst/>
            </a:endParaRPr>
          </a:p>
          <a:p>
            <a:r>
              <a:rPr lang="en-US" dirty="0" smtClean="0"/>
              <a:t>Members </a:t>
            </a:r>
            <a:r>
              <a:rPr lang="en-US" dirty="0"/>
              <a:t>of the group go away and study privately using all sources of information </a:t>
            </a:r>
            <a:r>
              <a:rPr lang="en-US" dirty="0" smtClean="0"/>
              <a:t>available </a:t>
            </a:r>
            <a:endParaRPr lang="en-US" dirty="0" smtClean="0">
              <a:effectLst/>
            </a:endParaRPr>
          </a:p>
          <a:p>
            <a:r>
              <a:rPr lang="en-US" dirty="0" smtClean="0"/>
              <a:t>Share </a:t>
            </a:r>
            <a:r>
              <a:rPr lang="en-US" dirty="0"/>
              <a:t>the results of your private study with the rest if your </a:t>
            </a:r>
            <a:r>
              <a:rPr lang="en-US" dirty="0" smtClean="0"/>
              <a:t>group 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how far your explanations are justified and what further knowledge is </a:t>
            </a:r>
            <a:r>
              <a:rPr lang="en-US" dirty="0" smtClean="0"/>
              <a:t>required </a:t>
            </a:r>
          </a:p>
          <a:p>
            <a:pPr lvl="1"/>
            <a:r>
              <a:rPr lang="en-US" dirty="0" smtClean="0"/>
              <a:t>Cite any  </a:t>
            </a:r>
            <a:r>
              <a:rPr lang="en-US" dirty="0"/>
              <a:t>resources </a:t>
            </a:r>
            <a:r>
              <a:rPr lang="en-US" dirty="0" smtClean="0"/>
              <a:t>used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1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PBL </a:t>
            </a:r>
            <a:r>
              <a:rPr lang="en-US" dirty="0"/>
              <a:t>materials (usually a scenario) </a:t>
            </a:r>
            <a:r>
              <a:rPr lang="en-US" dirty="0" smtClean="0"/>
              <a:t>are designed to </a:t>
            </a:r>
            <a:r>
              <a:rPr lang="en-US" dirty="0"/>
              <a:t>aid learning by: </a:t>
            </a:r>
          </a:p>
          <a:p>
            <a:pPr lvl="1"/>
            <a:r>
              <a:rPr lang="en-US" dirty="0" smtClean="0"/>
              <a:t>Stimulating interest, thought and discussion </a:t>
            </a:r>
            <a:endParaRPr lang="en-US" dirty="0"/>
          </a:p>
          <a:p>
            <a:pPr lvl="1"/>
            <a:r>
              <a:rPr lang="en-US" dirty="0" smtClean="0"/>
              <a:t>Providing </a:t>
            </a:r>
            <a:r>
              <a:rPr lang="en-US" dirty="0"/>
              <a:t>a realistic context for </a:t>
            </a:r>
            <a:r>
              <a:rPr lang="en-US" dirty="0" smtClean="0"/>
              <a:t>learning </a:t>
            </a:r>
            <a:endParaRPr lang="en-US" dirty="0"/>
          </a:p>
          <a:p>
            <a:pPr lvl="1"/>
            <a:r>
              <a:rPr lang="en-US" dirty="0" smtClean="0"/>
              <a:t>Activating</a:t>
            </a:r>
            <a:r>
              <a:rPr lang="en-US" dirty="0"/>
              <a:t>, elaborating and restructuring existing knowledge. </a:t>
            </a:r>
            <a:endParaRPr lang="en-US" dirty="0" smtClean="0">
              <a:effectLst/>
            </a:endParaRPr>
          </a:p>
          <a:p>
            <a:r>
              <a:rPr lang="en-US" dirty="0"/>
              <a:t>The group is equally as valuable as a resource and should aid learning by: </a:t>
            </a:r>
            <a:endParaRPr lang="en-US" dirty="0" smtClean="0"/>
          </a:p>
          <a:p>
            <a:pPr lvl="1"/>
            <a:r>
              <a:rPr lang="en-US" dirty="0" smtClean="0"/>
              <a:t>Facilitating the sharing of knowledge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Stimulating reflection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Providing a pool of different skills of the group members to be drawn out and </a:t>
            </a:r>
            <a:r>
              <a:rPr lang="en-US" dirty="0" err="1" smtClean="0"/>
              <a:t>utilised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 to share not compete. </a:t>
            </a:r>
            <a:endParaRPr lang="en-US" dirty="0" smtClean="0"/>
          </a:p>
          <a:p>
            <a:r>
              <a:rPr lang="en-US" dirty="0" smtClean="0"/>
              <a:t>Resist </a:t>
            </a:r>
            <a:r>
              <a:rPr lang="en-US" dirty="0"/>
              <a:t>the temptation to SOLVE the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are trying to identify the knowledge you need to solve it, not actually trying to solve it! </a:t>
            </a:r>
            <a:endParaRPr lang="en-US" dirty="0" smtClean="0">
              <a:effectLst/>
            </a:endParaRPr>
          </a:p>
          <a:p>
            <a:r>
              <a:rPr lang="en-US" dirty="0" smtClean="0"/>
              <a:t>Be reflective </a:t>
            </a:r>
          </a:p>
          <a:p>
            <a:r>
              <a:rPr lang="en-US" dirty="0" smtClean="0"/>
              <a:t>Don’t </a:t>
            </a:r>
            <a:r>
              <a:rPr lang="en-US" dirty="0"/>
              <a:t>worry if </a:t>
            </a:r>
            <a:r>
              <a:rPr lang="en-US" dirty="0" smtClean="0"/>
              <a:t>other groups  </a:t>
            </a:r>
            <a:r>
              <a:rPr lang="en-US" dirty="0"/>
              <a:t>are doing things </a:t>
            </a:r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nature of PBL. Different groups will evolve their own way of doing </a:t>
            </a:r>
            <a:r>
              <a:rPr lang="en-US" dirty="0" smtClean="0"/>
              <a:t>things </a:t>
            </a:r>
            <a:endParaRPr lang="en-US" dirty="0" smtClean="0">
              <a:effectLst/>
            </a:endParaRPr>
          </a:p>
          <a:p>
            <a:r>
              <a:rPr lang="en-US" dirty="0" smtClean="0"/>
              <a:t>Be </a:t>
            </a:r>
            <a:r>
              <a:rPr lang="en-US" dirty="0"/>
              <a:t>brave and don’t be intimidated if you feel that people know more than </a:t>
            </a:r>
            <a:r>
              <a:rPr lang="en-US" dirty="0" smtClean="0"/>
              <a:t>you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PBL is a different way of learning</a:t>
            </a:r>
          </a:p>
          <a:p>
            <a:r>
              <a:rPr lang="en-US" dirty="0" smtClean="0"/>
              <a:t>We will introduce through a number of scenarios</a:t>
            </a:r>
          </a:p>
          <a:p>
            <a:r>
              <a:rPr lang="en-US" dirty="0" smtClean="0"/>
              <a:t>Your input to pedagogic research will be very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Introduce Problem Based Learning (PBL)</a:t>
            </a:r>
          </a:p>
          <a:p>
            <a:r>
              <a:rPr lang="en-US" dirty="0" smtClean="0"/>
              <a:t>Provide </a:t>
            </a:r>
            <a:r>
              <a:rPr lang="en-US" dirty="0"/>
              <a:t>you </a:t>
            </a:r>
            <a:r>
              <a:rPr lang="en-US" dirty="0" smtClean="0"/>
              <a:t>with the </a:t>
            </a:r>
            <a:r>
              <a:rPr lang="en-US" dirty="0"/>
              <a:t>basic information needed </a:t>
            </a:r>
            <a:r>
              <a:rPr lang="en-US" dirty="0" smtClean="0"/>
              <a:t>to ‘do</a:t>
            </a:r>
            <a:r>
              <a:rPr lang="en-US" dirty="0"/>
              <a:t>’ PBL </a:t>
            </a:r>
            <a:endParaRPr lang="en-US" dirty="0" smtClean="0"/>
          </a:p>
          <a:p>
            <a:pPr lvl="1"/>
            <a:r>
              <a:rPr lang="en-US" dirty="0"/>
              <a:t>“</a:t>
            </a:r>
            <a:r>
              <a:rPr lang="en-US" i="1" dirty="0"/>
              <a:t>Students should be oriented to the philosophy of problem-based learning, the rationale for its use and their role in a </a:t>
            </a:r>
            <a:r>
              <a:rPr lang="en-US" i="1" dirty="0" smtClean="0"/>
              <a:t>tutorial” </a:t>
            </a:r>
            <a:r>
              <a:rPr lang="en-US" dirty="0"/>
              <a:t>Davis (2004) </a:t>
            </a:r>
            <a:endParaRPr lang="en-US" dirty="0" smtClean="0"/>
          </a:p>
          <a:p>
            <a:r>
              <a:rPr lang="en-US" dirty="0" smtClean="0"/>
              <a:t>Explore malware / </a:t>
            </a:r>
            <a:r>
              <a:rPr lang="en-US" dirty="0" err="1" smtClean="0"/>
              <a:t>ransomware</a:t>
            </a:r>
            <a:r>
              <a:rPr lang="en-US" dirty="0" smtClean="0"/>
              <a:t> through PBL approach</a:t>
            </a:r>
          </a:p>
          <a:p>
            <a:r>
              <a:rPr lang="en-US" dirty="0" smtClean="0"/>
              <a:t>Involve you in pedagogic research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0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PBL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PBL originated in medical schools nearly 30 years ago</a:t>
            </a:r>
          </a:p>
          <a:p>
            <a:r>
              <a:rPr lang="en-US" dirty="0" smtClean="0"/>
              <a:t>Educationalists questioned </a:t>
            </a:r>
            <a:r>
              <a:rPr lang="en-US" dirty="0"/>
              <a:t>how well traditional preclinical science courses equipped students to become </a:t>
            </a:r>
            <a:r>
              <a:rPr lang="en-US" dirty="0" smtClean="0"/>
              <a:t>doctors.</a:t>
            </a:r>
          </a:p>
          <a:p>
            <a:r>
              <a:rPr lang="en-US" dirty="0" smtClean="0"/>
              <a:t>Information</a:t>
            </a:r>
            <a:r>
              <a:rPr lang="en-US" dirty="0"/>
              <a:t>-dense lectures presented by a series of content experts to passive student audiences seemed disconnected from the practice of medicine that required integration of knowledge, decision making, working with others, and communicating with patients.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new system was proposed which made the common problems that people take to the doctor the prime focus of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The </a:t>
            </a:r>
            <a:r>
              <a:rPr lang="en-US" dirty="0"/>
              <a:t>aim of this method or ‘Problem-Based Learning’ was that the relevance of the course content would be clear and its application to clinical practice more </a:t>
            </a:r>
            <a:r>
              <a:rPr lang="en-US" dirty="0" smtClean="0"/>
              <a:t>direct </a:t>
            </a:r>
          </a:p>
        </p:txBody>
      </p:sp>
    </p:spTree>
    <p:extLst>
      <p:ext uri="{BB962C8B-B14F-4D97-AF65-F5344CB8AC3E}">
        <p14:creationId xmlns:p14="http://schemas.microsoft.com/office/powerpoint/2010/main" val="90402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defining feature of PBL is that it reverses the traditional approach to teaching and learning.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is that the starting point (rather than end point) for learning should be a problem that the learner wishes to solve.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aim however is not primarily to </a:t>
            </a:r>
            <a:r>
              <a:rPr lang="en-US" b="1" dirty="0"/>
              <a:t>solve </a:t>
            </a:r>
            <a:r>
              <a:rPr lang="en-US" dirty="0"/>
              <a:t>the problem, but rather to get students themselves to identify and search for the knowledge that they need to obtain </a:t>
            </a:r>
            <a:r>
              <a:rPr lang="en-US" b="1" dirty="0"/>
              <a:t>in order to approach the problem.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0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20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PBL </a:t>
            </a:r>
            <a:r>
              <a:rPr lang="en-US" dirty="0"/>
              <a:t>has two defining features: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problem comes </a:t>
            </a:r>
            <a:r>
              <a:rPr lang="en-US" dirty="0" smtClean="0"/>
              <a:t>first;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is conducted in context. </a:t>
            </a:r>
            <a:endParaRPr lang="en-US" dirty="0" smtClean="0">
              <a:effectLst/>
            </a:endParaRPr>
          </a:p>
          <a:p>
            <a:r>
              <a:rPr lang="en-US" dirty="0" smtClean="0"/>
              <a:t>The </a:t>
            </a:r>
            <a:r>
              <a:rPr lang="en-US" dirty="0"/>
              <a:t>aim of the cases used in PBL is not to get students to solve the </a:t>
            </a:r>
            <a:r>
              <a:rPr lang="en-US" dirty="0" smtClean="0"/>
              <a:t>problems </a:t>
            </a:r>
            <a:r>
              <a:rPr lang="en-US" dirty="0"/>
              <a:t>they illustrate, but to get students themselves to identify and search for the knowledge that they need to obtain in order to approach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different types of PBL, for example</a:t>
            </a:r>
          </a:p>
          <a:p>
            <a:pPr lvl="1"/>
            <a:r>
              <a:rPr lang="en-US" dirty="0" smtClean="0"/>
              <a:t>Open Discovery Model</a:t>
            </a:r>
            <a:endParaRPr lang="en-US" dirty="0"/>
          </a:p>
          <a:p>
            <a:pPr lvl="1"/>
            <a:r>
              <a:rPr lang="en-US" dirty="0" smtClean="0"/>
              <a:t>Guided </a:t>
            </a:r>
            <a:r>
              <a:rPr lang="en-US" dirty="0"/>
              <a:t>Discovery </a:t>
            </a:r>
            <a:r>
              <a:rPr lang="en-US" dirty="0" smtClean="0"/>
              <a:t>Model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PBL at Sunderland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71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appreciate that the </a:t>
            </a:r>
            <a:r>
              <a:rPr lang="en-US" dirty="0"/>
              <a:t>transition from conventional </a:t>
            </a:r>
            <a:r>
              <a:rPr lang="en-US" dirty="0" smtClean="0"/>
              <a:t>teacher </a:t>
            </a:r>
            <a:r>
              <a:rPr lang="en-US" dirty="0" err="1" smtClean="0"/>
              <a:t>centred</a:t>
            </a:r>
            <a:r>
              <a:rPr lang="en-US" dirty="0" smtClean="0"/>
              <a:t> </a:t>
            </a:r>
            <a:r>
              <a:rPr lang="en-US" dirty="0"/>
              <a:t>education to problem-based learning can be </a:t>
            </a:r>
            <a:r>
              <a:rPr lang="en-US" dirty="0" smtClean="0"/>
              <a:t>tricky</a:t>
            </a:r>
          </a:p>
          <a:p>
            <a:r>
              <a:rPr lang="en-US" dirty="0"/>
              <a:t>A true understanding of PBL will only come with time and by engaging in the process </a:t>
            </a:r>
            <a:endParaRPr lang="en-US" dirty="0" smtClean="0"/>
          </a:p>
          <a:p>
            <a:r>
              <a:rPr lang="en-US" dirty="0" smtClean="0"/>
              <a:t>Our use of PBL </a:t>
            </a:r>
            <a:r>
              <a:rPr lang="en-US" dirty="0"/>
              <a:t>is designed to improve the efficiency of </a:t>
            </a:r>
            <a:r>
              <a:rPr lang="en-US" dirty="0" err="1" smtClean="0"/>
              <a:t>cybersecurity</a:t>
            </a:r>
            <a:r>
              <a:rPr lang="en-US" dirty="0" smtClean="0"/>
              <a:t> </a:t>
            </a:r>
            <a:r>
              <a:rPr lang="en-US" dirty="0"/>
              <a:t>education and to help students develop the wide range of skills needed to </a:t>
            </a:r>
            <a:r>
              <a:rPr lang="en-US" dirty="0" smtClean="0"/>
              <a:t>be a </a:t>
            </a:r>
            <a:r>
              <a:rPr lang="en-US" dirty="0" err="1" smtClean="0"/>
              <a:t>cybersecurity</a:t>
            </a:r>
            <a:r>
              <a:rPr lang="en-US" dirty="0" smtClean="0"/>
              <a:t> professional </a:t>
            </a:r>
            <a:endParaRPr lang="en-US" dirty="0" smtClean="0">
              <a:effectLst/>
            </a:endParaRPr>
          </a:p>
          <a:p>
            <a:r>
              <a:rPr lang="en-US" dirty="0" smtClean="0"/>
              <a:t>These </a:t>
            </a:r>
            <a:r>
              <a:rPr lang="en-US" dirty="0"/>
              <a:t>skills include the ability to work as a team, make </a:t>
            </a:r>
            <a:r>
              <a:rPr lang="en-US" dirty="0" err="1"/>
              <a:t>judgements</a:t>
            </a:r>
            <a:r>
              <a:rPr lang="en-US" dirty="0"/>
              <a:t> when faced with uncertainty and to develop the characteristics of a lifelong </a:t>
            </a:r>
            <a:r>
              <a:rPr lang="en-US" dirty="0" smtClean="0"/>
              <a:t>learner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7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PBL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80" y="1157156"/>
            <a:ext cx="8686800" cy="5452572"/>
          </a:xfrm>
        </p:spPr>
        <p:txBody>
          <a:bodyPr>
            <a:noAutofit/>
          </a:bodyPr>
          <a:lstStyle/>
          <a:p>
            <a:r>
              <a:rPr lang="en-US" dirty="0"/>
              <a:t>Reduce ‘information </a:t>
            </a:r>
            <a:r>
              <a:rPr lang="en-US" dirty="0" smtClean="0"/>
              <a:t>overload’</a:t>
            </a:r>
            <a:r>
              <a:rPr lang="en-US" dirty="0"/>
              <a:t> </a:t>
            </a:r>
            <a:r>
              <a:rPr lang="en-US" dirty="0" smtClean="0"/>
              <a:t>and stop </a:t>
            </a:r>
            <a:r>
              <a:rPr lang="en-US" dirty="0"/>
              <a:t>students from learning huge amounts of unnecessary </a:t>
            </a:r>
            <a:r>
              <a:rPr lang="en-US" dirty="0" smtClean="0"/>
              <a:t>theoretical </a:t>
            </a:r>
            <a:r>
              <a:rPr lang="en-US" dirty="0"/>
              <a:t>detail </a:t>
            </a:r>
            <a:endParaRPr lang="en-US" dirty="0" smtClean="0"/>
          </a:p>
          <a:p>
            <a:r>
              <a:rPr lang="en-US" dirty="0" smtClean="0"/>
              <a:t>Innovate </a:t>
            </a:r>
            <a:r>
              <a:rPr lang="en-US" dirty="0"/>
              <a:t>teaching practices by replacing traditional ‘didactic’ teaching methods with </a:t>
            </a:r>
            <a:r>
              <a:rPr lang="en-US" dirty="0" smtClean="0"/>
              <a:t>PBL </a:t>
            </a:r>
            <a:endParaRPr lang="en-US" dirty="0" smtClean="0">
              <a:effectLst/>
            </a:endParaRPr>
          </a:p>
          <a:p>
            <a:r>
              <a:rPr lang="en-US" dirty="0" smtClean="0"/>
              <a:t>Improve </a:t>
            </a:r>
            <a:r>
              <a:rPr lang="en-US" dirty="0"/>
              <a:t>students’ control over their </a:t>
            </a:r>
            <a:r>
              <a:rPr lang="en-US" dirty="0" smtClean="0"/>
              <a:t>learning by providing more </a:t>
            </a:r>
            <a:r>
              <a:rPr lang="en-US" dirty="0"/>
              <a:t>opportunity to be self directed, to locate what they need to know and give them possession of their </a:t>
            </a:r>
            <a:r>
              <a:rPr lang="en-US" dirty="0" smtClean="0"/>
              <a:t>learning </a:t>
            </a:r>
            <a:endParaRPr lang="en-US" dirty="0" smtClean="0">
              <a:effectLst/>
            </a:endParaRPr>
          </a:p>
          <a:p>
            <a:r>
              <a:rPr lang="en-US" dirty="0" smtClean="0"/>
              <a:t>Improve students’ </a:t>
            </a:r>
            <a:r>
              <a:rPr lang="en-US" dirty="0"/>
              <a:t>interpersonal </a:t>
            </a:r>
            <a:r>
              <a:rPr lang="en-US" dirty="0" smtClean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1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important professionally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47500" lnSpcReduction="20000"/>
          </a:bodyPr>
          <a:lstStyle/>
          <a:p>
            <a:r>
              <a:rPr lang="en-US" sz="6700" dirty="0"/>
              <a:t>Make undergraduate education a platform for life long learning </a:t>
            </a:r>
          </a:p>
          <a:p>
            <a:pPr lvl="1"/>
            <a:r>
              <a:rPr lang="en-US" sz="6000" dirty="0" err="1"/>
              <a:t>Cybersecurity</a:t>
            </a:r>
            <a:r>
              <a:rPr lang="en-US" sz="6000" dirty="0"/>
              <a:t> is a field where professionals will need to continually build on and update their knowledge in accordance with ongoing developments in </a:t>
            </a:r>
            <a:r>
              <a:rPr lang="en-US" sz="6000" dirty="0" smtClean="0"/>
              <a:t>technology</a:t>
            </a:r>
          </a:p>
          <a:p>
            <a:r>
              <a:rPr lang="en-US" sz="6700" dirty="0" err="1" smtClean="0"/>
              <a:t>Cybersecurity</a:t>
            </a:r>
            <a:r>
              <a:rPr lang="en-US" sz="6700" dirty="0" smtClean="0"/>
              <a:t> professionals </a:t>
            </a:r>
            <a:r>
              <a:rPr lang="en-US" sz="6700" dirty="0"/>
              <a:t>must be able to make </a:t>
            </a:r>
            <a:r>
              <a:rPr lang="en-US" sz="6700" dirty="0" err="1"/>
              <a:t>judgements</a:t>
            </a:r>
            <a:r>
              <a:rPr lang="en-US" sz="6700" dirty="0"/>
              <a:t> when faced with uncertainty, to develop the characteristics of a ‘lifelong learner’, to be able to work both as part of a team and independently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68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PBL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4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problems or cases you encounter in PBL may not be </a:t>
            </a:r>
            <a:r>
              <a:rPr lang="en-US" dirty="0" smtClean="0"/>
              <a:t>resolved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this is not crucial to the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The </a:t>
            </a:r>
            <a:r>
              <a:rPr lang="en-US" dirty="0"/>
              <a:t>function of the cases is to enable students to </a:t>
            </a:r>
            <a:r>
              <a:rPr lang="en-US" dirty="0" err="1"/>
              <a:t>realise</a:t>
            </a:r>
            <a:r>
              <a:rPr lang="en-US" dirty="0"/>
              <a:t> the gaps in their knowledge and to stimulate them to direct their learning towards filling these </a:t>
            </a:r>
            <a:r>
              <a:rPr lang="en-US" dirty="0" smtClean="0"/>
              <a:t>gaps</a:t>
            </a:r>
          </a:p>
          <a:p>
            <a:r>
              <a:rPr lang="en-US" dirty="0" smtClean="0"/>
              <a:t>What </a:t>
            </a:r>
            <a:r>
              <a:rPr lang="en-US" dirty="0"/>
              <a:t>matters is that the learning has been encapsulated within the problem and a context has been provided to draw out the required </a:t>
            </a:r>
            <a:r>
              <a:rPr lang="en-US" dirty="0" smtClean="0"/>
              <a:t>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1020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CET324 Problem Based Learning</vt:lpstr>
      <vt:lpstr>Objectives</vt:lpstr>
      <vt:lpstr>Origins of PBL</vt:lpstr>
      <vt:lpstr>What is PBL</vt:lpstr>
      <vt:lpstr>More on PBL</vt:lpstr>
      <vt:lpstr>Applying PBL at Sunderland</vt:lpstr>
      <vt:lpstr>Aims of PBL</vt:lpstr>
      <vt:lpstr>Why important professionally ?</vt:lpstr>
      <vt:lpstr>PBL Outcomes</vt:lpstr>
      <vt:lpstr>What PBL is Not</vt:lpstr>
      <vt:lpstr>Roles</vt:lpstr>
      <vt:lpstr>Steps in PBL</vt:lpstr>
      <vt:lpstr>Using Scenarios</vt:lpstr>
      <vt:lpstr>PBL Tips</vt:lpstr>
      <vt:lpstr>Summary</vt:lpstr>
    </vt:vector>
  </TitlesOfParts>
  <Company>University of Sunderland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CET324 Problem Based Learning</dc:title>
  <dc:creator>Alastair Irons</dc:creator>
  <cp:lastModifiedBy>Alastair Irons</cp:lastModifiedBy>
  <cp:revision>17</cp:revision>
  <dcterms:created xsi:type="dcterms:W3CDTF">2016-10-10T08:58:39Z</dcterms:created>
  <dcterms:modified xsi:type="dcterms:W3CDTF">2016-10-11T07:19:53Z</dcterms:modified>
</cp:coreProperties>
</file>