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9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42" y="99559"/>
            <a:ext cx="26570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 smtClean="0">
                <a:solidFill>
                  <a:schemeClr val="tx2"/>
                </a:solidFill>
                <a:latin typeface="+mn-lt"/>
                <a:cs typeface="+mn-cs"/>
              </a:rPr>
              <a:t>CET324 Advanced Cyber Security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 smtClean="0">
                <a:solidFill>
                  <a:schemeClr val="tx2"/>
                </a:solidFill>
                <a:latin typeface="+mn-lt"/>
                <a:cs typeface="+mn-cs"/>
              </a:rPr>
              <a:t>More on Access Controls</a:t>
            </a:r>
            <a:endParaRPr lang="en-GB" sz="1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7" name="Picture 11" descr="logo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355" y="99559"/>
            <a:ext cx="178593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02255" y="8559347"/>
            <a:ext cx="3357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dirty="0">
                <a:latin typeface="Calibri" pitchFamily="34" charset="0"/>
                <a:cs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Copyright University of Sunderland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00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C04E5-AB50-4962-BE49-118C1258942D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6C07F-8039-429F-9811-76CDD1293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78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6C07F-8039-429F-9811-76CDD1293AB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9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0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8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DB26-956E-40ED-9BF8-4FE1E822AF8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CC95-2DEE-4435-BDE9-C424C0A49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on Access Control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CET324 Lecture</a:t>
            </a:r>
            <a:endParaRPr lang="en-GB" dirty="0"/>
          </a:p>
        </p:txBody>
      </p:sp>
      <p:pic>
        <p:nvPicPr>
          <p:cNvPr id="4" name="Picture 6" descr="logo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21288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02904"/>
            <a:ext cx="2758053" cy="18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23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Approaches to 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Non-discretionary Access Control</a:t>
            </a:r>
          </a:p>
          <a:p>
            <a:pPr lvl="1"/>
            <a:r>
              <a:rPr lang="en-GB" dirty="0"/>
              <a:t>Closely monitored by the security administrator and not the systems administrator</a:t>
            </a:r>
          </a:p>
          <a:p>
            <a:r>
              <a:rPr lang="en-GB" dirty="0"/>
              <a:t>Rule-based </a:t>
            </a:r>
            <a:r>
              <a:rPr lang="en-GB" dirty="0" smtClean="0"/>
              <a:t>(or Procedure-oriented) Access </a:t>
            </a:r>
            <a:r>
              <a:rPr lang="en-GB" dirty="0"/>
              <a:t>Control </a:t>
            </a:r>
          </a:p>
          <a:p>
            <a:pPr lvl="1"/>
            <a:r>
              <a:rPr lang="en-GB" dirty="0"/>
              <a:t>A list of rules, maintained by the data owner, determines which users have access to objects </a:t>
            </a:r>
          </a:p>
          <a:p>
            <a:r>
              <a:rPr lang="en-GB" dirty="0"/>
              <a:t>Role-based Access Control </a:t>
            </a:r>
          </a:p>
          <a:p>
            <a:pPr lvl="1"/>
            <a:r>
              <a:rPr lang="en-GB" dirty="0"/>
              <a:t>Policy bases access control approvals on the jobs the user is assigned</a:t>
            </a:r>
          </a:p>
          <a:p>
            <a:r>
              <a:rPr lang="en-GB" dirty="0"/>
              <a:t>Content-dependent Access Control </a:t>
            </a:r>
          </a:p>
          <a:p>
            <a:pPr lvl="1"/>
            <a:r>
              <a:rPr lang="en-GB" dirty="0"/>
              <a:t>Access control based on what is contained in the data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15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Access Control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Bell-La </a:t>
            </a:r>
            <a:r>
              <a:rPr lang="en-GB" dirty="0" err="1" smtClean="0"/>
              <a:t>Padula</a:t>
            </a:r>
            <a:r>
              <a:rPr lang="en-GB" dirty="0" smtClean="0"/>
              <a:t> Model</a:t>
            </a:r>
          </a:p>
          <a:p>
            <a:pPr lvl="1"/>
            <a:r>
              <a:rPr lang="en-GB" dirty="0" smtClean="0"/>
              <a:t>Focusses on confidentiality of data and the control of access to classified information</a:t>
            </a:r>
          </a:p>
          <a:p>
            <a:r>
              <a:rPr lang="en-GB" dirty="0" err="1" smtClean="0"/>
              <a:t>Biba</a:t>
            </a:r>
            <a:r>
              <a:rPr lang="en-GB" dirty="0" smtClean="0"/>
              <a:t> Integrity Model</a:t>
            </a:r>
          </a:p>
          <a:p>
            <a:pPr lvl="1"/>
            <a:r>
              <a:rPr lang="en-GB" dirty="0" smtClean="0"/>
              <a:t>Based on integrity </a:t>
            </a:r>
            <a:endParaRPr lang="en-GB" dirty="0"/>
          </a:p>
          <a:p>
            <a:r>
              <a:rPr lang="en-GB" dirty="0" smtClean="0"/>
              <a:t>Clark and Wilson Integrity Model</a:t>
            </a:r>
          </a:p>
          <a:p>
            <a:pPr lvl="1"/>
            <a:r>
              <a:rPr lang="en-GB" dirty="0" smtClean="0"/>
              <a:t>Focusses on what happens when users allowed into a system try to do things they are not permitted to do</a:t>
            </a:r>
          </a:p>
          <a:p>
            <a:r>
              <a:rPr lang="en-GB" dirty="0" smtClean="0"/>
              <a:t>Brewer and Nash Integrity Model</a:t>
            </a:r>
          </a:p>
          <a:p>
            <a:pPr lvl="1"/>
            <a:r>
              <a:rPr lang="en-GB" dirty="0" smtClean="0"/>
              <a:t>Based on mathematical theory to ensure fair competition</a:t>
            </a:r>
          </a:p>
          <a:p>
            <a:pPr lvl="1"/>
            <a:r>
              <a:rPr lang="en-GB" dirty="0" smtClean="0"/>
              <a:t>Dynamically applies changing access permissions</a:t>
            </a:r>
          </a:p>
        </p:txBody>
      </p:sp>
    </p:spTree>
    <p:extLst>
      <p:ext uri="{BB962C8B-B14F-4D97-AF65-F5344CB8AC3E}">
        <p14:creationId xmlns:p14="http://schemas.microsoft.com/office/powerpoint/2010/main" val="217528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Effects of Breach in 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Failure to control access can give people who wish to do harm an advantage</a:t>
            </a:r>
          </a:p>
          <a:p>
            <a:pPr lvl="1"/>
            <a:r>
              <a:rPr lang="en-GB" dirty="0" smtClean="0"/>
              <a:t>From nation state to competitor business to cyber criminal</a:t>
            </a:r>
          </a:p>
          <a:p>
            <a:r>
              <a:rPr lang="en-GB" dirty="0" smtClean="0"/>
              <a:t>Typical effects</a:t>
            </a:r>
          </a:p>
          <a:p>
            <a:pPr lvl="1"/>
            <a:r>
              <a:rPr lang="en-GB" dirty="0" smtClean="0"/>
              <a:t>Disclosure of private information </a:t>
            </a:r>
          </a:p>
          <a:p>
            <a:pPr lvl="1"/>
            <a:r>
              <a:rPr lang="en-GB" dirty="0" smtClean="0"/>
              <a:t>Corruption of data</a:t>
            </a:r>
          </a:p>
          <a:p>
            <a:pPr lvl="1"/>
            <a:r>
              <a:rPr lang="en-GB" dirty="0" smtClean="0"/>
              <a:t>Loss of business intelligence</a:t>
            </a:r>
          </a:p>
          <a:p>
            <a:pPr lvl="1"/>
            <a:r>
              <a:rPr lang="en-GB" dirty="0" smtClean="0"/>
              <a:t>Danger to facilities, staff and systems</a:t>
            </a:r>
          </a:p>
          <a:p>
            <a:pPr lvl="1"/>
            <a:r>
              <a:rPr lang="en-GB" dirty="0" smtClean="0"/>
              <a:t>Damage to equipment</a:t>
            </a:r>
          </a:p>
          <a:p>
            <a:pPr lvl="1"/>
            <a:r>
              <a:rPr lang="en-GB" dirty="0" smtClean="0"/>
              <a:t>Failure of systems and business process </a:t>
            </a:r>
          </a:p>
          <a:p>
            <a:pPr lvl="1"/>
            <a:r>
              <a:rPr lang="en-GB" dirty="0" smtClean="0"/>
              <a:t>Denial of Service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493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Compromise to Access Controls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Gaining physical access</a:t>
            </a:r>
          </a:p>
          <a:p>
            <a:r>
              <a:rPr lang="en-GB" dirty="0" smtClean="0"/>
              <a:t>Eavesdropping </a:t>
            </a:r>
          </a:p>
          <a:p>
            <a:pPr lvl="1"/>
            <a:r>
              <a:rPr lang="en-GB" dirty="0" smtClean="0"/>
              <a:t>by observation</a:t>
            </a:r>
          </a:p>
          <a:p>
            <a:pPr lvl="1"/>
            <a:r>
              <a:rPr lang="en-GB" dirty="0" smtClean="0"/>
              <a:t>electronic</a:t>
            </a:r>
          </a:p>
          <a:p>
            <a:r>
              <a:rPr lang="en-GB" dirty="0" smtClean="0"/>
              <a:t>Bypassing security</a:t>
            </a:r>
          </a:p>
          <a:p>
            <a:r>
              <a:rPr lang="en-GB" dirty="0" smtClean="0"/>
              <a:t>Exploiting hardware and / or software</a:t>
            </a:r>
          </a:p>
          <a:p>
            <a:r>
              <a:rPr lang="en-GB" dirty="0" smtClean="0"/>
              <a:t>Reusing or discarding media</a:t>
            </a:r>
          </a:p>
          <a:p>
            <a:r>
              <a:rPr lang="en-GB" dirty="0" smtClean="0"/>
              <a:t>Intercepting communication</a:t>
            </a:r>
          </a:p>
          <a:p>
            <a:r>
              <a:rPr lang="en-GB" dirty="0" smtClean="0"/>
              <a:t>Accessing networks</a:t>
            </a:r>
          </a:p>
          <a:p>
            <a:r>
              <a:rPr lang="en-GB" dirty="0" smtClean="0"/>
              <a:t>Exploiting applications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3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Effects of Access Control Violations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Loss of customer confidence</a:t>
            </a:r>
          </a:p>
          <a:p>
            <a:r>
              <a:rPr lang="en-GB" dirty="0" smtClean="0"/>
              <a:t>Loss of business opportunities</a:t>
            </a:r>
          </a:p>
          <a:p>
            <a:r>
              <a:rPr lang="en-GB" dirty="0" smtClean="0"/>
              <a:t>New legislation and regulations imposed on the organisation</a:t>
            </a:r>
          </a:p>
          <a:p>
            <a:r>
              <a:rPr lang="en-GB" dirty="0" smtClean="0"/>
              <a:t>Bad publicity</a:t>
            </a:r>
          </a:p>
          <a:p>
            <a:r>
              <a:rPr lang="en-GB" dirty="0" smtClean="0"/>
              <a:t>More oversight</a:t>
            </a:r>
          </a:p>
          <a:p>
            <a:r>
              <a:rPr lang="en-GB" dirty="0" smtClean="0"/>
              <a:t>Financial penalties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36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Control has significant impact on cyber security</a:t>
            </a:r>
          </a:p>
          <a:p>
            <a:r>
              <a:rPr lang="en-GB" dirty="0" smtClean="0"/>
              <a:t>Access control approach will depend on circumstance and level of security requirement</a:t>
            </a:r>
          </a:p>
          <a:p>
            <a:r>
              <a:rPr lang="en-GB" dirty="0" smtClean="0"/>
              <a:t>Effect of breach of access control can be catastrophic from individual through to nation state level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08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Task – Biometrics in 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Identify the opportunities in using the following biometrics for authentication</a:t>
            </a:r>
          </a:p>
          <a:p>
            <a:pPr lvl="1"/>
            <a:r>
              <a:rPr lang="en-GB" dirty="0" smtClean="0"/>
              <a:t>Fingerprint</a:t>
            </a:r>
          </a:p>
          <a:p>
            <a:pPr lvl="1"/>
            <a:r>
              <a:rPr lang="en-GB" dirty="0" smtClean="0"/>
              <a:t>Hand geometry</a:t>
            </a:r>
          </a:p>
          <a:p>
            <a:pPr lvl="1"/>
            <a:r>
              <a:rPr lang="en-GB" dirty="0" smtClean="0"/>
              <a:t>Retina and iris recognition</a:t>
            </a:r>
          </a:p>
          <a:p>
            <a:pPr lvl="1"/>
            <a:r>
              <a:rPr lang="en-GB" dirty="0" smtClean="0"/>
              <a:t>Voice</a:t>
            </a:r>
          </a:p>
          <a:p>
            <a:pPr lvl="1"/>
            <a:r>
              <a:rPr lang="en-GB" dirty="0" smtClean="0"/>
              <a:t>Handwriting, signature and hand motion</a:t>
            </a:r>
          </a:p>
          <a:p>
            <a:pPr lvl="1"/>
            <a:r>
              <a:rPr lang="en-GB" dirty="0" smtClean="0"/>
              <a:t>Typing characteristics</a:t>
            </a:r>
          </a:p>
          <a:p>
            <a:pPr lvl="1"/>
            <a:r>
              <a:rPr lang="en-GB" dirty="0" smtClean="0"/>
              <a:t>Blood vessels in fingers or hand</a:t>
            </a:r>
          </a:p>
          <a:p>
            <a:pPr lvl="1"/>
            <a:r>
              <a:rPr lang="en-GB" dirty="0" smtClean="0"/>
              <a:t>Face</a:t>
            </a:r>
          </a:p>
          <a:p>
            <a:pPr lvl="1"/>
            <a:r>
              <a:rPr lang="en-GB" dirty="0" smtClean="0"/>
              <a:t>Facial features</a:t>
            </a:r>
          </a:p>
          <a:p>
            <a:r>
              <a:rPr lang="en-GB" dirty="0" smtClean="0"/>
              <a:t>What are the problems in using biometrics for access control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14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Centralised and Decentralised Access Control</a:t>
            </a:r>
          </a:p>
          <a:p>
            <a:r>
              <a:rPr lang="en-GB" dirty="0" smtClean="0"/>
              <a:t>Find out the</a:t>
            </a:r>
          </a:p>
          <a:p>
            <a:pPr lvl="1"/>
            <a:r>
              <a:rPr lang="en-GB" dirty="0" smtClean="0"/>
              <a:t>strengths of centralised and decentralised access control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etails of the following centralised approaches</a:t>
            </a:r>
          </a:p>
          <a:p>
            <a:pPr lvl="2"/>
            <a:r>
              <a:rPr lang="en-GB" dirty="0" smtClean="0"/>
              <a:t>RADIUS</a:t>
            </a:r>
          </a:p>
          <a:p>
            <a:pPr lvl="2"/>
            <a:r>
              <a:rPr lang="en-GB" dirty="0" smtClean="0"/>
              <a:t>TACAS+</a:t>
            </a:r>
          </a:p>
          <a:p>
            <a:pPr lvl="2"/>
            <a:r>
              <a:rPr lang="en-GB" dirty="0" smtClean="0"/>
              <a:t>DIAMETER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3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access control concepts and technologies</a:t>
            </a:r>
          </a:p>
          <a:p>
            <a:r>
              <a:rPr lang="en-GB" dirty="0" smtClean="0"/>
              <a:t>Consider formal models of access control</a:t>
            </a:r>
          </a:p>
          <a:p>
            <a:r>
              <a:rPr lang="en-GB" dirty="0" smtClean="0"/>
              <a:t>Think about how identity is managed by access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Parts of 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Authorisation</a:t>
            </a:r>
          </a:p>
          <a:p>
            <a:pPr lvl="1"/>
            <a:r>
              <a:rPr lang="en-GB" dirty="0" smtClean="0"/>
              <a:t>Who is approved for access and what exactly can they use ?</a:t>
            </a:r>
          </a:p>
          <a:p>
            <a:r>
              <a:rPr lang="en-GB" dirty="0" smtClean="0"/>
              <a:t>Identification</a:t>
            </a:r>
          </a:p>
          <a:p>
            <a:pPr lvl="1"/>
            <a:r>
              <a:rPr lang="en-GB" dirty="0" smtClean="0"/>
              <a:t>How are the identified ?</a:t>
            </a:r>
          </a:p>
          <a:p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Can their identities by verified</a:t>
            </a:r>
          </a:p>
          <a:p>
            <a:r>
              <a:rPr lang="en-GB" dirty="0" smtClean="0"/>
              <a:t>Accountability</a:t>
            </a:r>
          </a:p>
          <a:p>
            <a:pPr lvl="1"/>
            <a:r>
              <a:rPr lang="en-GB" dirty="0" smtClean="0"/>
              <a:t>How are actions traced to an individual to ensure that the person who makes changes to data or systems can be identified ?</a:t>
            </a:r>
          </a:p>
          <a:p>
            <a:pPr lvl="1"/>
            <a:r>
              <a:rPr lang="en-GB" dirty="0" smtClean="0"/>
              <a:t>Need to associate actions with users for later reporting </a:t>
            </a:r>
          </a:p>
          <a:p>
            <a:pPr lvl="1"/>
            <a:r>
              <a:rPr lang="en-GB" dirty="0" smtClean="0"/>
              <a:t>Potentially a source of information should there be a subsequent digital investigation 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552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Phases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en-GB" dirty="0" smtClean="0"/>
              <a:t>The 4 parts from previous slide are split into 2 phases</a:t>
            </a:r>
          </a:p>
          <a:p>
            <a:r>
              <a:rPr lang="en-GB" dirty="0" smtClean="0"/>
              <a:t>Policy definition phase</a:t>
            </a:r>
          </a:p>
          <a:p>
            <a:pPr lvl="1"/>
            <a:r>
              <a:rPr lang="en-GB" dirty="0" smtClean="0"/>
              <a:t>Determines who has access and what systems or resources they can use. The authorisation process operates in this phase</a:t>
            </a:r>
          </a:p>
          <a:p>
            <a:r>
              <a:rPr lang="en-GB" dirty="0" smtClean="0"/>
              <a:t>Policy enforcement phase</a:t>
            </a:r>
          </a:p>
          <a:p>
            <a:pPr lvl="1"/>
            <a:r>
              <a:rPr lang="en-GB" dirty="0" smtClean="0"/>
              <a:t>Grants or rejects requests for access based on the authorisations defined in the policy definition phase. Identification, authentication and accountability processes operate in this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41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Types of 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Physical Access Controls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ontrol entry to buildings, parts of buildings, protected areas</a:t>
            </a:r>
          </a:p>
          <a:p>
            <a:r>
              <a:rPr lang="en-GB" dirty="0" smtClean="0"/>
              <a:t>Logical Access Controls</a:t>
            </a:r>
          </a:p>
          <a:p>
            <a:pPr lvl="1"/>
            <a:r>
              <a:rPr lang="en-GB" dirty="0" smtClean="0"/>
              <a:t>Control access to computer system 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90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Access Contro</a:t>
            </a:r>
            <a:r>
              <a:rPr lang="en-GB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Deciding which users can get into a system</a:t>
            </a:r>
          </a:p>
          <a:p>
            <a:pPr lvl="1"/>
            <a:r>
              <a:rPr lang="en-GB" dirty="0" smtClean="0"/>
              <a:t>Take an HR example</a:t>
            </a:r>
          </a:p>
          <a:p>
            <a:pPr lvl="1"/>
            <a:r>
              <a:rPr lang="en-GB" dirty="0" smtClean="0"/>
              <a:t>HR employees may be the only employees who are allowed to reach the sensitive information stored on an HR server</a:t>
            </a:r>
          </a:p>
          <a:p>
            <a:r>
              <a:rPr lang="en-GB" dirty="0" smtClean="0"/>
              <a:t>Monitoring what a user does on that system</a:t>
            </a:r>
          </a:p>
          <a:p>
            <a:pPr lvl="1"/>
            <a:r>
              <a:rPr lang="en-GB" dirty="0" smtClean="0"/>
              <a:t>Certain HR employees may be allowed to edit documents but others only allowed to view</a:t>
            </a:r>
          </a:p>
          <a:p>
            <a:r>
              <a:rPr lang="en-GB" dirty="0" smtClean="0"/>
              <a:t>Restraining or influencing the user’s behaviour on that system </a:t>
            </a:r>
          </a:p>
          <a:p>
            <a:pPr lvl="1"/>
            <a:r>
              <a:rPr lang="en-GB" dirty="0" smtClean="0"/>
              <a:t>HR person who tries to get access to an area they are not authorised for might be denied access to the whole HR system</a:t>
            </a:r>
          </a:p>
        </p:txBody>
      </p:sp>
    </p:spTree>
    <p:extLst>
      <p:ext uri="{BB962C8B-B14F-4D97-AF65-F5344CB8AC3E}">
        <p14:creationId xmlns:p14="http://schemas.microsoft.com/office/powerpoint/2010/main" val="312508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85" y="76985"/>
            <a:ext cx="8229600" cy="1143000"/>
          </a:xfrm>
        </p:spPr>
        <p:txBody>
          <a:bodyPr/>
          <a:lstStyle/>
          <a:p>
            <a:r>
              <a:rPr lang="en-GB" dirty="0" smtClean="0"/>
              <a:t>Enforcing Access Control</a:t>
            </a:r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783378" y="1453535"/>
            <a:ext cx="1292678" cy="967353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Audit Log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cs0air\AppData\Local\Microsoft\Windows\Temporary Internet Files\Content.IE5\T7LS2LUC\man-42934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" y="2949522"/>
            <a:ext cx="1512168" cy="140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le"/>
          <p:cNvSpPr>
            <a:spLocks noEditPoints="1" noChangeArrowheads="1"/>
          </p:cNvSpPr>
          <p:nvPr/>
        </p:nvSpPr>
        <p:spPr bwMode="auto">
          <a:xfrm>
            <a:off x="7092280" y="3253506"/>
            <a:ext cx="1087760" cy="819448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83378" y="3398927"/>
            <a:ext cx="1292678" cy="9258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Reference monitor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3783378" y="5301208"/>
            <a:ext cx="1436693" cy="144016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Security Kernel Database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979712" y="3573016"/>
            <a:ext cx="1152128" cy="3657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652120" y="3648270"/>
            <a:ext cx="1152128" cy="3657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4501724" y="4454271"/>
            <a:ext cx="259922" cy="72008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/>
          <p:cNvSpPr/>
          <p:nvPr/>
        </p:nvSpPr>
        <p:spPr>
          <a:xfrm>
            <a:off x="4275939" y="2564904"/>
            <a:ext cx="242316" cy="68860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/>
          <p:cNvSpPr/>
          <p:nvPr/>
        </p:nvSpPr>
        <p:spPr>
          <a:xfrm>
            <a:off x="4154781" y="4437112"/>
            <a:ext cx="242316" cy="68860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44866" y="432474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subject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364088" y="4781413"/>
            <a:ext cx="3779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Security kernel provides a central </a:t>
            </a:r>
          </a:p>
          <a:p>
            <a:r>
              <a:rPr lang="en-GB" dirty="0" smtClean="0"/>
              <a:t>point of access control and implements the reference monitor </a:t>
            </a:r>
          </a:p>
          <a:p>
            <a:r>
              <a:rPr lang="en-GB" dirty="0" smtClean="0"/>
              <a:t>concept. It mediates all access </a:t>
            </a:r>
          </a:p>
          <a:p>
            <a:r>
              <a:rPr lang="en-GB" dirty="0" smtClean="0"/>
              <a:t>requests and permits access only </a:t>
            </a:r>
          </a:p>
          <a:p>
            <a:r>
              <a:rPr lang="en-GB" dirty="0" smtClean="0"/>
              <a:t>when the appropriate rules or </a:t>
            </a:r>
          </a:p>
          <a:p>
            <a:r>
              <a:rPr lang="en-GB" dirty="0" smtClean="0"/>
              <a:t>conditions are met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619672" y="242088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Access request comes from subject for file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395930" y="4030039"/>
            <a:ext cx="2387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Reference monitor </a:t>
            </a:r>
          </a:p>
          <a:p>
            <a:r>
              <a:rPr lang="en-GB" dirty="0" smtClean="0"/>
              <a:t>intercepts request and </a:t>
            </a:r>
          </a:p>
          <a:p>
            <a:r>
              <a:rPr lang="en-GB" dirty="0" smtClean="0"/>
              <a:t>access granted (or not) </a:t>
            </a:r>
          </a:p>
          <a:p>
            <a:r>
              <a:rPr lang="en-GB" dirty="0" smtClean="0"/>
              <a:t>according to rules in </a:t>
            </a:r>
          </a:p>
          <a:p>
            <a:r>
              <a:rPr lang="en-GB" dirty="0" smtClean="0"/>
              <a:t>the security kernel </a:t>
            </a:r>
          </a:p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107286" y="945967"/>
            <a:ext cx="3974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Record kept of all transactions </a:t>
            </a:r>
          </a:p>
          <a:p>
            <a:r>
              <a:rPr lang="en-GB" dirty="0" smtClean="0"/>
              <a:t>and attempted transactions</a:t>
            </a:r>
          </a:p>
          <a:p>
            <a:r>
              <a:rPr lang="en-US" dirty="0" smtClean="0"/>
              <a:t>Record </a:t>
            </a:r>
            <a:r>
              <a:rPr lang="en-US" dirty="0"/>
              <a:t>of </a:t>
            </a:r>
            <a:r>
              <a:rPr lang="en-US" dirty="0" smtClean="0"/>
              <a:t>accesses</a:t>
            </a:r>
          </a:p>
          <a:p>
            <a:r>
              <a:rPr lang="en-US" dirty="0" smtClean="0"/>
              <a:t>Useful </a:t>
            </a:r>
            <a:r>
              <a:rPr lang="en-US" dirty="0"/>
              <a:t>in system fails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what was </a:t>
            </a:r>
            <a:r>
              <a:rPr lang="en-US" dirty="0" smtClean="0"/>
              <a:t>happening </a:t>
            </a:r>
            <a:r>
              <a:rPr lang="en-US" dirty="0"/>
              <a:t>/ caused </a:t>
            </a:r>
            <a:r>
              <a:rPr lang="en-US" dirty="0" smtClean="0"/>
              <a:t>fail)</a:t>
            </a:r>
          </a:p>
          <a:p>
            <a:r>
              <a:rPr lang="en-US" dirty="0" smtClean="0"/>
              <a:t>Can </a:t>
            </a:r>
            <a:r>
              <a:rPr lang="en-US" dirty="0"/>
              <a:t>identify internal </a:t>
            </a:r>
            <a:r>
              <a:rPr lang="en-US" dirty="0" smtClean="0"/>
              <a:t>misuse</a:t>
            </a:r>
          </a:p>
          <a:p>
            <a:r>
              <a:rPr lang="en-US" dirty="0" smtClean="0"/>
              <a:t>External </a:t>
            </a:r>
            <a:r>
              <a:rPr lang="en-US" dirty="0"/>
              <a:t>breaches – point of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24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Control Policies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order to manage access control policies well there is a need to understand</a:t>
            </a:r>
          </a:p>
          <a:p>
            <a:pPr lvl="1"/>
            <a:r>
              <a:rPr lang="en-GB" b="1" dirty="0" smtClean="0"/>
              <a:t>Users</a:t>
            </a:r>
            <a:r>
              <a:rPr lang="en-GB" dirty="0" smtClean="0"/>
              <a:t> (often referred to as subjects)</a:t>
            </a:r>
          </a:p>
          <a:p>
            <a:pPr lvl="1"/>
            <a:r>
              <a:rPr lang="en-GB" b="1" dirty="0" smtClean="0"/>
              <a:t>Resources</a:t>
            </a:r>
            <a:r>
              <a:rPr lang="en-GB" dirty="0" smtClean="0"/>
              <a:t> – protected objects in the system</a:t>
            </a:r>
          </a:p>
          <a:p>
            <a:pPr lvl="2"/>
            <a:r>
              <a:rPr lang="en-GB" dirty="0" smtClean="0"/>
              <a:t>Can only be accessed by authorised subjects </a:t>
            </a:r>
          </a:p>
          <a:p>
            <a:pPr lvl="2"/>
            <a:r>
              <a:rPr lang="en-GB" dirty="0" smtClean="0"/>
              <a:t>Can only be used in authorised manners</a:t>
            </a:r>
          </a:p>
          <a:p>
            <a:pPr lvl="1"/>
            <a:r>
              <a:rPr lang="en-GB" b="1" dirty="0" smtClean="0"/>
              <a:t>Actions</a:t>
            </a:r>
            <a:r>
              <a:rPr lang="en-GB" dirty="0" smtClean="0"/>
              <a:t> – activities that authorised users can perform on resources</a:t>
            </a:r>
          </a:p>
          <a:p>
            <a:pPr lvl="1"/>
            <a:r>
              <a:rPr lang="en-GB" b="1" dirty="0" smtClean="0"/>
              <a:t>Relationships</a:t>
            </a:r>
            <a:r>
              <a:rPr lang="en-GB" dirty="0" smtClean="0"/>
              <a:t> – optional conditions that exist between users and resources (permissions such as read, write, execute)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4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Formal Models of 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en-GB" dirty="0" smtClean="0"/>
              <a:t>Discretionary Access Control (DAC)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wner of the resource decides who get in and changes permissions as needed</a:t>
            </a:r>
          </a:p>
          <a:p>
            <a:pPr lvl="1"/>
            <a:r>
              <a:rPr lang="en-GB" dirty="0" smtClean="0"/>
              <a:t>Owner can delegate that job to others</a:t>
            </a:r>
          </a:p>
          <a:p>
            <a:r>
              <a:rPr lang="en-GB" dirty="0" smtClean="0"/>
              <a:t>Mandatory Access Control (MAC)</a:t>
            </a:r>
          </a:p>
          <a:p>
            <a:pPr lvl="1"/>
            <a:r>
              <a:rPr lang="en-GB" dirty="0" smtClean="0"/>
              <a:t>Permission to access a resource or system is determined by the sensitivity of the resource and the security level of the subject</a:t>
            </a:r>
          </a:p>
          <a:p>
            <a:pPr lvl="1"/>
            <a:r>
              <a:rPr lang="en-GB" dirty="0" smtClean="0"/>
              <a:t>Cannot be delegated to anyone else</a:t>
            </a:r>
          </a:p>
        </p:txBody>
      </p:sp>
    </p:spTree>
    <p:extLst>
      <p:ext uri="{BB962C8B-B14F-4D97-AF65-F5344CB8AC3E}">
        <p14:creationId xmlns:p14="http://schemas.microsoft.com/office/powerpoint/2010/main" val="84973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905</Words>
  <Application>Microsoft Office PowerPoint</Application>
  <PresentationFormat>On-screen Show (4:3)</PresentationFormat>
  <Paragraphs>150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More on Access Control</vt:lpstr>
      <vt:lpstr>Objectives</vt:lpstr>
      <vt:lpstr>Parts of Access Control</vt:lpstr>
      <vt:lpstr>2 Phases</vt:lpstr>
      <vt:lpstr>Two Types of Access Control</vt:lpstr>
      <vt:lpstr>Logical Access Control</vt:lpstr>
      <vt:lpstr>Enforcing Access Control</vt:lpstr>
      <vt:lpstr>Access Control Policies</vt:lpstr>
      <vt:lpstr>Formal Models of Access Control</vt:lpstr>
      <vt:lpstr>Approaches to Access Control</vt:lpstr>
      <vt:lpstr>Other Access Control Models</vt:lpstr>
      <vt:lpstr>Effects of Breach in Access Control</vt:lpstr>
      <vt:lpstr>Compromise to Access Controls </vt:lpstr>
      <vt:lpstr>Effects of Access Control Violations</vt:lpstr>
      <vt:lpstr>Summary</vt:lpstr>
      <vt:lpstr>Task – Biometrics in Authentication</vt:lpstr>
      <vt:lpstr>Homework Task</vt:lpstr>
    </vt:vector>
  </TitlesOfParts>
  <Company>UoS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Access Control</dc:title>
  <dc:creator>Alastair Irons</dc:creator>
  <cp:lastModifiedBy>Alastair Irons</cp:lastModifiedBy>
  <cp:revision>26</cp:revision>
  <dcterms:created xsi:type="dcterms:W3CDTF">2016-02-16T08:10:59Z</dcterms:created>
  <dcterms:modified xsi:type="dcterms:W3CDTF">2016-10-12T08:55:50Z</dcterms:modified>
</cp:coreProperties>
</file>