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67" r:id="rId4"/>
    <p:sldId id="268" r:id="rId5"/>
    <p:sldId id="283" r:id="rId6"/>
    <p:sldId id="289" r:id="rId7"/>
    <p:sldId id="290" r:id="rId8"/>
    <p:sldId id="286" r:id="rId9"/>
    <p:sldId id="287" r:id="rId10"/>
    <p:sldId id="259" r:id="rId11"/>
    <p:sldId id="270" r:id="rId12"/>
    <p:sldId id="272" r:id="rId13"/>
    <p:sldId id="284" r:id="rId14"/>
    <p:sldId id="282" r:id="rId15"/>
    <p:sldId id="262" r:id="rId16"/>
    <p:sldId id="285" r:id="rId17"/>
    <p:sldId id="28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6"/>
          <p:cNvSpPr>
            <a:spLocks noChangeArrowheads="1"/>
          </p:cNvSpPr>
          <p:nvPr/>
        </p:nvSpPr>
        <p:spPr bwMode="auto">
          <a:xfrm>
            <a:off x="0" y="50800"/>
            <a:ext cx="1932773" cy="523220"/>
          </a:xfrm>
          <a:prstGeom prst="rect">
            <a:avLst/>
          </a:prstGeom>
          <a:noFill/>
          <a:ln w="9525">
            <a:noFill/>
            <a:miter lim="800000"/>
            <a:headEnd/>
            <a:tailEnd/>
          </a:ln>
          <a:effectLst/>
        </p:spPr>
        <p:txBody>
          <a:bodyPr wrap="none">
            <a:spAutoFit/>
          </a:bodyPr>
          <a:lstStyle/>
          <a:p>
            <a:r>
              <a:rPr lang="en-GB" sz="1400" b="1" dirty="0">
                <a:solidFill>
                  <a:schemeClr val="tx2"/>
                </a:solidFill>
                <a:cs typeface="Times New Roman" pitchFamily="18" charset="0"/>
              </a:rPr>
              <a:t>Introduction to Module</a:t>
            </a:r>
          </a:p>
          <a:p>
            <a:r>
              <a:rPr lang="en-GB" sz="1400" b="1" smtClean="0">
                <a:solidFill>
                  <a:schemeClr val="tx2"/>
                </a:solidFill>
                <a:cs typeface="Times New Roman" pitchFamily="18" charset="0"/>
              </a:rPr>
              <a:t>CET324 </a:t>
            </a:r>
            <a:r>
              <a:rPr lang="en-GB" sz="1400" b="1" dirty="0" smtClean="0">
                <a:solidFill>
                  <a:schemeClr val="tx2"/>
                </a:solidFill>
                <a:cs typeface="Times New Roman" pitchFamily="18" charset="0"/>
              </a:rPr>
              <a:t>Lecture</a:t>
            </a:r>
            <a:endParaRPr lang="en-GB" sz="1400" b="1" dirty="0">
              <a:solidFill>
                <a:schemeClr val="tx2"/>
              </a:solidFill>
              <a:cs typeface="Times New Roman" pitchFamily="18" charset="0"/>
            </a:endParaRPr>
          </a:p>
        </p:txBody>
      </p:sp>
      <p:pic>
        <p:nvPicPr>
          <p:cNvPr id="7" name="Picture 6" descr="logo300"/>
          <p:cNvPicPr>
            <a:picLocks noChangeAspect="1" noChangeArrowheads="1"/>
          </p:cNvPicPr>
          <p:nvPr/>
        </p:nvPicPr>
        <p:blipFill>
          <a:blip r:embed="rId2"/>
          <a:srcRect/>
          <a:stretch>
            <a:fillRect/>
          </a:stretch>
        </p:blipFill>
        <p:spPr bwMode="auto">
          <a:xfrm>
            <a:off x="4714875" y="0"/>
            <a:ext cx="1689100" cy="800100"/>
          </a:xfrm>
          <a:prstGeom prst="rect">
            <a:avLst/>
          </a:prstGeom>
          <a:noFill/>
          <a:ln w="9525">
            <a:noFill/>
            <a:miter lim="800000"/>
            <a:headEnd/>
            <a:tailEnd/>
          </a:ln>
        </p:spPr>
      </p:pic>
      <p:sp>
        <p:nvSpPr>
          <p:cNvPr id="8" name="TextBox 7"/>
          <p:cNvSpPr txBox="1"/>
          <p:nvPr/>
        </p:nvSpPr>
        <p:spPr>
          <a:xfrm>
            <a:off x="1857375" y="8572500"/>
            <a:ext cx="2925609" cy="276999"/>
          </a:xfrm>
          <a:prstGeom prst="rect">
            <a:avLst/>
          </a:prstGeom>
          <a:noFill/>
        </p:spPr>
        <p:txBody>
          <a:bodyPr wrap="none">
            <a:spAutoFit/>
          </a:bodyPr>
          <a:lstStyle/>
          <a:p>
            <a:r>
              <a:rPr lang="en-GB" sz="1200" dirty="0"/>
              <a:t>Copyright University of </a:t>
            </a:r>
            <a:r>
              <a:rPr lang="en-GB" sz="1200"/>
              <a:t>Sunderland </a:t>
            </a:r>
            <a:r>
              <a:rPr lang="en-GB" sz="1200" smtClean="0"/>
              <a:t>2016</a:t>
            </a:r>
            <a:endParaRPr lang="en-GB" sz="1200" dirty="0"/>
          </a:p>
        </p:txBody>
      </p:sp>
    </p:spTree>
    <p:extLst>
      <p:ext uri="{BB962C8B-B14F-4D97-AF65-F5344CB8AC3E}">
        <p14:creationId xmlns:p14="http://schemas.microsoft.com/office/powerpoint/2010/main" val="2304168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42FB6E-3FBF-E149-AAE3-719B9D71CF4B}" type="datetimeFigureOut">
              <a:rPr lang="en-US" smtClean="0"/>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50227D-3745-A246-B19E-526002A99822}" type="slidenum">
              <a:rPr lang="en-US" smtClean="0"/>
              <a:t>‹#›</a:t>
            </a:fld>
            <a:endParaRPr lang="en-US"/>
          </a:p>
        </p:txBody>
      </p:sp>
    </p:spTree>
    <p:extLst>
      <p:ext uri="{BB962C8B-B14F-4D97-AF65-F5344CB8AC3E}">
        <p14:creationId xmlns:p14="http://schemas.microsoft.com/office/powerpoint/2010/main" val="19721176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are we so keen to do this?</a:t>
            </a:r>
          </a:p>
          <a:p>
            <a:endParaRPr lang="en-GB" dirty="0"/>
          </a:p>
          <a:p>
            <a:r>
              <a:rPr lang="en-GB" dirty="0"/>
              <a:t>You  may have heard</a:t>
            </a:r>
            <a:r>
              <a:rPr lang="en-GB" baseline="0" dirty="0"/>
              <a:t> a lot about the skills shortage  … the challenge companies are facing to find enough people with the right talent. These are stats from our industry research the Global Workforce Study conducted earlier this year.</a:t>
            </a:r>
          </a:p>
          <a:p>
            <a:endParaRPr lang="en-GB" baseline="0" dirty="0"/>
          </a:p>
          <a:p>
            <a:endParaRPr lang="en-GB" baseline="0" dirty="0"/>
          </a:p>
          <a:p>
            <a:r>
              <a:rPr lang="en-GB" baseline="0" dirty="0"/>
              <a:t>This is another sign of the breadth of need – It can’t just be about the experts</a:t>
            </a:r>
          </a:p>
          <a:p>
            <a:endParaRPr lang="en-GB" baseline="0" dirty="0"/>
          </a:p>
          <a:p>
            <a:r>
              <a:rPr lang="en-GB" baseline="0" dirty="0"/>
              <a:t>For the last few years we have been actively involved in the conversation around this challenge. It has become quite clear with many of the industry bodies interested in this issue that the first challenge is to understand what we mean when we say – “the right talent.”</a:t>
            </a:r>
          </a:p>
          <a:p>
            <a:endParaRPr lang="en-GB" baseline="0" dirty="0"/>
          </a:p>
          <a:p>
            <a:pPr defTabSz="931774">
              <a:defRPr/>
            </a:pPr>
            <a:r>
              <a:rPr lang="en-GB" dirty="0"/>
              <a:t>Top need by job role – security analyst – 46% - clear growth in the need for architect, forensics, and incident handling as well.</a:t>
            </a:r>
          </a:p>
          <a:p>
            <a:endParaRPr lang="en-GB" baseline="0" dirty="0"/>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F353615F-4CD4-4741-A457-3B628F115A51}" type="slidenum">
              <a:rPr lang="en-GB" smtClean="0"/>
              <a:t>7</a:t>
            </a:fld>
            <a:endParaRPr lang="en-GB"/>
          </a:p>
        </p:txBody>
      </p:sp>
    </p:spTree>
    <p:extLst>
      <p:ext uri="{BB962C8B-B14F-4D97-AF65-F5344CB8AC3E}">
        <p14:creationId xmlns:p14="http://schemas.microsoft.com/office/powerpoint/2010/main" val="140914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50227D-3745-A246-B19E-526002A99822}" type="slidenum">
              <a:rPr lang="en-US" smtClean="0"/>
              <a:t>10</a:t>
            </a:fld>
            <a:endParaRPr lang="en-US"/>
          </a:p>
        </p:txBody>
      </p:sp>
    </p:spTree>
    <p:extLst>
      <p:ext uri="{BB962C8B-B14F-4D97-AF65-F5344CB8AC3E}">
        <p14:creationId xmlns:p14="http://schemas.microsoft.com/office/powerpoint/2010/main" val="40367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997BEF-C86C-3244-A49E-1E65663A6D5A}" type="slidenum">
              <a:rPr lang="en-GB" sz="1200"/>
              <a:pPr eaLnBrk="1" hangingPunct="1"/>
              <a:t>11</a:t>
            </a:fld>
            <a:endParaRPr lang="en-GB"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C76CFC-8E06-FD44-8A3C-51D13212BFA7}" type="slidenum">
              <a:rPr lang="en-GB" sz="1200"/>
              <a:pPr eaLnBrk="1" hangingPunct="1"/>
              <a:t>12</a:t>
            </a:fld>
            <a:endParaRPr lang="en-GB"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50227D-3745-A246-B19E-526002A99822}" type="slidenum">
              <a:rPr lang="en-US" smtClean="0"/>
              <a:t>13</a:t>
            </a:fld>
            <a:endParaRPr lang="en-US"/>
          </a:p>
        </p:txBody>
      </p:sp>
    </p:spTree>
    <p:extLst>
      <p:ext uri="{BB962C8B-B14F-4D97-AF65-F5344CB8AC3E}">
        <p14:creationId xmlns:p14="http://schemas.microsoft.com/office/powerpoint/2010/main" val="397326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B113A6-BC7A-0641-B3E4-F6DF647BAF6F}" type="slidenum">
              <a:rPr lang="en-GB" sz="1200"/>
              <a:pPr eaLnBrk="1" hangingPunct="1"/>
              <a:t>14</a:t>
            </a:fld>
            <a:endParaRPr lang="en-GB"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7603FDB-3071-1148-A1E0-58D86C789FD4}"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72072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7603FDB-3071-1148-A1E0-58D86C789FD4}"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49414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7603FDB-3071-1148-A1E0-58D86C789FD4}"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405371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7603FDB-3071-1148-A1E0-58D86C789FD4}"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16321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7603FDB-3071-1148-A1E0-58D86C789FD4}"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395429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7603FDB-3071-1148-A1E0-58D86C789FD4}"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135292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7603FDB-3071-1148-A1E0-58D86C789FD4}"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337489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7603FDB-3071-1148-A1E0-58D86C789FD4}"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204138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03FDB-3071-1148-A1E0-58D86C789FD4}"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103918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7603FDB-3071-1148-A1E0-58D86C789FD4}"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397459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7603FDB-3071-1148-A1E0-58D86C789FD4}"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62801-DBC5-1343-90CE-46DAF1AEA2A3}" type="slidenum">
              <a:rPr lang="en-US" smtClean="0"/>
              <a:t>‹#›</a:t>
            </a:fld>
            <a:endParaRPr lang="en-US"/>
          </a:p>
        </p:txBody>
      </p:sp>
    </p:spTree>
    <p:extLst>
      <p:ext uri="{BB962C8B-B14F-4D97-AF65-F5344CB8AC3E}">
        <p14:creationId xmlns:p14="http://schemas.microsoft.com/office/powerpoint/2010/main" val="193495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03FDB-3071-1148-A1E0-58D86C789FD4}" type="datetimeFigureOut">
              <a:rPr lang="en-US" smtClean="0"/>
              <a:t>9/22/2016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2801-DBC5-1343-90CE-46DAF1AEA2A3}" type="slidenum">
              <a:rPr lang="en-US" smtClean="0"/>
              <a:t>‹#›</a:t>
            </a:fld>
            <a:endParaRPr lang="en-US"/>
          </a:p>
        </p:txBody>
      </p:sp>
    </p:spTree>
    <p:extLst>
      <p:ext uri="{BB962C8B-B14F-4D97-AF65-F5344CB8AC3E}">
        <p14:creationId xmlns:p14="http://schemas.microsoft.com/office/powerpoint/2010/main" val="179820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Cyber Security and CET324</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extLst>
      <p:ext uri="{BB962C8B-B14F-4D97-AF65-F5344CB8AC3E}">
        <p14:creationId xmlns:p14="http://schemas.microsoft.com/office/powerpoint/2010/main" val="186015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Security</a:t>
            </a:r>
            <a:endParaRPr lang="en-US" dirty="0"/>
          </a:p>
        </p:txBody>
      </p:sp>
      <p:sp>
        <p:nvSpPr>
          <p:cNvPr id="3" name="Content Placeholder 2"/>
          <p:cNvSpPr>
            <a:spLocks noGrp="1"/>
          </p:cNvSpPr>
          <p:nvPr>
            <p:ph idx="1"/>
          </p:nvPr>
        </p:nvSpPr>
        <p:spPr>
          <a:xfrm>
            <a:off x="457200" y="1205089"/>
            <a:ext cx="8229600" cy="5652911"/>
          </a:xfrm>
        </p:spPr>
        <p:txBody>
          <a:bodyPr>
            <a:normAutofit fontScale="85000" lnSpcReduction="20000"/>
          </a:bodyPr>
          <a:lstStyle/>
          <a:p>
            <a:r>
              <a:rPr lang="en-US" dirty="0" smtClean="0"/>
              <a:t>Objective of cyber security is to </a:t>
            </a:r>
          </a:p>
          <a:p>
            <a:pPr lvl="1"/>
            <a:r>
              <a:rPr lang="en-US" dirty="0"/>
              <a:t>R</a:t>
            </a:r>
            <a:r>
              <a:rPr lang="en-US" dirty="0" smtClean="0"/>
              <a:t>educe risk</a:t>
            </a:r>
          </a:p>
          <a:p>
            <a:pPr lvl="1"/>
            <a:r>
              <a:rPr lang="en-US" dirty="0" smtClean="0"/>
              <a:t>Minimize </a:t>
            </a:r>
            <a:r>
              <a:rPr lang="en-US" dirty="0" smtClean="0"/>
              <a:t>attack</a:t>
            </a:r>
          </a:p>
          <a:p>
            <a:pPr lvl="1"/>
            <a:r>
              <a:rPr lang="en-US" dirty="0" smtClean="0"/>
              <a:t>Identify breaches</a:t>
            </a:r>
            <a:endParaRPr lang="en-US" dirty="0" smtClean="0"/>
          </a:p>
          <a:p>
            <a:pPr lvl="1"/>
            <a:r>
              <a:rPr lang="en-US" dirty="0" smtClean="0"/>
              <a:t>Build trust</a:t>
            </a:r>
          </a:p>
          <a:p>
            <a:r>
              <a:rPr lang="en-US" dirty="0" smtClean="0"/>
              <a:t>Cyber security incorporates a range of domains, including</a:t>
            </a:r>
          </a:p>
          <a:p>
            <a:pPr lvl="1"/>
            <a:r>
              <a:rPr lang="en-US" dirty="0" smtClean="0"/>
              <a:t>Application of information security standards</a:t>
            </a:r>
          </a:p>
          <a:p>
            <a:pPr lvl="1"/>
            <a:r>
              <a:rPr lang="en-US" dirty="0" smtClean="0"/>
              <a:t>Implementation of secure infrastructure</a:t>
            </a:r>
          </a:p>
          <a:p>
            <a:pPr lvl="1"/>
            <a:r>
              <a:rPr lang="en-US" dirty="0" smtClean="0"/>
              <a:t>Education of users </a:t>
            </a:r>
          </a:p>
          <a:p>
            <a:pPr lvl="1"/>
            <a:r>
              <a:rPr lang="en-US" dirty="0"/>
              <a:t>Creation of appropriate </a:t>
            </a:r>
            <a:r>
              <a:rPr lang="en-US" dirty="0" err="1" smtClean="0"/>
              <a:t>organisations</a:t>
            </a:r>
            <a:endParaRPr lang="en-US" dirty="0" smtClean="0"/>
          </a:p>
          <a:p>
            <a:r>
              <a:rPr lang="en-GB" dirty="0">
                <a:latin typeface="+mj-lt"/>
              </a:rPr>
              <a:t>In order to prepare for and attempt to prevent attacks we need to be aware of the security implications and issues in terms of systems security and information security  </a:t>
            </a:r>
          </a:p>
        </p:txBody>
      </p:sp>
    </p:spTree>
    <p:extLst>
      <p:ext uri="{BB962C8B-B14F-4D97-AF65-F5344CB8AC3E}">
        <p14:creationId xmlns:p14="http://schemas.microsoft.com/office/powerpoint/2010/main" val="134739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normAutofit fontScale="90000"/>
          </a:bodyPr>
          <a:lstStyle/>
          <a:p>
            <a:pPr eaLnBrk="1" hangingPunct="1"/>
            <a:r>
              <a:rPr lang="en-GB" dirty="0">
                <a:latin typeface="Arial" charset="0"/>
              </a:rPr>
              <a:t>Trends </a:t>
            </a:r>
            <a:r>
              <a:rPr lang="en-GB" dirty="0" smtClean="0">
                <a:latin typeface="Arial" charset="0"/>
              </a:rPr>
              <a:t>have shaped cyber security</a:t>
            </a:r>
            <a:endParaRPr lang="en-GB" dirty="0">
              <a:latin typeface="Arial" charset="0"/>
            </a:endParaRPr>
          </a:p>
        </p:txBody>
      </p:sp>
      <p:sp>
        <p:nvSpPr>
          <p:cNvPr id="19458" name="Rectangle 3"/>
          <p:cNvSpPr>
            <a:spLocks noGrp="1" noChangeArrowheads="1"/>
          </p:cNvSpPr>
          <p:nvPr>
            <p:ph type="body" idx="1"/>
          </p:nvPr>
        </p:nvSpPr>
        <p:spPr>
          <a:xfrm>
            <a:off x="457200" y="1619956"/>
            <a:ext cx="8229600" cy="4871332"/>
          </a:xfrm>
        </p:spPr>
        <p:txBody>
          <a:bodyPr>
            <a:normAutofit/>
          </a:bodyPr>
          <a:lstStyle/>
          <a:p>
            <a:pPr eaLnBrk="1" hangingPunct="1">
              <a:lnSpc>
                <a:spcPct val="90000"/>
              </a:lnSpc>
            </a:pPr>
            <a:r>
              <a:rPr lang="en-GB" sz="2400" dirty="0">
                <a:latin typeface="Arial" charset="0"/>
              </a:rPr>
              <a:t>The </a:t>
            </a:r>
            <a:r>
              <a:rPr lang="en-GB" sz="2400" dirty="0" smtClean="0">
                <a:latin typeface="Arial" charset="0"/>
              </a:rPr>
              <a:t>increasing economic </a:t>
            </a:r>
            <a:r>
              <a:rPr lang="en-GB" sz="2400" dirty="0">
                <a:latin typeface="Arial" charset="0"/>
              </a:rPr>
              <a:t>value of </a:t>
            </a:r>
            <a:r>
              <a:rPr lang="en-GB" sz="2400" dirty="0" smtClean="0">
                <a:latin typeface="Arial" charset="0"/>
              </a:rPr>
              <a:t>information</a:t>
            </a:r>
            <a:endParaRPr lang="en-GB" sz="2400" dirty="0">
              <a:latin typeface="Arial" charset="0"/>
            </a:endParaRPr>
          </a:p>
          <a:p>
            <a:pPr eaLnBrk="1" hangingPunct="1">
              <a:lnSpc>
                <a:spcPct val="90000"/>
              </a:lnSpc>
            </a:pPr>
            <a:r>
              <a:rPr lang="en-GB" sz="2400" dirty="0">
                <a:latin typeface="Arial" charset="0"/>
              </a:rPr>
              <a:t>Computer networks are becoming more and more part of the critical national framework</a:t>
            </a:r>
          </a:p>
          <a:p>
            <a:pPr eaLnBrk="1" hangingPunct="1">
              <a:lnSpc>
                <a:spcPct val="90000"/>
              </a:lnSpc>
            </a:pPr>
            <a:r>
              <a:rPr lang="en-GB" sz="2400" dirty="0">
                <a:latin typeface="Arial" charset="0"/>
              </a:rPr>
              <a:t>Third parties control information not under our control</a:t>
            </a:r>
          </a:p>
          <a:p>
            <a:pPr eaLnBrk="1" hangingPunct="1">
              <a:lnSpc>
                <a:spcPct val="90000"/>
              </a:lnSpc>
            </a:pPr>
            <a:r>
              <a:rPr lang="en-GB" sz="2400" dirty="0">
                <a:latin typeface="Arial" charset="0"/>
              </a:rPr>
              <a:t>Criminalisation of the internet</a:t>
            </a:r>
          </a:p>
          <a:p>
            <a:pPr eaLnBrk="1" hangingPunct="1">
              <a:lnSpc>
                <a:spcPct val="90000"/>
              </a:lnSpc>
            </a:pPr>
            <a:r>
              <a:rPr lang="en-GB" sz="2400" dirty="0">
                <a:latin typeface="Arial" charset="0"/>
              </a:rPr>
              <a:t>Ever increasing complexity of networks</a:t>
            </a:r>
          </a:p>
          <a:p>
            <a:pPr eaLnBrk="1" hangingPunct="1">
              <a:lnSpc>
                <a:spcPct val="90000"/>
              </a:lnSpc>
            </a:pPr>
            <a:r>
              <a:rPr lang="en-GB" sz="2400" dirty="0">
                <a:latin typeface="Arial" charset="0"/>
              </a:rPr>
              <a:t>Slower patching, faster exploits</a:t>
            </a:r>
          </a:p>
          <a:p>
            <a:pPr eaLnBrk="1" hangingPunct="1">
              <a:lnSpc>
                <a:spcPct val="90000"/>
              </a:lnSpc>
            </a:pPr>
            <a:r>
              <a:rPr lang="en-GB" sz="2400" dirty="0">
                <a:latin typeface="Arial" charset="0"/>
              </a:rPr>
              <a:t>Sophistication of </a:t>
            </a:r>
            <a:r>
              <a:rPr lang="en-GB" sz="2400" dirty="0" smtClean="0">
                <a:latin typeface="Arial" charset="0"/>
              </a:rPr>
              <a:t>threats</a:t>
            </a:r>
            <a:endParaRPr lang="en-GB" sz="2400" dirty="0">
              <a:latin typeface="Arial" charset="0"/>
            </a:endParaRPr>
          </a:p>
          <a:p>
            <a:pPr eaLnBrk="1" hangingPunct="1">
              <a:lnSpc>
                <a:spcPct val="90000"/>
              </a:lnSpc>
            </a:pPr>
            <a:r>
              <a:rPr lang="en-GB" sz="2400" dirty="0">
                <a:latin typeface="Arial" charset="0"/>
              </a:rPr>
              <a:t>Endpoints – more and more of them – and they are untrustworthy</a:t>
            </a:r>
          </a:p>
          <a:p>
            <a:pPr eaLnBrk="1" hangingPunct="1">
              <a:lnSpc>
                <a:spcPct val="90000"/>
              </a:lnSpc>
            </a:pPr>
            <a:r>
              <a:rPr lang="en-GB" sz="2400" dirty="0">
                <a:latin typeface="Arial" charset="0"/>
              </a:rPr>
              <a:t>End user as attacker</a:t>
            </a:r>
          </a:p>
          <a:p>
            <a:pPr eaLnBrk="1" hangingPunct="1">
              <a:lnSpc>
                <a:spcPct val="90000"/>
              </a:lnSpc>
            </a:pPr>
            <a:r>
              <a:rPr lang="en-GB" sz="2400" dirty="0">
                <a:latin typeface="Arial" charset="0"/>
              </a:rPr>
              <a:t>Regulatory pressure</a:t>
            </a:r>
          </a:p>
        </p:txBody>
      </p:sp>
      <p:sp>
        <p:nvSpPr>
          <p:cNvPr id="19459" name="Text Box 4"/>
          <p:cNvSpPr txBox="1">
            <a:spLocks noChangeArrowheads="1"/>
          </p:cNvSpPr>
          <p:nvPr/>
        </p:nvSpPr>
        <p:spPr bwMode="auto">
          <a:xfrm>
            <a:off x="5899150" y="6491288"/>
            <a:ext cx="324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1800"/>
              <a:t>Adapted from Scheiner (2006)</a:t>
            </a:r>
          </a:p>
        </p:txBody>
      </p:sp>
    </p:spTree>
    <p:extLst>
      <p:ext uri="{BB962C8B-B14F-4D97-AF65-F5344CB8AC3E}">
        <p14:creationId xmlns:p14="http://schemas.microsoft.com/office/powerpoint/2010/main" val="329961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GB">
                <a:latin typeface="Arial" charset="0"/>
              </a:rPr>
              <a:t>Rationale for Protection</a:t>
            </a:r>
          </a:p>
        </p:txBody>
      </p:sp>
      <p:sp>
        <p:nvSpPr>
          <p:cNvPr id="23554" name="Rectangle 3"/>
          <p:cNvSpPr>
            <a:spLocks noGrp="1" noChangeArrowheads="1"/>
          </p:cNvSpPr>
          <p:nvPr>
            <p:ph type="body" idx="1"/>
          </p:nvPr>
        </p:nvSpPr>
        <p:spPr>
          <a:xfrm>
            <a:off x="457200" y="1600200"/>
            <a:ext cx="8229600" cy="4975578"/>
          </a:xfrm>
        </p:spPr>
        <p:txBody>
          <a:bodyPr>
            <a:normAutofit/>
          </a:bodyPr>
          <a:lstStyle/>
          <a:p>
            <a:pPr eaLnBrk="1" hangingPunct="1">
              <a:lnSpc>
                <a:spcPct val="90000"/>
              </a:lnSpc>
            </a:pPr>
            <a:r>
              <a:rPr lang="en-GB" sz="2800" dirty="0" smtClean="0">
                <a:latin typeface="Arial" charset="0"/>
              </a:rPr>
              <a:t>Cyber </a:t>
            </a:r>
            <a:r>
              <a:rPr lang="en-GB" sz="2800" dirty="0">
                <a:latin typeface="Arial" charset="0"/>
              </a:rPr>
              <a:t>security is required in order to protect </a:t>
            </a:r>
            <a:r>
              <a:rPr lang="en-GB" sz="2800" dirty="0" smtClean="0">
                <a:latin typeface="Arial" charset="0"/>
              </a:rPr>
              <a:t>systems, data </a:t>
            </a:r>
            <a:r>
              <a:rPr lang="en-GB" sz="2800" dirty="0" smtClean="0">
                <a:latin typeface="Arial" charset="0"/>
              </a:rPr>
              <a:t>and information</a:t>
            </a:r>
            <a:endParaRPr lang="en-GB" sz="2800" dirty="0">
              <a:latin typeface="Arial" charset="0"/>
            </a:endParaRPr>
          </a:p>
          <a:p>
            <a:pPr eaLnBrk="1" hangingPunct="1">
              <a:lnSpc>
                <a:spcPct val="90000"/>
              </a:lnSpc>
            </a:pPr>
            <a:r>
              <a:rPr lang="en-GB" sz="2800" dirty="0">
                <a:latin typeface="Arial" charset="0"/>
              </a:rPr>
              <a:t>We need to </a:t>
            </a:r>
            <a:r>
              <a:rPr lang="en-GB" sz="2800" dirty="0" smtClean="0">
                <a:latin typeface="Arial" charset="0"/>
              </a:rPr>
              <a:t>understand </a:t>
            </a:r>
            <a:r>
              <a:rPr lang="en-GB" sz="2800" dirty="0" smtClean="0">
                <a:latin typeface="Arial" charset="0"/>
              </a:rPr>
              <a:t>what the data and information </a:t>
            </a:r>
            <a:r>
              <a:rPr lang="en-GB" sz="2800" dirty="0">
                <a:latin typeface="Arial" charset="0"/>
              </a:rPr>
              <a:t>is worth in order to determine the appropriate level of protection</a:t>
            </a:r>
          </a:p>
          <a:p>
            <a:pPr eaLnBrk="1" hangingPunct="1">
              <a:lnSpc>
                <a:spcPct val="90000"/>
              </a:lnSpc>
            </a:pPr>
            <a:r>
              <a:rPr lang="en-GB" sz="2800" dirty="0" smtClean="0">
                <a:latin typeface="Arial" charset="0"/>
              </a:rPr>
              <a:t>Value </a:t>
            </a:r>
            <a:r>
              <a:rPr lang="en-GB" sz="2800" dirty="0">
                <a:latin typeface="Arial" charset="0"/>
              </a:rPr>
              <a:t>can be defined or </a:t>
            </a:r>
            <a:r>
              <a:rPr lang="en-GB" sz="2800" dirty="0" smtClean="0">
                <a:latin typeface="Arial" charset="0"/>
              </a:rPr>
              <a:t>perceived</a:t>
            </a:r>
          </a:p>
          <a:p>
            <a:pPr lvl="1">
              <a:lnSpc>
                <a:spcPct val="90000"/>
              </a:lnSpc>
            </a:pPr>
            <a:r>
              <a:rPr lang="en-GB" sz="2400" dirty="0" smtClean="0">
                <a:latin typeface="Arial" charset="0"/>
              </a:rPr>
              <a:t>Impact on Talk </a:t>
            </a:r>
            <a:r>
              <a:rPr lang="en-GB" sz="2400" dirty="0" err="1" smtClean="0">
                <a:latin typeface="Arial" charset="0"/>
              </a:rPr>
              <a:t>Talk</a:t>
            </a:r>
            <a:r>
              <a:rPr lang="en-GB" sz="2400" dirty="0" smtClean="0">
                <a:latin typeface="Arial" charset="0"/>
              </a:rPr>
              <a:t> </a:t>
            </a:r>
          </a:p>
          <a:p>
            <a:pPr lvl="1">
              <a:lnSpc>
                <a:spcPct val="90000"/>
              </a:lnSpc>
            </a:pPr>
            <a:r>
              <a:rPr lang="en-GB" sz="2400" dirty="0" smtClean="0">
                <a:latin typeface="Arial" charset="0"/>
              </a:rPr>
              <a:t>Impact on Yahoo</a:t>
            </a:r>
            <a:endParaRPr lang="en-GB" sz="2400" dirty="0">
              <a:latin typeface="Arial" charset="0"/>
            </a:endParaRPr>
          </a:p>
          <a:p>
            <a:pPr eaLnBrk="1" hangingPunct="1">
              <a:lnSpc>
                <a:spcPct val="90000"/>
              </a:lnSpc>
            </a:pPr>
            <a:r>
              <a:rPr lang="en-GB" sz="2800" dirty="0" smtClean="0">
                <a:latin typeface="Arial" charset="0"/>
              </a:rPr>
              <a:t>Organisational and public </a:t>
            </a:r>
            <a:r>
              <a:rPr lang="en-GB" sz="2800" dirty="0">
                <a:latin typeface="Arial" charset="0"/>
              </a:rPr>
              <a:t>perception of value may </a:t>
            </a:r>
            <a:r>
              <a:rPr lang="en-GB" sz="2800" dirty="0" smtClean="0">
                <a:latin typeface="Arial" charset="0"/>
              </a:rPr>
              <a:t>be different </a:t>
            </a:r>
            <a:r>
              <a:rPr lang="en-GB" sz="2800" dirty="0">
                <a:latin typeface="Arial" charset="0"/>
              </a:rPr>
              <a:t>from an attackers</a:t>
            </a:r>
          </a:p>
          <a:p>
            <a:pPr eaLnBrk="1" hangingPunct="1">
              <a:lnSpc>
                <a:spcPct val="90000"/>
              </a:lnSpc>
            </a:pPr>
            <a:r>
              <a:rPr lang="en-GB" sz="2800" dirty="0">
                <a:latin typeface="Arial" charset="0"/>
              </a:rPr>
              <a:t>Value can change over time</a:t>
            </a:r>
          </a:p>
        </p:txBody>
      </p:sp>
    </p:spTree>
    <p:extLst>
      <p:ext uri="{BB962C8B-B14F-4D97-AF65-F5344CB8AC3E}">
        <p14:creationId xmlns:p14="http://schemas.microsoft.com/office/powerpoint/2010/main" val="82539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Agencies Involved in UK Cyber Security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22737313"/>
              </p:ext>
            </p:extLst>
          </p:nvPr>
        </p:nvGraphicFramePr>
        <p:xfrm>
          <a:off x="1714500" y="1317233"/>
          <a:ext cx="5768164" cy="4949432"/>
        </p:xfrm>
        <a:graphic>
          <a:graphicData uri="http://schemas.openxmlformats.org/presentationml/2006/ole">
            <mc:AlternateContent xmlns:mc="http://schemas.openxmlformats.org/markup-compatibility/2006">
              <mc:Choice xmlns:v="urn:schemas-microsoft-com:vml" Requires="v">
                <p:oleObj spid="_x0000_s1039" name="Acrobat Document" r:id="rId4" imgW="8019977" imgH="11344072" progId="AcroExch.Document.7">
                  <p:embed/>
                </p:oleObj>
              </mc:Choice>
              <mc:Fallback>
                <p:oleObj name="Acrobat Document" r:id="rId4" imgW="8019977" imgH="11344072" progId="AcroExch.Document.7">
                  <p:embed/>
                  <p:pic>
                    <p:nvPicPr>
                      <p:cNvPr id="0" name=""/>
                      <p:cNvPicPr/>
                      <p:nvPr/>
                    </p:nvPicPr>
                    <p:blipFill>
                      <a:blip r:embed="rId5"/>
                      <a:stretch>
                        <a:fillRect/>
                      </a:stretch>
                    </p:blipFill>
                    <p:spPr>
                      <a:xfrm>
                        <a:off x="1714500" y="1317233"/>
                        <a:ext cx="5768164" cy="4949432"/>
                      </a:xfrm>
                      <a:prstGeom prst="rect">
                        <a:avLst/>
                      </a:prstGeom>
                    </p:spPr>
                  </p:pic>
                </p:oleObj>
              </mc:Fallback>
            </mc:AlternateContent>
          </a:graphicData>
        </a:graphic>
      </p:graphicFrame>
    </p:spTree>
    <p:extLst>
      <p:ext uri="{BB962C8B-B14F-4D97-AF65-F5344CB8AC3E}">
        <p14:creationId xmlns:p14="http://schemas.microsoft.com/office/powerpoint/2010/main" val="378469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GB" dirty="0" smtClean="0">
                <a:latin typeface="Arial" charset="0"/>
              </a:rPr>
              <a:t>Introduction to Cyber Security Policies </a:t>
            </a:r>
            <a:r>
              <a:rPr lang="en-GB" dirty="0">
                <a:latin typeface="Arial" charset="0"/>
              </a:rPr>
              <a:t>and Procedures</a:t>
            </a:r>
          </a:p>
        </p:txBody>
      </p:sp>
      <p:sp>
        <p:nvSpPr>
          <p:cNvPr id="44034" name="Rectangle 3"/>
          <p:cNvSpPr>
            <a:spLocks noGrp="1" noChangeArrowheads="1"/>
          </p:cNvSpPr>
          <p:nvPr>
            <p:ph type="body" idx="1"/>
          </p:nvPr>
        </p:nvSpPr>
        <p:spPr>
          <a:xfrm>
            <a:off x="457200" y="1651000"/>
            <a:ext cx="8229600" cy="5207000"/>
          </a:xfrm>
        </p:spPr>
        <p:txBody>
          <a:bodyPr>
            <a:normAutofit lnSpcReduction="10000"/>
          </a:bodyPr>
          <a:lstStyle/>
          <a:p>
            <a:pPr eaLnBrk="1" hangingPunct="1">
              <a:lnSpc>
                <a:spcPct val="90000"/>
              </a:lnSpc>
            </a:pPr>
            <a:r>
              <a:rPr lang="en-GB" sz="2400" dirty="0">
                <a:latin typeface="Arial" charset="0"/>
              </a:rPr>
              <a:t>Principle of least privilege</a:t>
            </a:r>
          </a:p>
          <a:p>
            <a:pPr lvl="1" eaLnBrk="1" hangingPunct="1">
              <a:lnSpc>
                <a:spcPct val="90000"/>
              </a:lnSpc>
            </a:pPr>
            <a:r>
              <a:rPr lang="en-GB" sz="2000" dirty="0">
                <a:latin typeface="Arial" charset="0"/>
              </a:rPr>
              <a:t>Grant access only to those who need it</a:t>
            </a:r>
          </a:p>
          <a:p>
            <a:pPr lvl="1" eaLnBrk="1" hangingPunct="1">
              <a:lnSpc>
                <a:spcPct val="90000"/>
              </a:lnSpc>
            </a:pPr>
            <a:r>
              <a:rPr lang="en-GB" sz="2000" dirty="0">
                <a:latin typeface="Arial" charset="0"/>
              </a:rPr>
              <a:t>Grant as little access as possible</a:t>
            </a:r>
          </a:p>
          <a:p>
            <a:pPr lvl="1" eaLnBrk="1" hangingPunct="1">
              <a:lnSpc>
                <a:spcPct val="90000"/>
              </a:lnSpc>
            </a:pPr>
            <a:r>
              <a:rPr lang="en-GB" sz="2000" dirty="0">
                <a:latin typeface="Arial" charset="0"/>
              </a:rPr>
              <a:t>Grant it only for as long as needed</a:t>
            </a:r>
          </a:p>
          <a:p>
            <a:pPr eaLnBrk="1" hangingPunct="1">
              <a:lnSpc>
                <a:spcPct val="90000"/>
              </a:lnSpc>
            </a:pPr>
            <a:r>
              <a:rPr lang="en-GB" sz="2400" dirty="0">
                <a:latin typeface="Arial" charset="0"/>
              </a:rPr>
              <a:t>Principle of separation of risk</a:t>
            </a:r>
          </a:p>
          <a:p>
            <a:pPr lvl="1" eaLnBrk="1" hangingPunct="1">
              <a:lnSpc>
                <a:spcPct val="90000"/>
              </a:lnSpc>
            </a:pPr>
            <a:r>
              <a:rPr lang="en-GB" sz="2000" dirty="0">
                <a:latin typeface="Arial" charset="0"/>
              </a:rPr>
              <a:t>Removal of important elements from close proximity – avoids cascade</a:t>
            </a:r>
          </a:p>
          <a:p>
            <a:pPr lvl="1" eaLnBrk="1" hangingPunct="1">
              <a:lnSpc>
                <a:spcPct val="90000"/>
              </a:lnSpc>
            </a:pPr>
            <a:r>
              <a:rPr lang="en-GB" sz="2000" dirty="0">
                <a:latin typeface="Arial" charset="0"/>
              </a:rPr>
              <a:t>Separate application, host, network and business risk</a:t>
            </a:r>
          </a:p>
          <a:p>
            <a:pPr lvl="1" eaLnBrk="1" hangingPunct="1">
              <a:lnSpc>
                <a:spcPct val="90000"/>
              </a:lnSpc>
            </a:pPr>
            <a:r>
              <a:rPr lang="en-GB" sz="2000" dirty="0">
                <a:latin typeface="Arial" charset="0"/>
              </a:rPr>
              <a:t>Separate one application’s risk from another’s</a:t>
            </a:r>
          </a:p>
          <a:p>
            <a:pPr lvl="1" eaLnBrk="1" hangingPunct="1">
              <a:lnSpc>
                <a:spcPct val="90000"/>
              </a:lnSpc>
            </a:pPr>
            <a:r>
              <a:rPr lang="en-GB" sz="2000" dirty="0">
                <a:latin typeface="Arial" charset="0"/>
              </a:rPr>
              <a:t>Separate multiple systems risks</a:t>
            </a:r>
          </a:p>
          <a:p>
            <a:pPr eaLnBrk="1" hangingPunct="1">
              <a:lnSpc>
                <a:spcPct val="90000"/>
              </a:lnSpc>
            </a:pPr>
            <a:r>
              <a:rPr lang="en-GB" sz="2400" dirty="0" smtClean="0">
                <a:latin typeface="Arial" charset="0"/>
              </a:rPr>
              <a:t>Defence </a:t>
            </a:r>
            <a:r>
              <a:rPr lang="en-GB" sz="2400" dirty="0">
                <a:latin typeface="Arial" charset="0"/>
              </a:rPr>
              <a:t>in </a:t>
            </a:r>
            <a:r>
              <a:rPr lang="en-GB" sz="2400" dirty="0" smtClean="0">
                <a:latin typeface="Arial" charset="0"/>
              </a:rPr>
              <a:t>Depth</a:t>
            </a:r>
          </a:p>
          <a:p>
            <a:pPr lvl="1">
              <a:lnSpc>
                <a:spcPct val="90000"/>
              </a:lnSpc>
            </a:pPr>
            <a:r>
              <a:rPr lang="en-GB" sz="2000" dirty="0" smtClean="0">
                <a:latin typeface="Arial" charset="0"/>
              </a:rPr>
              <a:t>Firewall, IDS, Access Control, File System</a:t>
            </a:r>
            <a:endParaRPr lang="en-GB" sz="2000" dirty="0">
              <a:latin typeface="Arial" charset="0"/>
            </a:endParaRPr>
          </a:p>
          <a:p>
            <a:pPr eaLnBrk="1" hangingPunct="1">
              <a:lnSpc>
                <a:spcPct val="90000"/>
              </a:lnSpc>
            </a:pPr>
            <a:r>
              <a:rPr lang="en-GB" sz="2400" dirty="0">
                <a:latin typeface="Arial" charset="0"/>
              </a:rPr>
              <a:t>Secrecy</a:t>
            </a:r>
          </a:p>
          <a:p>
            <a:pPr eaLnBrk="1" hangingPunct="1">
              <a:lnSpc>
                <a:spcPct val="90000"/>
              </a:lnSpc>
            </a:pPr>
            <a:r>
              <a:rPr lang="en-GB" sz="2400" dirty="0" err="1">
                <a:latin typeface="Arial" charset="0"/>
              </a:rPr>
              <a:t>Kerckhoff’s</a:t>
            </a:r>
            <a:r>
              <a:rPr lang="en-GB" sz="2400" dirty="0">
                <a:latin typeface="Arial" charset="0"/>
              </a:rPr>
              <a:t> principle – </a:t>
            </a:r>
            <a:r>
              <a:rPr lang="en-GB" sz="2000" dirty="0">
                <a:latin typeface="Arial" charset="0"/>
              </a:rPr>
              <a:t>the security of a mechanism should not be dependent on the secrecy of the mechanism</a:t>
            </a:r>
          </a:p>
        </p:txBody>
      </p:sp>
    </p:spTree>
    <p:extLst>
      <p:ext uri="{BB962C8B-B14F-4D97-AF65-F5344CB8AC3E}">
        <p14:creationId xmlns:p14="http://schemas.microsoft.com/office/powerpoint/2010/main" val="26992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Management</a:t>
            </a:r>
            <a:endParaRPr lang="en-US" dirty="0"/>
          </a:p>
        </p:txBody>
      </p:sp>
      <p:sp>
        <p:nvSpPr>
          <p:cNvPr id="3" name="Content Placeholder 2"/>
          <p:cNvSpPr>
            <a:spLocks noGrp="1"/>
          </p:cNvSpPr>
          <p:nvPr>
            <p:ph idx="1"/>
          </p:nvPr>
        </p:nvSpPr>
        <p:spPr/>
        <p:txBody>
          <a:bodyPr>
            <a:normAutofit/>
          </a:bodyPr>
          <a:lstStyle/>
          <a:p>
            <a:r>
              <a:rPr lang="en-US" dirty="0" smtClean="0"/>
              <a:t>Information </a:t>
            </a:r>
            <a:r>
              <a:rPr lang="en-US" dirty="0"/>
              <a:t>c</a:t>
            </a:r>
            <a:r>
              <a:rPr lang="en-US" dirty="0" smtClean="0"/>
              <a:t>lassification </a:t>
            </a:r>
            <a:r>
              <a:rPr lang="en-US" dirty="0"/>
              <a:t>p</a:t>
            </a:r>
            <a:r>
              <a:rPr lang="en-US" dirty="0" smtClean="0"/>
              <a:t>rocess </a:t>
            </a:r>
            <a:endParaRPr lang="en-US" dirty="0"/>
          </a:p>
          <a:p>
            <a:r>
              <a:rPr lang="en-US" dirty="0"/>
              <a:t>Security </a:t>
            </a:r>
            <a:r>
              <a:rPr lang="en-US" dirty="0" smtClean="0"/>
              <a:t>policy </a:t>
            </a:r>
            <a:endParaRPr lang="en-US" dirty="0"/>
          </a:p>
          <a:p>
            <a:r>
              <a:rPr lang="en-US" dirty="0"/>
              <a:t>Risk </a:t>
            </a:r>
            <a:r>
              <a:rPr lang="en-US" dirty="0" smtClean="0"/>
              <a:t>management </a:t>
            </a:r>
            <a:endParaRPr lang="en-US" dirty="0"/>
          </a:p>
          <a:p>
            <a:r>
              <a:rPr lang="en-US" dirty="0"/>
              <a:t>Security </a:t>
            </a:r>
            <a:r>
              <a:rPr lang="en-US" dirty="0" smtClean="0"/>
              <a:t>procedures </a:t>
            </a:r>
            <a:r>
              <a:rPr lang="en-US" dirty="0"/>
              <a:t>and </a:t>
            </a:r>
            <a:r>
              <a:rPr lang="en-US" dirty="0" smtClean="0"/>
              <a:t>guidelines </a:t>
            </a:r>
            <a:endParaRPr lang="en-US" dirty="0"/>
          </a:p>
          <a:p>
            <a:r>
              <a:rPr lang="en-US" dirty="0"/>
              <a:t>Business </a:t>
            </a:r>
            <a:r>
              <a:rPr lang="en-US" dirty="0" smtClean="0"/>
              <a:t>continuity </a:t>
            </a:r>
            <a:r>
              <a:rPr lang="en-US" dirty="0"/>
              <a:t>and </a:t>
            </a:r>
            <a:r>
              <a:rPr lang="en-US" dirty="0" smtClean="0"/>
              <a:t>disaster </a:t>
            </a:r>
            <a:r>
              <a:rPr lang="en-US" dirty="0"/>
              <a:t>r</a:t>
            </a:r>
            <a:r>
              <a:rPr lang="en-US" dirty="0" smtClean="0"/>
              <a:t>ecovery </a:t>
            </a:r>
            <a:endParaRPr lang="en-US" dirty="0"/>
          </a:p>
          <a:p>
            <a:r>
              <a:rPr lang="en-US" dirty="0" smtClean="0"/>
              <a:t>Professionalism, ethics </a:t>
            </a:r>
            <a:r>
              <a:rPr lang="en-US" dirty="0"/>
              <a:t>and </a:t>
            </a:r>
            <a:r>
              <a:rPr lang="en-US" dirty="0" smtClean="0"/>
              <a:t>best </a:t>
            </a:r>
            <a:r>
              <a:rPr lang="en-US" dirty="0"/>
              <a:t>p</a:t>
            </a:r>
            <a:r>
              <a:rPr lang="en-US" dirty="0" smtClean="0"/>
              <a:t>ractices </a:t>
            </a:r>
            <a:endParaRPr lang="en-US" dirty="0"/>
          </a:p>
          <a:p>
            <a:endParaRPr lang="en-US" dirty="0"/>
          </a:p>
        </p:txBody>
      </p:sp>
    </p:spTree>
    <p:extLst>
      <p:ext uri="{BB962C8B-B14F-4D97-AF65-F5344CB8AC3E}">
        <p14:creationId xmlns:p14="http://schemas.microsoft.com/office/powerpoint/2010/main" val="241134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r>
              <a:rPr lang="en-GB" dirty="0" smtClean="0"/>
              <a:t>Cyber security is a domain of growing interest and influence across all the computing disciplines</a:t>
            </a:r>
          </a:p>
          <a:p>
            <a:r>
              <a:rPr lang="en-GB" dirty="0" smtClean="0"/>
              <a:t>There is a huge skills gap in cyber security locally, nationally and globally</a:t>
            </a:r>
          </a:p>
          <a:p>
            <a:r>
              <a:rPr lang="en-GB" dirty="0" smtClean="0"/>
              <a:t>This module will be wide ranging and academically challenging</a:t>
            </a:r>
          </a:p>
          <a:p>
            <a:r>
              <a:rPr lang="en-GB" dirty="0" smtClean="0"/>
              <a:t>Hope you enjoy </a:t>
            </a:r>
            <a:r>
              <a:rPr lang="en-GB" smtClean="0"/>
              <a:t>the module</a:t>
            </a:r>
            <a:endParaRPr lang="en-GB" dirty="0" smtClean="0"/>
          </a:p>
        </p:txBody>
      </p:sp>
    </p:spTree>
    <p:extLst>
      <p:ext uri="{BB962C8B-B14F-4D97-AF65-F5344CB8AC3E}">
        <p14:creationId xmlns:p14="http://schemas.microsoft.com/office/powerpoint/2010/main" val="2222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lnSpcReduction="10000"/>
          </a:bodyPr>
          <a:lstStyle/>
          <a:p>
            <a:r>
              <a:rPr lang="en-US" dirty="0" smtClean="0"/>
              <a:t>What do you want to get out of this module ?</a:t>
            </a:r>
          </a:p>
          <a:p>
            <a:r>
              <a:rPr lang="en-US" dirty="0" smtClean="0"/>
              <a:t>What objectives do you have in completing this module ?</a:t>
            </a:r>
          </a:p>
          <a:p>
            <a:r>
              <a:rPr lang="en-US" dirty="0" smtClean="0"/>
              <a:t>What topics would you like to cover in the module ?</a:t>
            </a:r>
          </a:p>
          <a:p>
            <a:r>
              <a:rPr lang="en-US" dirty="0" smtClean="0"/>
              <a:t>Do you think having cyber security on your CV will enhance your employability ?</a:t>
            </a:r>
          </a:p>
          <a:p>
            <a:r>
              <a:rPr lang="en-US" dirty="0" smtClean="0"/>
              <a:t>What do you think the main challenges are in the cyber security community ?</a:t>
            </a:r>
            <a:endParaRPr lang="en-US" dirty="0"/>
          </a:p>
        </p:txBody>
      </p:sp>
    </p:spTree>
    <p:extLst>
      <p:ext uri="{BB962C8B-B14F-4D97-AF65-F5344CB8AC3E}">
        <p14:creationId xmlns:p14="http://schemas.microsoft.com/office/powerpoint/2010/main" val="62516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To introduce module</a:t>
            </a:r>
          </a:p>
          <a:p>
            <a:r>
              <a:rPr lang="en-GB" dirty="0"/>
              <a:t>Set context for learning and </a:t>
            </a:r>
            <a:r>
              <a:rPr lang="en-GB" dirty="0" smtClean="0"/>
              <a:t>teaching</a:t>
            </a:r>
            <a:endParaRPr lang="en-US" dirty="0" smtClean="0"/>
          </a:p>
          <a:p>
            <a:r>
              <a:rPr lang="en-US" dirty="0" smtClean="0"/>
              <a:t>Provide overview of cyber security environment</a:t>
            </a:r>
          </a:p>
          <a:p>
            <a:r>
              <a:rPr lang="en-US" dirty="0" smtClean="0"/>
              <a:t>Consider employability opportunities in cyber security</a:t>
            </a:r>
          </a:p>
          <a:p>
            <a:endParaRPr lang="en-US" dirty="0" smtClean="0"/>
          </a:p>
          <a:p>
            <a:endParaRPr lang="en-US" dirty="0"/>
          </a:p>
        </p:txBody>
      </p:sp>
    </p:spTree>
    <p:extLst>
      <p:ext uri="{BB962C8B-B14F-4D97-AF65-F5344CB8AC3E}">
        <p14:creationId xmlns:p14="http://schemas.microsoft.com/office/powerpoint/2010/main" val="183749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a:lstStyle/>
          <a:p>
            <a:pPr eaLnBrk="1" hangingPunct="1"/>
            <a:r>
              <a:rPr lang="en-US" smtClean="0"/>
              <a:t>Nature of the Module</a:t>
            </a:r>
          </a:p>
        </p:txBody>
      </p:sp>
      <p:sp>
        <p:nvSpPr>
          <p:cNvPr id="18434" name="Rectangle 3"/>
          <p:cNvSpPr>
            <a:spLocks noGrp="1"/>
          </p:cNvSpPr>
          <p:nvPr>
            <p:ph type="body" idx="1"/>
          </p:nvPr>
        </p:nvSpPr>
        <p:spPr>
          <a:xfrm>
            <a:off x="568855" y="1563511"/>
            <a:ext cx="8117945" cy="4525963"/>
          </a:xfrm>
        </p:spPr>
        <p:txBody>
          <a:bodyPr/>
          <a:lstStyle/>
          <a:p>
            <a:pPr>
              <a:lnSpc>
                <a:spcPct val="90000"/>
              </a:lnSpc>
            </a:pPr>
            <a:r>
              <a:rPr lang="en-GB" sz="2400" dirty="0"/>
              <a:t>Focus of the module is to identify cyber security issues and deconstruct the issues using empirical evidence and </a:t>
            </a:r>
            <a:r>
              <a:rPr lang="en-GB" sz="2400" dirty="0" smtClean="0"/>
              <a:t>research</a:t>
            </a:r>
          </a:p>
          <a:p>
            <a:pPr eaLnBrk="1" hangingPunct="1">
              <a:lnSpc>
                <a:spcPct val="90000"/>
              </a:lnSpc>
            </a:pPr>
            <a:r>
              <a:rPr lang="en-GB" sz="2400" dirty="0" smtClean="0"/>
              <a:t>Share and discuss experiences and situations in order to stimulate thought and debate</a:t>
            </a:r>
          </a:p>
          <a:p>
            <a:pPr eaLnBrk="1" hangingPunct="1">
              <a:lnSpc>
                <a:spcPct val="90000"/>
              </a:lnSpc>
            </a:pPr>
            <a:r>
              <a:rPr lang="en-GB" sz="2400" dirty="0" smtClean="0"/>
              <a:t>Consider role </a:t>
            </a:r>
            <a:r>
              <a:rPr lang="en-GB" sz="2400" dirty="0"/>
              <a:t>o</a:t>
            </a:r>
            <a:r>
              <a:rPr lang="en-GB" sz="2400" dirty="0" smtClean="0"/>
              <a:t>f programming in developing the cyber security professional</a:t>
            </a:r>
          </a:p>
          <a:p>
            <a:pPr eaLnBrk="1" hangingPunct="1">
              <a:lnSpc>
                <a:spcPct val="90000"/>
              </a:lnSpc>
            </a:pPr>
            <a:r>
              <a:rPr lang="en-GB" sz="2400" dirty="0" smtClean="0"/>
              <a:t>Encourage wide reading on subjects and informed discussion of topics</a:t>
            </a:r>
          </a:p>
          <a:p>
            <a:pPr eaLnBrk="1" hangingPunct="1">
              <a:lnSpc>
                <a:spcPct val="90000"/>
              </a:lnSpc>
            </a:pPr>
            <a:r>
              <a:rPr lang="en-GB" sz="2400" dirty="0" smtClean="0"/>
              <a:t>Utilise problem based learning</a:t>
            </a:r>
          </a:p>
          <a:p>
            <a:pPr eaLnBrk="1" hangingPunct="1">
              <a:lnSpc>
                <a:spcPct val="90000"/>
              </a:lnSpc>
            </a:pPr>
            <a:r>
              <a:rPr lang="en-GB" sz="2400" dirty="0" smtClean="0"/>
              <a:t>Help to formulate individual student perspective and viewpoint</a:t>
            </a:r>
            <a:endParaRPr lang="en-US" sz="2400" dirty="0" smtClean="0"/>
          </a:p>
        </p:txBody>
      </p:sp>
    </p:spTree>
    <p:extLst>
      <p:ext uri="{BB962C8B-B14F-4D97-AF65-F5344CB8AC3E}">
        <p14:creationId xmlns:p14="http://schemas.microsoft.com/office/powerpoint/2010/main" val="284888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GB" smtClean="0"/>
              <a:t>Educator’s Responsibility</a:t>
            </a:r>
          </a:p>
        </p:txBody>
      </p:sp>
      <p:sp>
        <p:nvSpPr>
          <p:cNvPr id="19458" name="Rectangle 3"/>
          <p:cNvSpPr>
            <a:spLocks noGrp="1" noChangeArrowheads="1"/>
          </p:cNvSpPr>
          <p:nvPr>
            <p:ph type="body" idx="1"/>
          </p:nvPr>
        </p:nvSpPr>
        <p:spPr>
          <a:xfrm>
            <a:off x="457200" y="1600200"/>
            <a:ext cx="8229600" cy="5032022"/>
          </a:xfrm>
        </p:spPr>
        <p:txBody>
          <a:bodyPr>
            <a:normAutofit fontScale="92500" lnSpcReduction="10000"/>
          </a:bodyPr>
          <a:lstStyle/>
          <a:p>
            <a:pPr eaLnBrk="1" hangingPunct="1"/>
            <a:r>
              <a:rPr lang="en-GB" sz="2800" dirty="0" smtClean="0"/>
              <a:t>To encourage ethical and professional behaviour in cyber security</a:t>
            </a:r>
          </a:p>
          <a:p>
            <a:pPr eaLnBrk="1" hangingPunct="1"/>
            <a:r>
              <a:rPr lang="en-GB" sz="2800" dirty="0" smtClean="0"/>
              <a:t>To encourage challenging thinking and critical analysis in the cyber security domain</a:t>
            </a:r>
          </a:p>
          <a:p>
            <a:pPr eaLnBrk="1" hangingPunct="1"/>
            <a:r>
              <a:rPr lang="en-GB" sz="2800" dirty="0" smtClean="0"/>
              <a:t>To help make students aware of actual and potential challenges and problems</a:t>
            </a:r>
          </a:p>
          <a:p>
            <a:pPr eaLnBrk="1" hangingPunct="1"/>
            <a:r>
              <a:rPr lang="en-GB" sz="2800" dirty="0" smtClean="0"/>
              <a:t>To sensitise students to moral dilemmas they will face as part of their academic and professional lives</a:t>
            </a:r>
          </a:p>
          <a:p>
            <a:r>
              <a:rPr lang="en-US" sz="2800" dirty="0" smtClean="0">
                <a:latin typeface="Arial" charset="0"/>
              </a:rPr>
              <a:t>To consider the interdisciplinary nature of cyber security expertise </a:t>
            </a:r>
            <a:r>
              <a:rPr lang="en-US" sz="2800" dirty="0">
                <a:latin typeface="Arial" charset="0"/>
              </a:rPr>
              <a:t>ranging from </a:t>
            </a:r>
            <a:r>
              <a:rPr lang="en-US" sz="2800" dirty="0" smtClean="0">
                <a:latin typeface="Arial" charset="0"/>
              </a:rPr>
              <a:t>computer science and cryptography through </a:t>
            </a:r>
            <a:r>
              <a:rPr lang="en-US" sz="2800" dirty="0">
                <a:latin typeface="Arial" charset="0"/>
              </a:rPr>
              <a:t>to economics</a:t>
            </a:r>
            <a:r>
              <a:rPr lang="en-US" sz="2800" dirty="0" smtClean="0">
                <a:latin typeface="Arial" charset="0"/>
              </a:rPr>
              <a:t>, sociology, </a:t>
            </a:r>
            <a:r>
              <a:rPr lang="en-US" sz="2800" dirty="0">
                <a:latin typeface="Arial" charset="0"/>
              </a:rPr>
              <a:t>psychology and law </a:t>
            </a:r>
          </a:p>
        </p:txBody>
      </p:sp>
    </p:spTree>
    <p:extLst>
      <p:ext uri="{BB962C8B-B14F-4D97-AF65-F5344CB8AC3E}">
        <p14:creationId xmlns:p14="http://schemas.microsoft.com/office/powerpoint/2010/main" val="14487035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Topics</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Concepts </a:t>
            </a:r>
            <a:r>
              <a:rPr lang="en-US" dirty="0"/>
              <a:t>in </a:t>
            </a:r>
            <a:r>
              <a:rPr lang="en-US" dirty="0" smtClean="0"/>
              <a:t>cyber </a:t>
            </a:r>
            <a:r>
              <a:rPr lang="en-US" dirty="0"/>
              <a:t>s</a:t>
            </a:r>
            <a:r>
              <a:rPr lang="en-US" dirty="0" smtClean="0"/>
              <a:t>ecurity</a:t>
            </a:r>
            <a:endParaRPr lang="en-GB" dirty="0"/>
          </a:p>
          <a:p>
            <a:r>
              <a:rPr lang="en-US" dirty="0"/>
              <a:t>Principles in </a:t>
            </a:r>
            <a:r>
              <a:rPr lang="en-US" dirty="0" smtClean="0"/>
              <a:t>secure </a:t>
            </a:r>
            <a:r>
              <a:rPr lang="en-US" dirty="0"/>
              <a:t>d</a:t>
            </a:r>
            <a:r>
              <a:rPr lang="en-US" dirty="0" smtClean="0"/>
              <a:t>esign</a:t>
            </a:r>
            <a:endParaRPr lang="en-GB" dirty="0"/>
          </a:p>
          <a:p>
            <a:r>
              <a:rPr lang="en-US" dirty="0" smtClean="0"/>
              <a:t>Managing </a:t>
            </a:r>
            <a:r>
              <a:rPr lang="en-US" dirty="0"/>
              <a:t>r</a:t>
            </a:r>
            <a:r>
              <a:rPr lang="en-US" dirty="0" smtClean="0"/>
              <a:t>isks</a:t>
            </a:r>
            <a:r>
              <a:rPr lang="en-US" dirty="0"/>
              <a:t>, </a:t>
            </a:r>
            <a:r>
              <a:rPr lang="en-US" dirty="0" smtClean="0"/>
              <a:t>threats </a:t>
            </a:r>
            <a:r>
              <a:rPr lang="en-US" dirty="0"/>
              <a:t>and a</a:t>
            </a:r>
            <a:r>
              <a:rPr lang="en-US" dirty="0" smtClean="0"/>
              <a:t>ttacks</a:t>
            </a:r>
            <a:endParaRPr lang="en-GB" dirty="0"/>
          </a:p>
          <a:p>
            <a:r>
              <a:rPr lang="en-US" dirty="0" smtClean="0"/>
              <a:t>Network </a:t>
            </a:r>
            <a:r>
              <a:rPr lang="en-US" dirty="0"/>
              <a:t>s</a:t>
            </a:r>
            <a:r>
              <a:rPr lang="en-US" dirty="0" smtClean="0"/>
              <a:t>ecurity </a:t>
            </a:r>
            <a:endParaRPr lang="en-GB" dirty="0"/>
          </a:p>
          <a:p>
            <a:r>
              <a:rPr lang="en-US" dirty="0" smtClean="0"/>
              <a:t>Internet security</a:t>
            </a:r>
            <a:endParaRPr lang="en-GB" dirty="0"/>
          </a:p>
          <a:p>
            <a:r>
              <a:rPr lang="en-US" dirty="0" smtClean="0"/>
              <a:t>Security </a:t>
            </a:r>
            <a:r>
              <a:rPr lang="en-US" dirty="0"/>
              <a:t>in Emerging </a:t>
            </a:r>
            <a:r>
              <a:rPr lang="en-US" dirty="0" smtClean="0"/>
              <a:t>Technologies</a:t>
            </a:r>
            <a:endParaRPr lang="en-GB" dirty="0"/>
          </a:p>
          <a:p>
            <a:r>
              <a:rPr lang="en-US" dirty="0" smtClean="0"/>
              <a:t>Legal</a:t>
            </a:r>
            <a:r>
              <a:rPr lang="en-US" dirty="0"/>
              <a:t>, </a:t>
            </a:r>
            <a:r>
              <a:rPr lang="en-US" dirty="0" smtClean="0"/>
              <a:t>social</a:t>
            </a:r>
            <a:r>
              <a:rPr lang="en-US" dirty="0"/>
              <a:t>, </a:t>
            </a:r>
            <a:r>
              <a:rPr lang="en-US" dirty="0" smtClean="0"/>
              <a:t>ethical </a:t>
            </a:r>
            <a:r>
              <a:rPr lang="en-US" dirty="0"/>
              <a:t>and </a:t>
            </a:r>
            <a:r>
              <a:rPr lang="en-US" dirty="0" smtClean="0"/>
              <a:t>professional </a:t>
            </a:r>
            <a:r>
              <a:rPr lang="en-US" dirty="0"/>
              <a:t>issues in the context of c</a:t>
            </a:r>
            <a:r>
              <a:rPr lang="en-US" dirty="0" smtClean="0"/>
              <a:t>yber security</a:t>
            </a:r>
            <a:endParaRPr lang="en-GB" dirty="0"/>
          </a:p>
          <a:p>
            <a:endParaRPr lang="en-US" dirty="0"/>
          </a:p>
        </p:txBody>
      </p:sp>
    </p:spTree>
    <p:extLst>
      <p:ext uri="{BB962C8B-B14F-4D97-AF65-F5344CB8AC3E}">
        <p14:creationId xmlns:p14="http://schemas.microsoft.com/office/powerpoint/2010/main" val="285629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5 cyber skills </a:t>
            </a:r>
            <a:r>
              <a:rPr lang="en-US" dirty="0" smtClean="0"/>
              <a:t>employers are looking for</a:t>
            </a:r>
            <a:endParaRPr lang="en-US" dirty="0"/>
          </a:p>
        </p:txBody>
      </p:sp>
      <p:sp>
        <p:nvSpPr>
          <p:cNvPr id="3" name="Content Placeholder 2"/>
          <p:cNvSpPr>
            <a:spLocks noGrp="1"/>
          </p:cNvSpPr>
          <p:nvPr>
            <p:ph idx="1"/>
          </p:nvPr>
        </p:nvSpPr>
        <p:spPr/>
        <p:txBody>
          <a:bodyPr/>
          <a:lstStyle/>
          <a:p>
            <a:r>
              <a:rPr lang="en-US" dirty="0" smtClean="0"/>
              <a:t>Programming / scripting skills</a:t>
            </a:r>
          </a:p>
          <a:p>
            <a:r>
              <a:rPr lang="en-US" dirty="0" smtClean="0"/>
              <a:t>Good technical fundamentals</a:t>
            </a:r>
          </a:p>
          <a:p>
            <a:pPr lvl="1"/>
            <a:r>
              <a:rPr lang="en-US" dirty="0" smtClean="0"/>
              <a:t>Networking and networking protocols</a:t>
            </a:r>
          </a:p>
          <a:p>
            <a:r>
              <a:rPr lang="en-US" dirty="0" smtClean="0"/>
              <a:t>Mastering different operating systems</a:t>
            </a:r>
          </a:p>
          <a:p>
            <a:r>
              <a:rPr lang="en-US" dirty="0" smtClean="0"/>
              <a:t>Security background</a:t>
            </a:r>
          </a:p>
          <a:p>
            <a:pPr lvl="1"/>
            <a:r>
              <a:rPr lang="en-US" dirty="0" smtClean="0"/>
              <a:t>Systems security, web application security, mobile security</a:t>
            </a:r>
          </a:p>
          <a:p>
            <a:r>
              <a:rPr lang="en-US" dirty="0" smtClean="0"/>
              <a:t>Writing and </a:t>
            </a:r>
            <a:r>
              <a:rPr lang="en-US" smtClean="0"/>
              <a:t>reporting skills</a:t>
            </a:r>
            <a:endParaRPr lang="en-US" dirty="0" smtClean="0"/>
          </a:p>
          <a:p>
            <a:endParaRPr lang="en-US" dirty="0"/>
          </a:p>
        </p:txBody>
      </p:sp>
    </p:spTree>
    <p:extLst>
      <p:ext uri="{BB962C8B-B14F-4D97-AF65-F5344CB8AC3E}">
        <p14:creationId xmlns:p14="http://schemas.microsoft.com/office/powerpoint/2010/main" val="30551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The Cybersecurity Skills Gap….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4898" y="2081634"/>
            <a:ext cx="7140388" cy="3727847"/>
          </a:xfrm>
        </p:spPr>
      </p:pic>
      <p:sp>
        <p:nvSpPr>
          <p:cNvPr id="5" name="TextBox 4"/>
          <p:cNvSpPr txBox="1"/>
          <p:nvPr/>
        </p:nvSpPr>
        <p:spPr>
          <a:xfrm>
            <a:off x="3778785" y="2374726"/>
            <a:ext cx="1799789" cy="1246495"/>
          </a:xfrm>
          <a:prstGeom prst="rect">
            <a:avLst/>
          </a:prstGeom>
          <a:noFill/>
        </p:spPr>
        <p:txBody>
          <a:bodyPr wrap="square" rtlCol="0">
            <a:spAutoFit/>
          </a:bodyPr>
          <a:lstStyle/>
          <a:p>
            <a:pPr algn="ctr"/>
            <a:r>
              <a:rPr lang="en-GB" sz="2700" b="1" dirty="0">
                <a:solidFill>
                  <a:schemeClr val="bg1"/>
                </a:solidFill>
              </a:rPr>
              <a:t>1.5 </a:t>
            </a:r>
            <a:r>
              <a:rPr lang="en-GB" sz="2400" b="1" dirty="0">
                <a:solidFill>
                  <a:schemeClr val="bg1"/>
                </a:solidFill>
              </a:rPr>
              <a:t>million shortfall </a:t>
            </a:r>
          </a:p>
          <a:p>
            <a:pPr algn="ctr"/>
            <a:r>
              <a:rPr lang="en-GB" sz="2400" b="1" dirty="0">
                <a:solidFill>
                  <a:schemeClr val="bg1"/>
                </a:solidFill>
              </a:rPr>
              <a:t>by 2020</a:t>
            </a:r>
          </a:p>
        </p:txBody>
      </p:sp>
      <p:sp>
        <p:nvSpPr>
          <p:cNvPr id="6" name="TextBox 5"/>
          <p:cNvSpPr txBox="1"/>
          <p:nvPr/>
        </p:nvSpPr>
        <p:spPr>
          <a:xfrm>
            <a:off x="1001806" y="3263430"/>
            <a:ext cx="2271776" cy="715581"/>
          </a:xfrm>
          <a:prstGeom prst="rect">
            <a:avLst/>
          </a:prstGeom>
          <a:noFill/>
        </p:spPr>
        <p:txBody>
          <a:bodyPr wrap="none" rtlCol="0">
            <a:spAutoFit/>
          </a:bodyPr>
          <a:lstStyle/>
          <a:p>
            <a:r>
              <a:rPr lang="en-GB" sz="4050" b="1" dirty="0">
                <a:solidFill>
                  <a:srgbClr val="FF0000"/>
                </a:solidFill>
              </a:rPr>
              <a:t>6% </a:t>
            </a:r>
            <a:r>
              <a:rPr lang="en-GB" sz="2400" b="1" dirty="0">
                <a:solidFill>
                  <a:srgbClr val="FF0000"/>
                </a:solidFill>
              </a:rPr>
              <a:t> under 30</a:t>
            </a:r>
          </a:p>
        </p:txBody>
      </p:sp>
      <p:sp>
        <p:nvSpPr>
          <p:cNvPr id="7" name="TextBox 6"/>
          <p:cNvSpPr txBox="1"/>
          <p:nvPr/>
        </p:nvSpPr>
        <p:spPr>
          <a:xfrm>
            <a:off x="5910493" y="2178518"/>
            <a:ext cx="2231701" cy="1084912"/>
          </a:xfrm>
          <a:prstGeom prst="rect">
            <a:avLst/>
          </a:prstGeom>
          <a:noFill/>
        </p:spPr>
        <p:txBody>
          <a:bodyPr wrap="none" rtlCol="0">
            <a:spAutoFit/>
          </a:bodyPr>
          <a:lstStyle/>
          <a:p>
            <a:r>
              <a:rPr lang="en-GB" sz="4050" b="1" dirty="0">
                <a:solidFill>
                  <a:srgbClr val="FF0000"/>
                </a:solidFill>
              </a:rPr>
              <a:t>62% </a:t>
            </a:r>
            <a:r>
              <a:rPr lang="en-GB" sz="2400" b="1" dirty="0">
                <a:solidFill>
                  <a:srgbClr val="FF0000"/>
                </a:solidFill>
              </a:rPr>
              <a:t>too few</a:t>
            </a:r>
          </a:p>
          <a:p>
            <a:r>
              <a:rPr lang="en-GB" sz="2400" b="1" dirty="0">
                <a:solidFill>
                  <a:srgbClr val="FF0000"/>
                </a:solidFill>
              </a:rPr>
              <a:t> </a:t>
            </a:r>
            <a:r>
              <a:rPr lang="en-GB" sz="2400" b="1" dirty="0" err="1">
                <a:solidFill>
                  <a:srgbClr val="FF0000"/>
                </a:solidFill>
              </a:rPr>
              <a:t>infosec</a:t>
            </a:r>
            <a:r>
              <a:rPr lang="en-GB" sz="2400" b="1" dirty="0">
                <a:solidFill>
                  <a:srgbClr val="FF0000"/>
                </a:solidFill>
              </a:rPr>
              <a:t> people</a:t>
            </a:r>
          </a:p>
        </p:txBody>
      </p:sp>
      <p:sp>
        <p:nvSpPr>
          <p:cNvPr id="8" name="TextBox 7"/>
          <p:cNvSpPr txBox="1"/>
          <p:nvPr/>
        </p:nvSpPr>
        <p:spPr>
          <a:xfrm>
            <a:off x="5578574" y="4561342"/>
            <a:ext cx="2574551" cy="1084912"/>
          </a:xfrm>
          <a:prstGeom prst="rect">
            <a:avLst/>
          </a:prstGeom>
          <a:noFill/>
        </p:spPr>
        <p:txBody>
          <a:bodyPr wrap="none" rtlCol="0">
            <a:spAutoFit/>
          </a:bodyPr>
          <a:lstStyle/>
          <a:p>
            <a:r>
              <a:rPr lang="en-GB" sz="4050" b="1" dirty="0">
                <a:solidFill>
                  <a:srgbClr val="FF0000"/>
                </a:solidFill>
              </a:rPr>
              <a:t>57% </a:t>
            </a:r>
            <a:r>
              <a:rPr lang="en-GB" sz="2400" b="1" dirty="0">
                <a:solidFill>
                  <a:srgbClr val="FF0000"/>
                </a:solidFill>
              </a:rPr>
              <a:t>can’t find </a:t>
            </a:r>
          </a:p>
          <a:p>
            <a:r>
              <a:rPr lang="en-GB" sz="2400" b="1" dirty="0">
                <a:solidFill>
                  <a:srgbClr val="FF0000"/>
                </a:solidFill>
              </a:rPr>
              <a:t>the right people</a:t>
            </a:r>
          </a:p>
        </p:txBody>
      </p:sp>
    </p:spTree>
    <p:extLst>
      <p:ext uri="{BB962C8B-B14F-4D97-AF65-F5344CB8AC3E}">
        <p14:creationId xmlns:p14="http://schemas.microsoft.com/office/powerpoint/2010/main" val="387525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a:t>
            </a:r>
            <a:endParaRPr lang="en-GB" dirty="0"/>
          </a:p>
        </p:txBody>
      </p:sp>
      <p:sp>
        <p:nvSpPr>
          <p:cNvPr id="3" name="Content Placeholder 2"/>
          <p:cNvSpPr>
            <a:spLocks noGrp="1"/>
          </p:cNvSpPr>
          <p:nvPr>
            <p:ph idx="1"/>
          </p:nvPr>
        </p:nvSpPr>
        <p:spPr/>
        <p:txBody>
          <a:bodyPr/>
          <a:lstStyle/>
          <a:p>
            <a:r>
              <a:rPr lang="en-GB" dirty="0" smtClean="0"/>
              <a:t>2 pieces of coursework</a:t>
            </a:r>
          </a:p>
          <a:p>
            <a:r>
              <a:rPr lang="en-GB" dirty="0" smtClean="0"/>
              <a:t>First assessment a technical report</a:t>
            </a:r>
          </a:p>
          <a:p>
            <a:r>
              <a:rPr lang="en-GB" dirty="0" smtClean="0"/>
              <a:t>Second assessment a consideration </a:t>
            </a:r>
            <a:r>
              <a:rPr lang="en-GB" dirty="0" smtClean="0"/>
              <a:t>and application of </a:t>
            </a:r>
            <a:r>
              <a:rPr lang="en-GB" dirty="0" smtClean="0"/>
              <a:t>coding in cybersecurity</a:t>
            </a:r>
            <a:endParaRPr lang="en-GB" dirty="0"/>
          </a:p>
        </p:txBody>
      </p:sp>
    </p:spTree>
    <p:extLst>
      <p:ext uri="{BB962C8B-B14F-4D97-AF65-F5344CB8AC3E}">
        <p14:creationId xmlns:p14="http://schemas.microsoft.com/office/powerpoint/2010/main" val="48579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GB" dirty="0" smtClean="0"/>
              <a:t>Suggested Reading</a:t>
            </a:r>
            <a:endParaRPr lang="en-GB" dirty="0"/>
          </a:p>
        </p:txBody>
      </p:sp>
      <p:sp>
        <p:nvSpPr>
          <p:cNvPr id="3" name="Content Placeholder 2"/>
          <p:cNvSpPr>
            <a:spLocks noGrp="1"/>
          </p:cNvSpPr>
          <p:nvPr>
            <p:ph idx="1"/>
          </p:nvPr>
        </p:nvSpPr>
        <p:spPr>
          <a:xfrm>
            <a:off x="457200" y="1155700"/>
            <a:ext cx="8229600" cy="5626100"/>
          </a:xfrm>
        </p:spPr>
        <p:txBody>
          <a:bodyPr>
            <a:normAutofit fontScale="47500" lnSpcReduction="20000"/>
          </a:bodyPr>
          <a:lstStyle/>
          <a:p>
            <a:r>
              <a:rPr lang="en-US" dirty="0"/>
              <a:t>Anderson, R. J., (2008) Security Engineering: A Guide to Building Dependable Distributed Systems, 2</a:t>
            </a:r>
            <a:r>
              <a:rPr lang="en-US" baseline="30000" dirty="0"/>
              <a:t>nd</a:t>
            </a:r>
            <a:r>
              <a:rPr lang="en-US" dirty="0"/>
              <a:t> edition, J. Wiley and Sons</a:t>
            </a:r>
            <a:endParaRPr lang="en-GB" dirty="0"/>
          </a:p>
          <a:p>
            <a:r>
              <a:rPr lang="en-US" dirty="0" smtClean="0"/>
              <a:t>Bainbridge</a:t>
            </a:r>
            <a:r>
              <a:rPr lang="en-US" dirty="0"/>
              <a:t>, D., (2007) Introduction to Information Technology Law, Longman</a:t>
            </a:r>
            <a:endParaRPr lang="en-GB" dirty="0"/>
          </a:p>
          <a:p>
            <a:r>
              <a:rPr lang="en-US" dirty="0" smtClean="0"/>
              <a:t>Bartlett</a:t>
            </a:r>
            <a:r>
              <a:rPr lang="en-US" dirty="0"/>
              <a:t>, J., (2014) The Dark Net, Corner Stone Digital</a:t>
            </a:r>
            <a:endParaRPr lang="en-GB" dirty="0"/>
          </a:p>
          <a:p>
            <a:r>
              <a:rPr lang="en-US" dirty="0" smtClean="0"/>
              <a:t>Calder</a:t>
            </a:r>
            <a:r>
              <a:rPr lang="en-US" dirty="0"/>
              <a:t>, A. and Watkins, S., (2015) IT Governance: An International Guide to Data Security and ISO27001/ISO27002, </a:t>
            </a:r>
            <a:r>
              <a:rPr lang="en-US" dirty="0" err="1"/>
              <a:t>Kogan</a:t>
            </a:r>
            <a:r>
              <a:rPr lang="en-US" dirty="0"/>
              <a:t> </a:t>
            </a:r>
            <a:r>
              <a:rPr lang="en-US" dirty="0" smtClean="0"/>
              <a:t>Page</a:t>
            </a:r>
            <a:endParaRPr lang="en-GB" dirty="0"/>
          </a:p>
          <a:p>
            <a:r>
              <a:rPr lang="en-US" dirty="0" smtClean="0"/>
              <a:t>Howard</a:t>
            </a:r>
            <a:r>
              <a:rPr lang="en-US" dirty="0"/>
              <a:t>, M., LeBlanc, D., and </a:t>
            </a:r>
            <a:r>
              <a:rPr lang="en-US" dirty="0" err="1"/>
              <a:t>Viega</a:t>
            </a:r>
            <a:r>
              <a:rPr lang="en-US" dirty="0"/>
              <a:t>, J., (2009) “24 Deadly Sins of Software Security: Programming Flaws and How to Fix Them”, McGraw Hill </a:t>
            </a:r>
            <a:r>
              <a:rPr lang="en-US" dirty="0" smtClean="0"/>
              <a:t>Osborne</a:t>
            </a:r>
            <a:endParaRPr lang="en-GB" dirty="0"/>
          </a:p>
          <a:p>
            <a:r>
              <a:rPr lang="en-US" dirty="0" err="1" smtClean="0"/>
              <a:t>Llyod</a:t>
            </a:r>
            <a:r>
              <a:rPr lang="en-US" dirty="0"/>
              <a:t>, I. J., (2011) “Information Technology Law”, 6</a:t>
            </a:r>
            <a:r>
              <a:rPr lang="en-US" baseline="30000" dirty="0"/>
              <a:t>th</a:t>
            </a:r>
            <a:r>
              <a:rPr lang="en-US" dirty="0"/>
              <a:t> edition, Oxford University Press</a:t>
            </a:r>
            <a:endParaRPr lang="en-GB" dirty="0"/>
          </a:p>
          <a:p>
            <a:r>
              <a:rPr lang="en-US" dirty="0" smtClean="0"/>
              <a:t>Martin</a:t>
            </a:r>
            <a:r>
              <a:rPr lang="en-US" dirty="0"/>
              <a:t>, K. M., (2012) “Everyday Cryptography: Fundamental Principles and Applications”, Oxford University Press</a:t>
            </a:r>
            <a:endParaRPr lang="en-GB" dirty="0"/>
          </a:p>
          <a:p>
            <a:pPr fontAlgn="t"/>
            <a:r>
              <a:rPr lang="en-GB" dirty="0"/>
              <a:t>Mowbray, T. J., (2013) </a:t>
            </a:r>
            <a:r>
              <a:rPr lang="en-US" dirty="0" err="1"/>
              <a:t>Cybersecurity</a:t>
            </a:r>
            <a:r>
              <a:rPr lang="en-US" dirty="0"/>
              <a:t>: Managing Systems, Conducting Testing, and Investigating Intrusions, J. Wiley and Sons</a:t>
            </a:r>
            <a:endParaRPr lang="en-GB" dirty="0"/>
          </a:p>
          <a:p>
            <a:pPr fontAlgn="t"/>
            <a:r>
              <a:rPr lang="en-GB" dirty="0"/>
              <a:t>Panko, R., R., (2010).  Corporate Computer and Network Security, 2</a:t>
            </a:r>
            <a:r>
              <a:rPr lang="en-GB" baseline="30000" dirty="0"/>
              <a:t>nd</a:t>
            </a:r>
            <a:r>
              <a:rPr lang="en-GB" dirty="0"/>
              <a:t> edition, Pearson </a:t>
            </a:r>
            <a:r>
              <a:rPr lang="en-GB" dirty="0" smtClean="0"/>
              <a:t>Education</a:t>
            </a:r>
          </a:p>
          <a:p>
            <a:pPr fontAlgn="t"/>
            <a:r>
              <a:rPr lang="en-US" dirty="0" err="1" smtClean="0"/>
              <a:t>Pfleeger</a:t>
            </a:r>
            <a:r>
              <a:rPr lang="en-US" dirty="0" smtClean="0"/>
              <a:t>, C. P., </a:t>
            </a:r>
            <a:r>
              <a:rPr lang="en-US" dirty="0" err="1" smtClean="0"/>
              <a:t>Pfleeger</a:t>
            </a:r>
            <a:r>
              <a:rPr lang="en-US" dirty="0" smtClean="0"/>
              <a:t>, S. L. and Margulies, J., (2015) Security in Computing, 5</a:t>
            </a:r>
            <a:r>
              <a:rPr lang="en-US" baseline="30000" dirty="0" smtClean="0"/>
              <a:t>th</a:t>
            </a:r>
            <a:r>
              <a:rPr lang="en-US" dirty="0" smtClean="0"/>
              <a:t> edition, Prentice Hall</a:t>
            </a:r>
            <a:endParaRPr lang="en-US" dirty="0" smtClean="0"/>
          </a:p>
          <a:p>
            <a:pPr fontAlgn="t"/>
            <a:r>
              <a:rPr lang="en-US" dirty="0" smtClean="0"/>
              <a:t>Rao</a:t>
            </a:r>
            <a:r>
              <a:rPr lang="en-US" dirty="0"/>
              <a:t>, U. H. and </a:t>
            </a:r>
            <a:r>
              <a:rPr lang="en-US" dirty="0" err="1"/>
              <a:t>Nayak</a:t>
            </a:r>
            <a:r>
              <a:rPr lang="en-US" dirty="0"/>
              <a:t>, U., (2014) “The InfoSec Handbook: An Introduction to Information Security”, </a:t>
            </a:r>
            <a:r>
              <a:rPr lang="en-US" dirty="0" err="1"/>
              <a:t>Apress</a:t>
            </a:r>
            <a:r>
              <a:rPr lang="en-US" dirty="0"/>
              <a:t> </a:t>
            </a:r>
            <a:endParaRPr lang="en-GB" dirty="0"/>
          </a:p>
          <a:p>
            <a:pPr fontAlgn="t"/>
            <a:r>
              <a:rPr lang="en-US" dirty="0" err="1"/>
              <a:t>Shostack</a:t>
            </a:r>
            <a:r>
              <a:rPr lang="en-US" dirty="0"/>
              <a:t>, A., (2014) Threat Modeling: Designing for Security, John Wiley and Sons </a:t>
            </a:r>
            <a:endParaRPr lang="en-GB" dirty="0"/>
          </a:p>
          <a:p>
            <a:r>
              <a:rPr lang="en-US" dirty="0"/>
              <a:t>Singer, P. W. and Friedman, A., (2013) “</a:t>
            </a:r>
            <a:r>
              <a:rPr lang="en-US" dirty="0" err="1"/>
              <a:t>Cybersecurity</a:t>
            </a:r>
            <a:r>
              <a:rPr lang="en-US" dirty="0"/>
              <a:t> and </a:t>
            </a:r>
            <a:r>
              <a:rPr lang="en-US" dirty="0" err="1"/>
              <a:t>Cyberwar</a:t>
            </a:r>
            <a:r>
              <a:rPr lang="en-US" dirty="0"/>
              <a:t>: What Everyone Needs to Know”, Oxford University </a:t>
            </a:r>
            <a:r>
              <a:rPr lang="en-US" dirty="0" smtClean="0"/>
              <a:t>Press</a:t>
            </a:r>
            <a:endParaRPr lang="en-GB" dirty="0"/>
          </a:p>
          <a:p>
            <a:r>
              <a:rPr lang="en-US" dirty="0"/>
              <a:t>Stallings, W., (2003), Cryptography and Network Security: Principles and Practices, 3</a:t>
            </a:r>
            <a:r>
              <a:rPr lang="en-US" baseline="30000" dirty="0"/>
              <a:t>rd</a:t>
            </a:r>
            <a:r>
              <a:rPr lang="en-US" dirty="0"/>
              <a:t> edition, Pearson Education </a:t>
            </a:r>
            <a:endParaRPr lang="en-GB" dirty="0"/>
          </a:p>
          <a:p>
            <a:r>
              <a:rPr lang="en-US" dirty="0"/>
              <a:t>Stallings, W., (2006), Network security essentials (International edition), 3</a:t>
            </a:r>
            <a:r>
              <a:rPr lang="en-US" baseline="30000" dirty="0"/>
              <a:t>rd</a:t>
            </a:r>
            <a:r>
              <a:rPr lang="en-US" dirty="0"/>
              <a:t>  Ed, Prentice-Hall</a:t>
            </a:r>
            <a:endParaRPr lang="en-GB" dirty="0"/>
          </a:p>
          <a:p>
            <a:endParaRPr lang="en-GB" dirty="0"/>
          </a:p>
        </p:txBody>
      </p:sp>
    </p:spTree>
    <p:extLst>
      <p:ext uri="{BB962C8B-B14F-4D97-AF65-F5344CB8AC3E}">
        <p14:creationId xmlns:p14="http://schemas.microsoft.com/office/powerpoint/2010/main" val="123637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TotalTime>
  <Words>1083</Words>
  <Application>Microsoft Office PowerPoint</Application>
  <PresentationFormat>On-screen Show (4:3)</PresentationFormat>
  <Paragraphs>148</Paragraphs>
  <Slides>17</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ＭＳ Ｐゴシック</vt:lpstr>
      <vt:lpstr>Arial</vt:lpstr>
      <vt:lpstr>Calibri</vt:lpstr>
      <vt:lpstr>Times New Roman</vt:lpstr>
      <vt:lpstr>Office Theme</vt:lpstr>
      <vt:lpstr>Acrobat Document</vt:lpstr>
      <vt:lpstr>Introduction to Cyber Security and CET324</vt:lpstr>
      <vt:lpstr>Objectives</vt:lpstr>
      <vt:lpstr>Nature of the Module</vt:lpstr>
      <vt:lpstr>Educator’s Responsibility</vt:lpstr>
      <vt:lpstr>Module Topics</vt:lpstr>
      <vt:lpstr>5 cyber skills employers are looking for</vt:lpstr>
      <vt:lpstr>The Cybersecurity Skills Gap….</vt:lpstr>
      <vt:lpstr>Assessment</vt:lpstr>
      <vt:lpstr>Suggested Reading</vt:lpstr>
      <vt:lpstr>Cyber Security</vt:lpstr>
      <vt:lpstr>Trends have shaped cyber security</vt:lpstr>
      <vt:lpstr>Rationale for Protection</vt:lpstr>
      <vt:lpstr>Agencies Involved in UK Cyber Security</vt:lpstr>
      <vt:lpstr>Introduction to Cyber Security Policies and Procedures</vt:lpstr>
      <vt:lpstr>Security Management</vt:lpstr>
      <vt:lpstr>Summary</vt:lpstr>
      <vt:lpstr>Task</vt:lpstr>
    </vt:vector>
  </TitlesOfParts>
  <Company>University of Sunderland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 and CET324</dc:title>
  <dc:creator>Alastair Irons</dc:creator>
  <cp:lastModifiedBy>Alastair Irons</cp:lastModifiedBy>
  <cp:revision>29</cp:revision>
  <dcterms:created xsi:type="dcterms:W3CDTF">2015-06-03T07:01:51Z</dcterms:created>
  <dcterms:modified xsi:type="dcterms:W3CDTF">2016-09-23T08:24:32Z</dcterms:modified>
</cp:coreProperties>
</file>