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2" r:id="rId4"/>
    <p:sldId id="273" r:id="rId5"/>
    <p:sldId id="271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62" r:id="rId14"/>
    <p:sldId id="263" r:id="rId15"/>
    <p:sldId id="261" r:id="rId16"/>
    <p:sldId id="264" r:id="rId17"/>
    <p:sldId id="259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0800"/>
            <a:ext cx="1838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cs typeface="Times New Roman" pitchFamily="18" charset="0"/>
              </a:rPr>
              <a:t>Strategies and Threats</a:t>
            </a:r>
            <a:endParaRPr lang="en-GB" sz="1400" b="1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GB" sz="1400" b="1" dirty="0" smtClean="0">
                <a:solidFill>
                  <a:schemeClr val="tx2"/>
                </a:solidFill>
                <a:cs typeface="Times New Roman" pitchFamily="18" charset="0"/>
              </a:rPr>
              <a:t>CET324 Lecture</a:t>
            </a:r>
            <a:endParaRPr lang="en-GB" sz="1400" b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pic>
        <p:nvPicPr>
          <p:cNvPr id="7" name="Picture 6" descr="logo3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5" y="0"/>
            <a:ext cx="1689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57375" y="8572500"/>
            <a:ext cx="292560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1200" dirty="0"/>
              <a:t>Copyright University of </a:t>
            </a:r>
            <a:r>
              <a:rPr lang="en-GB" sz="1200"/>
              <a:t>Sunderland </a:t>
            </a:r>
            <a:r>
              <a:rPr lang="en-GB" sz="1200" smtClean="0"/>
              <a:t>2016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35626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A54AD-B7D1-4991-ACC4-B9177E53304A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368A4-44F4-4768-BCD4-E075F1C41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6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B113A6-BC7A-0641-B3E4-F6DF647BAF6F}" type="slidenum">
              <a:rPr lang="en-GB" sz="1200"/>
              <a:pPr eaLnBrk="1" hangingPunct="1"/>
              <a:t>3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87700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0227D-3745-A246-B19E-526002A998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6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6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1DE4-B9D0-4B41-ADA6-3E9C69ABEDC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3F8E-FF33-0545-911F-3367304F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Cyber Security </a:t>
            </a:r>
            <a:br>
              <a:rPr lang="en-US" dirty="0" smtClean="0"/>
            </a:br>
            <a:r>
              <a:rPr lang="en-US" dirty="0" smtClean="0"/>
              <a:t>Threats and Strategy</a:t>
            </a:r>
            <a:br>
              <a:rPr lang="en-US" dirty="0" smtClean="0"/>
            </a:br>
            <a:r>
              <a:rPr lang="en-US" dirty="0" smtClean="0"/>
              <a:t>CET324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2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Insider Threats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Attack profile</a:t>
            </a:r>
          </a:p>
          <a:p>
            <a:pPr lvl="1"/>
            <a:r>
              <a:rPr lang="en-GB" dirty="0" smtClean="0"/>
              <a:t>legitimate </a:t>
            </a:r>
            <a:r>
              <a:rPr lang="en-GB" dirty="0"/>
              <a:t>internal user with hidden malicious </a:t>
            </a:r>
            <a:r>
              <a:rPr lang="en-GB" dirty="0" smtClean="0"/>
              <a:t>intentions</a:t>
            </a:r>
          </a:p>
          <a:p>
            <a:pPr lvl="2"/>
            <a:r>
              <a:rPr lang="en-GB" dirty="0" err="1" smtClean="0"/>
              <a:t>masqueraders</a:t>
            </a:r>
            <a:r>
              <a:rPr lang="en-GB" dirty="0" smtClean="0"/>
              <a:t> </a:t>
            </a:r>
            <a:r>
              <a:rPr lang="en-GB" dirty="0"/>
              <a:t>(those who operate under the identity of another user)</a:t>
            </a:r>
          </a:p>
          <a:p>
            <a:pPr lvl="2"/>
            <a:r>
              <a:rPr lang="en-GB" dirty="0"/>
              <a:t>c</a:t>
            </a:r>
            <a:r>
              <a:rPr lang="en-GB" dirty="0" smtClean="0"/>
              <a:t>landestine </a:t>
            </a:r>
            <a:r>
              <a:rPr lang="en-GB" dirty="0"/>
              <a:t>users (those who evade access controls and auditing)</a:t>
            </a:r>
          </a:p>
          <a:p>
            <a:pPr lvl="2"/>
            <a:r>
              <a:rPr lang="en-GB" dirty="0" smtClean="0"/>
              <a:t>m</a:t>
            </a:r>
            <a:r>
              <a:rPr lang="en-GB" smtClean="0"/>
              <a:t>isfeasors </a:t>
            </a:r>
            <a:r>
              <a:rPr lang="en-GB" dirty="0"/>
              <a:t>(those who have legitimate authorisation but misuse their privileges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Primary objectives</a:t>
            </a:r>
          </a:p>
          <a:p>
            <a:pPr lvl="1"/>
            <a:r>
              <a:rPr lang="en-GB" dirty="0" smtClean="0"/>
              <a:t>short </a:t>
            </a:r>
            <a:r>
              <a:rPr lang="en-GB" dirty="0"/>
              <a:t>to long term; compromise of sensitive information, destruction, revenge, espionage, </a:t>
            </a:r>
            <a:r>
              <a:rPr lang="en-GB" dirty="0" smtClean="0"/>
              <a:t>harassment</a:t>
            </a:r>
          </a:p>
          <a:p>
            <a:r>
              <a:rPr lang="en-GB" dirty="0" smtClean="0"/>
              <a:t>Attack methods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ccess </a:t>
            </a:r>
            <a:r>
              <a:rPr lang="en-GB" dirty="0"/>
              <a:t>via legitimate credentials and privileges, data exfiltration, physical and logical sabotage, surveillance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6" descr="C:\Users\cgwright\Working\13_008_GeorgeRessopoulus\icons-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2679" y="81068"/>
            <a:ext cx="1386583" cy="1402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39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Nuisance Threats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Attack profile</a:t>
            </a:r>
          </a:p>
          <a:p>
            <a:pPr lvl="1"/>
            <a:r>
              <a:rPr lang="en-GB" dirty="0" smtClean="0"/>
              <a:t>unskilled </a:t>
            </a:r>
            <a:r>
              <a:rPr lang="en-GB" dirty="0"/>
              <a:t>attackers, scanners &amp; crawlers, SPAM, worms/viruses, basic </a:t>
            </a:r>
            <a:r>
              <a:rPr lang="en-GB" dirty="0" smtClean="0"/>
              <a:t>malware</a:t>
            </a:r>
          </a:p>
          <a:p>
            <a:r>
              <a:rPr lang="en-GB" dirty="0" smtClean="0"/>
              <a:t>Primary objectives</a:t>
            </a:r>
          </a:p>
          <a:p>
            <a:pPr lvl="1"/>
            <a:r>
              <a:rPr lang="en-GB" dirty="0" smtClean="0"/>
              <a:t>often </a:t>
            </a:r>
            <a:r>
              <a:rPr lang="en-GB" dirty="0"/>
              <a:t>unknown or irrelevant; recognition&amp; status, reconnaissance, </a:t>
            </a:r>
            <a:r>
              <a:rPr lang="en-GB" dirty="0" smtClean="0"/>
              <a:t>financial</a:t>
            </a:r>
          </a:p>
          <a:p>
            <a:r>
              <a:rPr lang="en-GB" dirty="0" smtClean="0"/>
              <a:t>Attack methods</a:t>
            </a:r>
          </a:p>
          <a:p>
            <a:pPr lvl="1"/>
            <a:r>
              <a:rPr lang="en-GB" dirty="0" smtClean="0"/>
              <a:t>automated </a:t>
            </a:r>
            <a:r>
              <a:rPr lang="en-GB" dirty="0"/>
              <a:t>scanners, public exploit kits, generic SPAM email, propagating worms/viruses, adware, scareware</a:t>
            </a:r>
          </a:p>
          <a:p>
            <a:pPr lvl="1"/>
            <a:endParaRPr lang="en-GB" dirty="0"/>
          </a:p>
        </p:txBody>
      </p:sp>
      <p:pic>
        <p:nvPicPr>
          <p:cNvPr id="4" name="Picture 3" descr="C:\Users\cgwright\Working\13_008_GeorgeRessopoulus\icon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90768" y="147025"/>
            <a:ext cx="1352575" cy="127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543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Concern and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number of countries including the </a:t>
            </a:r>
            <a:r>
              <a:rPr lang="en-US" dirty="0"/>
              <a:t>United States, Russia, Japan, Kenya, European Union </a:t>
            </a:r>
            <a:r>
              <a:rPr lang="en-US" dirty="0" smtClean="0"/>
              <a:t>countries have </a:t>
            </a:r>
            <a:r>
              <a:rPr lang="en-US" dirty="0"/>
              <a:t>declared the issue of cyber security, and specifically cyber attacks against their governments and citizens as a national security threat </a:t>
            </a:r>
            <a:endParaRPr lang="en-US" dirty="0" smtClean="0"/>
          </a:p>
          <a:p>
            <a:r>
              <a:rPr lang="en-US" dirty="0" smtClean="0"/>
              <a:t>As a result have developed </a:t>
            </a:r>
            <a:r>
              <a:rPr lang="en-US" dirty="0"/>
              <a:t>national cyber security strategies or </a:t>
            </a:r>
            <a:r>
              <a:rPr lang="en-US" dirty="0" smtClean="0"/>
              <a:t>initiatives</a:t>
            </a:r>
          </a:p>
          <a:p>
            <a:r>
              <a:rPr lang="en-US" dirty="0" smtClean="0"/>
              <a:t>Such </a:t>
            </a:r>
            <a:r>
              <a:rPr lang="en-US" dirty="0"/>
              <a:t>cyber security initiatives and strategies normally outline the country’s primary goals, concerns, set of principles or norms, and actions to be taken related to cyber </a:t>
            </a:r>
            <a:r>
              <a:rPr lang="en-US" dirty="0" smtClean="0"/>
              <a:t>security </a:t>
            </a:r>
          </a:p>
          <a:p>
            <a:r>
              <a:rPr lang="en-US" dirty="0" smtClean="0"/>
              <a:t>In many of the national strategies there has been the creation </a:t>
            </a:r>
            <a:r>
              <a:rPr lang="en-US" dirty="0"/>
              <a:t>of new agencies to deal with cyber security domestically </a:t>
            </a:r>
            <a:endParaRPr lang="en-US" dirty="0" smtClean="0"/>
          </a:p>
          <a:p>
            <a:r>
              <a:rPr lang="en-US" dirty="0" smtClean="0"/>
              <a:t>Other strategies have tried to embed cyber security into </a:t>
            </a:r>
            <a:r>
              <a:rPr lang="en-US" dirty="0"/>
              <a:t>the role of already existing agencies, such as law enforcement, military, defense and foreign affairs </a:t>
            </a:r>
            <a:r>
              <a:rPr lang="en-US" dirty="0" smtClean="0"/>
              <a:t>ministries. </a:t>
            </a:r>
          </a:p>
          <a:p>
            <a:r>
              <a:rPr lang="en-US" dirty="0" smtClean="0"/>
              <a:t>Cyber </a:t>
            </a:r>
            <a:r>
              <a:rPr lang="en-US" dirty="0"/>
              <a:t>security initiatives, such as the United States’ also support the development of public-private partnerships (PPPs) between government agencies and private sector companies, such as Internet Service Providers (ISPs), critical infrastructure owners, and technical companies around implementing cyber security measures across sectors.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6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UK Cyber Security Strategy (2011)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Objective 1 – to tackle cyber crime and be one of the most secure places in the world to do business in cyberspace</a:t>
            </a:r>
          </a:p>
          <a:p>
            <a:pPr lvl="0"/>
            <a:r>
              <a:rPr lang="en-GB" dirty="0"/>
              <a:t>Objective 2 – to be more resilient to cyber attacks and better able to protect our interests in cyberspace</a:t>
            </a:r>
          </a:p>
          <a:p>
            <a:pPr lvl="0"/>
            <a:r>
              <a:rPr lang="en-GB" dirty="0"/>
              <a:t>Objective 3 – to have helped shape an open, stable and vibrant cyberspace which the UK public can use safely and that supports open societies</a:t>
            </a:r>
          </a:p>
          <a:p>
            <a:pPr lvl="0"/>
            <a:r>
              <a:rPr lang="en-GB" dirty="0"/>
              <a:t>Objective 4 – to have the cross-cutting knowledge, skills and capability it needs to underpin all our cyber security objectives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05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North East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70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Objective 1 – to align with and implement UK cyber security objectives</a:t>
            </a:r>
          </a:p>
          <a:p>
            <a:pPr lvl="0"/>
            <a:r>
              <a:rPr lang="en-GB" dirty="0"/>
              <a:t>Objective 2 – to establish a NE Cyber Security special interest group to inform, advise, develop strategy, seek funding, commission research and establish trusted forum for debate and discussions</a:t>
            </a:r>
          </a:p>
          <a:p>
            <a:pPr lvl="0"/>
            <a:r>
              <a:rPr lang="en-GB" dirty="0"/>
              <a:t>Objective 3 – to raise cybersecurity awareness in organisations, particularly in terms of risks, threats and vulnerabilities through education, conferences, workshops </a:t>
            </a:r>
            <a:r>
              <a:rPr lang="en-GB" dirty="0" err="1"/>
              <a:t>etc</a:t>
            </a:r>
            <a:endParaRPr lang="en-GB" dirty="0"/>
          </a:p>
          <a:p>
            <a:pPr lvl="0"/>
            <a:r>
              <a:rPr lang="en-GB" dirty="0"/>
              <a:t>Objective 4 – to collaborate with law enforcement agencies (local, national and international) in identification of cyber crime</a:t>
            </a:r>
          </a:p>
          <a:p>
            <a:pPr lvl="0"/>
            <a:r>
              <a:rPr lang="en-GB" dirty="0"/>
              <a:t>Objective 5 – to encourage NE industry and business to engage in research and development in cyber security domain</a:t>
            </a:r>
          </a:p>
          <a:p>
            <a:pPr lvl="0"/>
            <a:r>
              <a:rPr lang="en-GB" dirty="0"/>
              <a:t>Objective 6 – work with local Universities, Colleges and schools to develop cyber security curriculum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8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 African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552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Suggested in literature and reports that the </a:t>
            </a:r>
            <a:r>
              <a:rPr lang="en-GB" dirty="0"/>
              <a:t>majority of Africans have little awareness and understanding of cyber security. </a:t>
            </a:r>
            <a:endParaRPr lang="en-GB" dirty="0" smtClean="0"/>
          </a:p>
          <a:p>
            <a:r>
              <a:rPr lang="en-GB" dirty="0" smtClean="0"/>
              <a:t>In South Africa the </a:t>
            </a:r>
            <a:r>
              <a:rPr lang="en-GB" dirty="0"/>
              <a:t>South African government approved the National Cyber Security Policy Framework (NCPF) in </a:t>
            </a:r>
            <a:r>
              <a:rPr lang="en-GB" dirty="0" smtClean="0"/>
              <a:t>2012.  </a:t>
            </a:r>
          </a:p>
          <a:p>
            <a:r>
              <a:rPr lang="en-GB" dirty="0" smtClean="0"/>
              <a:t>The </a:t>
            </a:r>
            <a:r>
              <a:rPr lang="en-GB" dirty="0"/>
              <a:t>NCPF aims to create a secure and reliable cyber environment, protecting IT/IS as well as raising public awareness of cyber security issues.  </a:t>
            </a:r>
            <a:endParaRPr lang="en-GB" dirty="0" smtClean="0"/>
          </a:p>
          <a:p>
            <a:r>
              <a:rPr lang="en-GB" dirty="0" smtClean="0"/>
              <a:t>However, cybercrime </a:t>
            </a:r>
            <a:r>
              <a:rPr lang="en-GB" dirty="0"/>
              <a:t>remains largely unregulated by government agencies in South Africa despite the cybersecurity framework.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addition </a:t>
            </a:r>
            <a:r>
              <a:rPr lang="en-GB" dirty="0" smtClean="0"/>
              <a:t>its is suggested that </a:t>
            </a:r>
            <a:r>
              <a:rPr lang="en-GB" dirty="0"/>
              <a:t>business needs to do much more tackle cybercrime.  </a:t>
            </a:r>
          </a:p>
          <a:p>
            <a:r>
              <a:rPr lang="en-GB" dirty="0"/>
              <a:t>The establishment of structures to implement the NCPF is ongoing and will require the cooperation of multiple stakeholders to succeed. </a:t>
            </a:r>
            <a:endParaRPr lang="en-GB" dirty="0" smtClean="0"/>
          </a:p>
          <a:p>
            <a:r>
              <a:rPr lang="en-GB" dirty="0" smtClean="0"/>
              <a:t>There is debate as to </a:t>
            </a:r>
            <a:r>
              <a:rPr lang="en-GB" dirty="0"/>
              <a:t>whether enough urgency is being given to implement the NCPF, </a:t>
            </a:r>
            <a:r>
              <a:rPr lang="en-GB" dirty="0" smtClean="0"/>
              <a:t>and there is lack of political </a:t>
            </a:r>
            <a:r>
              <a:rPr lang="en-GB" dirty="0"/>
              <a:t>will to move </a:t>
            </a:r>
            <a:r>
              <a:rPr lang="en-GB" dirty="0" smtClean="0"/>
              <a:t>forward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Cyber Security in Organisations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4598"/>
            <a:ext cx="8229600" cy="5366759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/>
              <a:t>Cybersecurity Responsibility in Organisations</a:t>
            </a:r>
            <a:endParaRPr lang="en-GB" dirty="0"/>
          </a:p>
          <a:p>
            <a:pPr lvl="1"/>
            <a:r>
              <a:rPr lang="en-GB" dirty="0"/>
              <a:t>Who has responsibility for Cybersecurity in the organisation? </a:t>
            </a:r>
          </a:p>
          <a:p>
            <a:pPr lvl="2"/>
            <a:r>
              <a:rPr lang="en-GB" dirty="0"/>
              <a:t>CISO, CIO, CEO, or another role ??</a:t>
            </a:r>
          </a:p>
          <a:p>
            <a:pPr lvl="1"/>
            <a:r>
              <a:rPr lang="en-GB" dirty="0"/>
              <a:t>Is there a Cybersecurity committee at Board level ?</a:t>
            </a:r>
          </a:p>
          <a:p>
            <a:pPr lvl="1"/>
            <a:r>
              <a:rPr lang="en-GB" dirty="0"/>
              <a:t>Is there a robust cybersecurity policy in the organisation ?</a:t>
            </a:r>
          </a:p>
          <a:p>
            <a:r>
              <a:rPr lang="en-GB" b="1" dirty="0" smtClean="0"/>
              <a:t>Cybersecurity </a:t>
            </a:r>
            <a:r>
              <a:rPr lang="en-GB" b="1" dirty="0"/>
              <a:t>Actions in Organisations</a:t>
            </a:r>
            <a:endParaRPr lang="en-GB" dirty="0"/>
          </a:p>
          <a:p>
            <a:pPr lvl="1"/>
            <a:r>
              <a:rPr lang="en-GB" dirty="0"/>
              <a:t>Ensure that there are there clear processes and procedure to</a:t>
            </a:r>
          </a:p>
          <a:p>
            <a:pPr lvl="1"/>
            <a:r>
              <a:rPr lang="en-GB" dirty="0"/>
              <a:t>Define the cybersecurity environment, including risks, threats and implications of breaches.</a:t>
            </a:r>
          </a:p>
          <a:p>
            <a:pPr lvl="1"/>
            <a:r>
              <a:rPr lang="en-GB" dirty="0"/>
              <a:t>Detect when a breach of cybersecurity has happened – including ways of identifying issues with policy and implementation of policy</a:t>
            </a:r>
          </a:p>
          <a:p>
            <a:pPr lvl="1"/>
            <a:r>
              <a:rPr lang="en-GB" dirty="0"/>
              <a:t>Defend against potential threats and attacks – considering appropriate layers of security </a:t>
            </a:r>
          </a:p>
          <a:p>
            <a:pPr lvl="1"/>
            <a:r>
              <a:rPr lang="en-GB" dirty="0"/>
              <a:t>Deter potential attackers and misusers – both from outside the organisation and inside.</a:t>
            </a:r>
          </a:p>
          <a:p>
            <a:r>
              <a:rPr lang="en-GB" b="1" dirty="0" smtClean="0"/>
              <a:t>Training </a:t>
            </a:r>
            <a:r>
              <a:rPr lang="en-GB" b="1" dirty="0"/>
              <a:t>and Awareness of Employees </a:t>
            </a:r>
            <a:endParaRPr lang="en-GB" dirty="0"/>
          </a:p>
          <a:p>
            <a:pPr lvl="1"/>
            <a:r>
              <a:rPr lang="en-GB" dirty="0"/>
              <a:t>Ensuring that there is a robust cybersecurity policy in the organisation</a:t>
            </a:r>
          </a:p>
          <a:p>
            <a:pPr lvl="1"/>
            <a:r>
              <a:rPr lang="en-GB" dirty="0"/>
              <a:t>Ensuring that all staff trained (and aware) of threats from cybersecurity </a:t>
            </a:r>
          </a:p>
          <a:p>
            <a:pPr lvl="1"/>
            <a:r>
              <a:rPr lang="en-GB" dirty="0"/>
              <a:t>Raising awareness of the threat from social engineering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49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Organisations</a:t>
            </a:r>
            <a:r>
              <a:rPr lang="en-US" dirty="0" smtClean="0"/>
              <a:t> and individuals face many cyber threats from many different directions</a:t>
            </a:r>
          </a:p>
          <a:p>
            <a:r>
              <a:rPr lang="en-US" dirty="0" smtClean="0"/>
              <a:t>Need to raise awareness of threats</a:t>
            </a:r>
          </a:p>
          <a:p>
            <a:r>
              <a:rPr lang="en-US" dirty="0" smtClean="0"/>
              <a:t>Strategic approach to addressing issues</a:t>
            </a:r>
          </a:p>
          <a:p>
            <a:r>
              <a:rPr lang="en-US" dirty="0" smtClean="0"/>
              <a:t>However 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3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Identification of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can we prepare for threats / attacks / breaches ?</a:t>
            </a:r>
          </a:p>
          <a:p>
            <a:r>
              <a:rPr lang="en-US" dirty="0" smtClean="0"/>
              <a:t>How do we know what to defend against ?</a:t>
            </a:r>
          </a:p>
          <a:p>
            <a:r>
              <a:rPr lang="en-US" dirty="0" smtClean="0"/>
              <a:t>Task </a:t>
            </a:r>
          </a:p>
          <a:p>
            <a:pPr lvl="1"/>
            <a:r>
              <a:rPr lang="en-US" dirty="0" smtClean="0"/>
              <a:t>In groups put together a strategy for identification of current and future threats </a:t>
            </a:r>
          </a:p>
          <a:p>
            <a:pPr lvl="1"/>
            <a:r>
              <a:rPr lang="en-US" dirty="0" smtClean="0"/>
              <a:t>Consider action plan for addressing these threats </a:t>
            </a:r>
          </a:p>
          <a:p>
            <a:pPr lvl="1"/>
            <a:r>
              <a:rPr lang="en-US" dirty="0" smtClean="0"/>
              <a:t>Consider a business model for providing a service which offers warnings (include who to warn) about cyber threats</a:t>
            </a:r>
          </a:p>
          <a:p>
            <a:pPr lvl="1"/>
            <a:r>
              <a:rPr lang="en-US" dirty="0" smtClean="0"/>
              <a:t>Produce a brief 2 /3 minute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7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threat landscape</a:t>
            </a:r>
          </a:p>
          <a:p>
            <a:r>
              <a:rPr lang="en-US" dirty="0" smtClean="0"/>
              <a:t>To examine the UK Cyber security strategy</a:t>
            </a:r>
          </a:p>
          <a:p>
            <a:r>
              <a:rPr lang="en-US" dirty="0" smtClean="0"/>
              <a:t>To discuss the government’s approach to cyber security</a:t>
            </a:r>
          </a:p>
          <a:p>
            <a:r>
              <a:rPr lang="en-US" dirty="0" smtClean="0"/>
              <a:t>To consider the societal impact of cyber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7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atin typeface="Arial" charset="0"/>
              </a:rPr>
              <a:t>Introduction to Cyber Security Policies </a:t>
            </a:r>
            <a:r>
              <a:rPr lang="en-GB" dirty="0">
                <a:latin typeface="Arial" charset="0"/>
              </a:rPr>
              <a:t>and Procedures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1000"/>
            <a:ext cx="8229600" cy="520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Arial" charset="0"/>
              </a:rPr>
              <a:t>Principle of least privilege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Grant access only to those who need it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Grant as little access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Grant it only for as long as needed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Arial" charset="0"/>
              </a:rPr>
              <a:t>Principle of separation of risk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Removal of important elements from close proximity – avoids cascade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Separate application, host, network and business risk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Separate one application’s risk from another’s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Separate multiple systems risks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Arial" charset="0"/>
              </a:rPr>
              <a:t>Defence </a:t>
            </a:r>
            <a:r>
              <a:rPr lang="en-GB" sz="2400" dirty="0">
                <a:latin typeface="Arial" charset="0"/>
              </a:rPr>
              <a:t>in </a:t>
            </a:r>
            <a:r>
              <a:rPr lang="en-GB" sz="2400" dirty="0" smtClean="0">
                <a:latin typeface="Arial" charset="0"/>
              </a:rPr>
              <a:t>Depth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Arial" charset="0"/>
              </a:rPr>
              <a:t>Firewall, IDS, Access Control, File System</a:t>
            </a:r>
            <a:endParaRPr lang="en-GB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Arial" charset="0"/>
              </a:rPr>
              <a:t>Secrecy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err="1">
                <a:latin typeface="Arial" charset="0"/>
              </a:rPr>
              <a:t>Kerckhoff’s</a:t>
            </a:r>
            <a:r>
              <a:rPr lang="en-GB" sz="2400" dirty="0">
                <a:latin typeface="Arial" charset="0"/>
              </a:rPr>
              <a:t> principle – </a:t>
            </a:r>
            <a:r>
              <a:rPr lang="en-GB" sz="2000" dirty="0">
                <a:latin typeface="Arial" charset="0"/>
              </a:rPr>
              <a:t>the security of a mechanism should not be dependent on the secrecy of the mechanism</a:t>
            </a:r>
          </a:p>
        </p:txBody>
      </p:sp>
    </p:spTree>
    <p:extLst>
      <p:ext uri="{BB962C8B-B14F-4D97-AF65-F5344CB8AC3E}">
        <p14:creationId xmlns:p14="http://schemas.microsoft.com/office/powerpoint/2010/main" val="110076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</a:t>
            </a:r>
            <a:r>
              <a:rPr lang="en-US" dirty="0"/>
              <a:t>c</a:t>
            </a:r>
            <a:r>
              <a:rPr lang="en-US" dirty="0" smtClean="0"/>
              <a:t>lassification </a:t>
            </a:r>
            <a:r>
              <a:rPr lang="en-US" dirty="0"/>
              <a:t>p</a:t>
            </a:r>
            <a:r>
              <a:rPr lang="en-US" dirty="0" smtClean="0"/>
              <a:t>rocess </a:t>
            </a:r>
            <a:endParaRPr lang="en-US" dirty="0"/>
          </a:p>
          <a:p>
            <a:r>
              <a:rPr lang="en-US" dirty="0"/>
              <a:t>Security </a:t>
            </a:r>
            <a:r>
              <a:rPr lang="en-US" dirty="0" smtClean="0"/>
              <a:t>policy </a:t>
            </a:r>
            <a:endParaRPr lang="en-US" dirty="0"/>
          </a:p>
          <a:p>
            <a:r>
              <a:rPr lang="en-US" dirty="0"/>
              <a:t>Risk </a:t>
            </a:r>
            <a:r>
              <a:rPr lang="en-US" dirty="0" smtClean="0"/>
              <a:t>management </a:t>
            </a:r>
            <a:endParaRPr lang="en-US" dirty="0"/>
          </a:p>
          <a:p>
            <a:r>
              <a:rPr lang="en-US" dirty="0"/>
              <a:t>Security </a:t>
            </a:r>
            <a:r>
              <a:rPr lang="en-US" dirty="0" smtClean="0"/>
              <a:t>procedures </a:t>
            </a:r>
            <a:r>
              <a:rPr lang="en-US" dirty="0"/>
              <a:t>and </a:t>
            </a:r>
            <a:r>
              <a:rPr lang="en-US" dirty="0" smtClean="0"/>
              <a:t>guidelines </a:t>
            </a:r>
            <a:endParaRPr lang="en-US" dirty="0"/>
          </a:p>
          <a:p>
            <a:r>
              <a:rPr lang="en-US" dirty="0"/>
              <a:t>Business </a:t>
            </a:r>
            <a:r>
              <a:rPr lang="en-US" dirty="0" smtClean="0"/>
              <a:t>continuity </a:t>
            </a:r>
            <a:r>
              <a:rPr lang="en-US" dirty="0"/>
              <a:t>and </a:t>
            </a:r>
            <a:r>
              <a:rPr lang="en-US" dirty="0" smtClean="0"/>
              <a:t>disaster </a:t>
            </a:r>
            <a:r>
              <a:rPr lang="en-US" dirty="0"/>
              <a:t>r</a:t>
            </a:r>
            <a:r>
              <a:rPr lang="en-US" dirty="0" smtClean="0"/>
              <a:t>ecovery </a:t>
            </a:r>
            <a:endParaRPr lang="en-US" dirty="0"/>
          </a:p>
          <a:p>
            <a:r>
              <a:rPr lang="en-US" dirty="0" smtClean="0"/>
              <a:t>Professionalism, ethics </a:t>
            </a:r>
            <a:r>
              <a:rPr lang="en-US" dirty="0"/>
              <a:t>and </a:t>
            </a:r>
            <a:r>
              <a:rPr lang="en-US" dirty="0" smtClean="0"/>
              <a:t>best </a:t>
            </a:r>
            <a:r>
              <a:rPr lang="en-US" dirty="0"/>
              <a:t>p</a:t>
            </a:r>
            <a:r>
              <a:rPr lang="en-US" dirty="0" smtClean="0"/>
              <a:t>ractices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0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Agencies Involved in UK Cyber Security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714500" y="1317233"/>
          <a:ext cx="5768164" cy="494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8019977" imgH="11344072" progId="AcroExch.Document.7">
                  <p:embed/>
                </p:oleObj>
              </mc:Choice>
              <mc:Fallback>
                <p:oleObj name="Acrobat Document" r:id="rId4" imgW="8019977" imgH="11344072" progId="AcroExch.Document.7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4500" y="1317233"/>
                        <a:ext cx="5768164" cy="4949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04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Threat Landscape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Advanced persistent threats</a:t>
            </a:r>
          </a:p>
          <a:p>
            <a:r>
              <a:rPr lang="en-GB" dirty="0" smtClean="0"/>
              <a:t>Cyber crime (dependent and enabled)</a:t>
            </a:r>
          </a:p>
          <a:p>
            <a:r>
              <a:rPr lang="en-GB" dirty="0" err="1" smtClean="0"/>
              <a:t>Hactivism</a:t>
            </a:r>
            <a:endParaRPr lang="en-GB" dirty="0" smtClean="0"/>
          </a:p>
          <a:p>
            <a:r>
              <a:rPr lang="en-GB" dirty="0" smtClean="0"/>
              <a:t>Insider threats</a:t>
            </a:r>
          </a:p>
          <a:p>
            <a:r>
              <a:rPr lang="en-GB" dirty="0" smtClean="0"/>
              <a:t>Nuisance threats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56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Advanced Persistent Threats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97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Attack profile</a:t>
            </a:r>
          </a:p>
          <a:p>
            <a:pPr lvl="1"/>
            <a:r>
              <a:rPr lang="en-US" kern="0" dirty="0" smtClean="0">
                <a:solidFill>
                  <a:prstClr val="black"/>
                </a:solidFill>
              </a:rPr>
              <a:t>targeted</a:t>
            </a:r>
            <a:r>
              <a:rPr lang="en-US" kern="0" dirty="0">
                <a:solidFill>
                  <a:prstClr val="black"/>
                </a:solidFill>
              </a:rPr>
              <a:t>, </a:t>
            </a:r>
            <a:r>
              <a:rPr lang="en-US" kern="0" dirty="0" err="1">
                <a:solidFill>
                  <a:prstClr val="black"/>
                </a:solidFill>
              </a:rPr>
              <a:t>organised</a:t>
            </a:r>
            <a:r>
              <a:rPr lang="en-US" kern="0" dirty="0">
                <a:solidFill>
                  <a:prstClr val="black"/>
                </a:solidFill>
              </a:rPr>
              <a:t> and funded attacks potentially associated to Nation State sponsorship or other powerful </a:t>
            </a:r>
            <a:r>
              <a:rPr lang="en-US" kern="0" dirty="0" smtClean="0">
                <a:solidFill>
                  <a:prstClr val="black"/>
                </a:solidFill>
              </a:rPr>
              <a:t>entities</a:t>
            </a:r>
            <a:endParaRPr lang="en-GB" dirty="0" smtClean="0"/>
          </a:p>
          <a:p>
            <a:r>
              <a:rPr lang="en-GB" dirty="0" smtClean="0"/>
              <a:t>Primary Objectives</a:t>
            </a:r>
          </a:p>
          <a:p>
            <a:pPr lvl="1"/>
            <a:r>
              <a:rPr lang="en-US" kern="0" dirty="0" smtClean="0">
                <a:solidFill>
                  <a:prstClr val="black"/>
                </a:solidFill>
              </a:rPr>
              <a:t>typically </a:t>
            </a:r>
            <a:r>
              <a:rPr lang="en-US" kern="0" dirty="0">
                <a:solidFill>
                  <a:prstClr val="black"/>
                </a:solidFill>
              </a:rPr>
              <a:t>medium to long term; exfiltration of intellectual property for purposes of eliminating years of R&amp;D, competitive economic and/or nation state </a:t>
            </a:r>
            <a:r>
              <a:rPr lang="en-US" kern="0" dirty="0" smtClean="0">
                <a:solidFill>
                  <a:prstClr val="black"/>
                </a:solidFill>
              </a:rPr>
              <a:t>advantage</a:t>
            </a:r>
            <a:endParaRPr lang="en-GB" dirty="0" smtClean="0"/>
          </a:p>
          <a:p>
            <a:r>
              <a:rPr lang="en-GB" dirty="0" smtClean="0"/>
              <a:t>Attack methods</a:t>
            </a:r>
          </a:p>
          <a:p>
            <a:pPr lvl="1"/>
            <a:r>
              <a:rPr lang="en-US" kern="0" dirty="0" smtClean="0">
                <a:solidFill>
                  <a:prstClr val="black"/>
                </a:solidFill>
              </a:rPr>
              <a:t>social </a:t>
            </a:r>
            <a:r>
              <a:rPr lang="en-US" kern="0" dirty="0">
                <a:solidFill>
                  <a:prstClr val="black"/>
                </a:solidFill>
              </a:rPr>
              <a:t>engineering, spear phishing, watering hole and drive-by download attacks, espionage, focused perimeter breaches</a:t>
            </a:r>
          </a:p>
          <a:p>
            <a:pPr lvl="1"/>
            <a:endParaRPr lang="en-GB" dirty="0"/>
          </a:p>
        </p:txBody>
      </p:sp>
      <p:pic>
        <p:nvPicPr>
          <p:cNvPr id="4" name="Picture 2" descr="C:\Users\cgwright\Working\13_008_GeorgeRessopoulus\icons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07" y="-57827"/>
            <a:ext cx="1592108" cy="1670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928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Cyber Crime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Attack </a:t>
            </a:r>
            <a:r>
              <a:rPr lang="en-GB" dirty="0" smtClean="0"/>
              <a:t>profile </a:t>
            </a:r>
          </a:p>
          <a:p>
            <a:pPr lvl="1"/>
            <a:r>
              <a:rPr lang="en-US" kern="0" dirty="0">
                <a:solidFill>
                  <a:prstClr val="black"/>
                </a:solidFill>
              </a:rPr>
              <a:t>o</a:t>
            </a:r>
            <a:r>
              <a:rPr lang="en-US" kern="0" dirty="0" smtClean="0">
                <a:solidFill>
                  <a:prstClr val="black"/>
                </a:solidFill>
              </a:rPr>
              <a:t>pportunistic</a:t>
            </a:r>
            <a:r>
              <a:rPr lang="en-US" kern="0" dirty="0">
                <a:solidFill>
                  <a:prstClr val="black"/>
                </a:solidFill>
              </a:rPr>
              <a:t>, broad-based, </a:t>
            </a:r>
            <a:r>
              <a:rPr lang="en-US" kern="0" dirty="0" smtClean="0">
                <a:solidFill>
                  <a:prstClr val="black"/>
                </a:solidFill>
              </a:rPr>
              <a:t>often motivated </a:t>
            </a:r>
            <a:r>
              <a:rPr lang="en-US" kern="0" dirty="0">
                <a:solidFill>
                  <a:prstClr val="black"/>
                </a:solidFill>
              </a:rPr>
              <a:t>by financial </a:t>
            </a:r>
            <a:r>
              <a:rPr lang="en-US" kern="0" dirty="0" smtClean="0">
                <a:solidFill>
                  <a:prstClr val="black"/>
                </a:solidFill>
              </a:rPr>
              <a:t>gain</a:t>
            </a:r>
            <a:endParaRPr lang="en-US" sz="2400" b="1" kern="0" dirty="0">
              <a:solidFill>
                <a:prstClr val="black"/>
              </a:solidFill>
            </a:endParaRPr>
          </a:p>
          <a:p>
            <a:r>
              <a:rPr lang="en-GB" dirty="0" smtClean="0"/>
              <a:t>Primary </a:t>
            </a:r>
            <a:r>
              <a:rPr lang="en-GB" dirty="0"/>
              <a:t>Objectives</a:t>
            </a:r>
          </a:p>
          <a:p>
            <a:pPr lvl="1"/>
            <a:r>
              <a:rPr lang="en-GB" kern="0" dirty="0" smtClean="0">
                <a:solidFill>
                  <a:prstClr val="black"/>
                </a:solidFill>
              </a:rPr>
              <a:t>typically </a:t>
            </a:r>
            <a:r>
              <a:rPr lang="en-GB" kern="0" dirty="0">
                <a:solidFill>
                  <a:prstClr val="black"/>
                </a:solidFill>
              </a:rPr>
              <a:t>short term; </a:t>
            </a:r>
            <a:r>
              <a:rPr lang="en-GB" kern="0" dirty="0" smtClean="0">
                <a:solidFill>
                  <a:prstClr val="black"/>
                </a:solidFill>
              </a:rPr>
              <a:t>identity </a:t>
            </a:r>
            <a:r>
              <a:rPr lang="en-GB" kern="0" dirty="0">
                <a:solidFill>
                  <a:prstClr val="black"/>
                </a:solidFill>
              </a:rPr>
              <a:t>theft, credit card fraud, extortion, botnet creation &amp; management</a:t>
            </a:r>
          </a:p>
          <a:p>
            <a:r>
              <a:rPr lang="en-GB" dirty="0" smtClean="0"/>
              <a:t>Attack </a:t>
            </a:r>
            <a:r>
              <a:rPr lang="en-GB" dirty="0"/>
              <a:t>methods</a:t>
            </a:r>
          </a:p>
          <a:p>
            <a:pPr lvl="1"/>
            <a:r>
              <a:rPr lang="en-GB" kern="0" dirty="0" smtClean="0">
                <a:solidFill>
                  <a:prstClr val="black"/>
                </a:solidFill>
              </a:rPr>
              <a:t>phishing attacks</a:t>
            </a:r>
            <a:r>
              <a:rPr lang="en-GB" kern="0" dirty="0">
                <a:solidFill>
                  <a:prstClr val="black"/>
                </a:solidFill>
              </a:rPr>
              <a:t>, </a:t>
            </a:r>
            <a:r>
              <a:rPr lang="en-GB" kern="0" dirty="0" smtClean="0">
                <a:solidFill>
                  <a:prstClr val="black"/>
                </a:solidFill>
              </a:rPr>
              <a:t>hosting malware </a:t>
            </a:r>
            <a:r>
              <a:rPr lang="en-GB" kern="0" dirty="0">
                <a:solidFill>
                  <a:prstClr val="black"/>
                </a:solidFill>
              </a:rPr>
              <a:t>on </a:t>
            </a:r>
            <a:r>
              <a:rPr lang="en-GB" kern="0" dirty="0" smtClean="0">
                <a:solidFill>
                  <a:prstClr val="black"/>
                </a:solidFill>
              </a:rPr>
              <a:t>legitimate </a:t>
            </a:r>
            <a:r>
              <a:rPr lang="en-GB" kern="0" dirty="0">
                <a:solidFill>
                  <a:prstClr val="black"/>
                </a:solidFill>
              </a:rPr>
              <a:t>websites, SPAM related attacks, cyber extortion techniques</a:t>
            </a:r>
            <a:endParaRPr lang="en-US" kern="0" dirty="0">
              <a:solidFill>
                <a:prstClr val="black"/>
              </a:solidFill>
            </a:endParaRPr>
          </a:p>
        </p:txBody>
      </p:sp>
      <p:pic>
        <p:nvPicPr>
          <p:cNvPr id="4" name="Picture 5" descr="C:\Users\cgwright\Working\13_008_GeorgeRessopoulus\icons-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362" y="31749"/>
            <a:ext cx="1494801" cy="1568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496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Hactivism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275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Attack profile</a:t>
            </a:r>
          </a:p>
          <a:p>
            <a:pPr lvl="1"/>
            <a:r>
              <a:rPr lang="en-GB" dirty="0" smtClean="0"/>
              <a:t>organised </a:t>
            </a:r>
            <a:r>
              <a:rPr lang="en-GB" dirty="0"/>
              <a:t>attacks associated to group of individuals with political, ethical, religious, or retaliatory </a:t>
            </a:r>
            <a:r>
              <a:rPr lang="en-GB" dirty="0" smtClean="0"/>
              <a:t>motives</a:t>
            </a:r>
          </a:p>
          <a:p>
            <a:r>
              <a:rPr lang="en-GB" dirty="0" smtClean="0"/>
              <a:t>Primary objectives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ypically </a:t>
            </a:r>
            <a:r>
              <a:rPr lang="en-GB" dirty="0"/>
              <a:t>short term; cause havoc &amp; chaos, disrupt operations, discredit and malign via disclosure of sensitive </a:t>
            </a:r>
            <a:r>
              <a:rPr lang="en-GB" dirty="0" smtClean="0"/>
              <a:t>information</a:t>
            </a:r>
          </a:p>
          <a:p>
            <a:r>
              <a:rPr lang="en-GB" dirty="0" smtClean="0"/>
              <a:t>Attack methods</a:t>
            </a:r>
          </a:p>
          <a:p>
            <a:pPr lvl="1"/>
            <a:r>
              <a:rPr lang="en-GB" dirty="0" smtClean="0"/>
              <a:t>distributed denial </a:t>
            </a:r>
            <a:r>
              <a:rPr lang="en-GB" dirty="0"/>
              <a:t>of </a:t>
            </a:r>
            <a:r>
              <a:rPr lang="en-GB" dirty="0" smtClean="0"/>
              <a:t>service </a:t>
            </a:r>
            <a:r>
              <a:rPr lang="en-GB" dirty="0"/>
              <a:t>attacks (DDOS), traditional hacking techniques, spear phishing</a:t>
            </a:r>
          </a:p>
          <a:p>
            <a:pPr lvl="1"/>
            <a:endParaRPr lang="en-GB" dirty="0"/>
          </a:p>
        </p:txBody>
      </p:sp>
      <p:pic>
        <p:nvPicPr>
          <p:cNvPr id="4" name="Picture 4" descr="C:\Users\cgwright\Working\13_008_GeorgeRessopoulus\icons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908" y="0"/>
            <a:ext cx="1527556" cy="1602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406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1252</Words>
  <Application>Microsoft Office PowerPoint</Application>
  <PresentationFormat>On-screen Show (4:3)</PresentationFormat>
  <Paragraphs>131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Office Theme</vt:lpstr>
      <vt:lpstr>Acrobat Document</vt:lpstr>
      <vt:lpstr>Cyber Security  Threats and Strategy CET324</vt:lpstr>
      <vt:lpstr>Objectives</vt:lpstr>
      <vt:lpstr>Introduction to Cyber Security Policies and Procedures</vt:lpstr>
      <vt:lpstr>Security Management</vt:lpstr>
      <vt:lpstr>Agencies Involved in UK Cyber Security</vt:lpstr>
      <vt:lpstr>Threat Landscape</vt:lpstr>
      <vt:lpstr>  Advanced Persistent Threats</vt:lpstr>
      <vt:lpstr>Cyber Crime</vt:lpstr>
      <vt:lpstr>Hactivism</vt:lpstr>
      <vt:lpstr>Insider Threats</vt:lpstr>
      <vt:lpstr>Nuisance Threats</vt:lpstr>
      <vt:lpstr>National Concern and Steps</vt:lpstr>
      <vt:lpstr>UK Cyber Security Strategy (2011)</vt:lpstr>
      <vt:lpstr>North East Implementation</vt:lpstr>
      <vt:lpstr>South African Example</vt:lpstr>
      <vt:lpstr>Cyber Security in Organisations</vt:lpstr>
      <vt:lpstr>Summary</vt:lpstr>
      <vt:lpstr>Task – Identification of Threats</vt:lpstr>
    </vt:vector>
  </TitlesOfParts>
  <Company>University of Sunderland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Strategy CET324</dc:title>
  <dc:creator>Alastair Irons</dc:creator>
  <cp:lastModifiedBy>Alastair Irons</cp:lastModifiedBy>
  <cp:revision>12</cp:revision>
  <dcterms:created xsi:type="dcterms:W3CDTF">2016-01-19T07:23:54Z</dcterms:created>
  <dcterms:modified xsi:type="dcterms:W3CDTF">2016-09-27T15:14:25Z</dcterms:modified>
</cp:coreProperties>
</file>