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303" r:id="rId4"/>
    <p:sldId id="297" r:id="rId5"/>
    <p:sldId id="258" r:id="rId6"/>
    <p:sldId id="262" r:id="rId7"/>
    <p:sldId id="293" r:id="rId8"/>
    <p:sldId id="264" r:id="rId9"/>
    <p:sldId id="291" r:id="rId10"/>
    <p:sldId id="292" r:id="rId11"/>
    <p:sldId id="294" r:id="rId12"/>
    <p:sldId id="261" r:id="rId13"/>
    <p:sldId id="259" r:id="rId14"/>
    <p:sldId id="300" r:id="rId15"/>
    <p:sldId id="301" r:id="rId16"/>
    <p:sldId id="30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19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-296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5152" y="82352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 smtClean="0"/>
              <a:t>CET324 Advanced Cyber Security</a:t>
            </a:r>
          </a:p>
          <a:p>
            <a:r>
              <a:rPr lang="en-US" dirty="0" smtClean="0"/>
              <a:t>Foundations of Information Security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D06AFF-34E7-5142-B52F-9B8ACF39B79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412776" y="8573294"/>
            <a:ext cx="427116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>
            <a:defPPr>
              <a:defRPr lang="en-GB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ea typeface="+mn-ea"/>
              </a:rPr>
              <a:t> </a:t>
            </a:r>
            <a:r>
              <a:rPr lang="en-US" sz="1200" dirty="0" smtClean="0">
                <a:ea typeface="+mn-ea"/>
              </a:rPr>
              <a:t>Copyright University of Sunderland 2016</a:t>
            </a:r>
            <a:endParaRPr lang="en-US" sz="1200" dirty="0">
              <a:ea typeface="+mn-ea"/>
            </a:endParaRPr>
          </a:p>
        </p:txBody>
      </p:sp>
      <p:pic>
        <p:nvPicPr>
          <p:cNvPr id="7" name="Picture 6" descr="logo3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1350" y="113506"/>
            <a:ext cx="1484313" cy="70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14214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A61C83-E76C-4EC6-8A64-28608C0BEBBD}" type="datetimeFigureOut">
              <a:rPr lang="en-GB" smtClean="0"/>
              <a:t>03/10/2016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5D1E01-AE15-48F7-A4EA-00DCBE216C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2240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23113" indent="-278120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12482" indent="-222496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57475" indent="-222496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02467" indent="-222496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47460" indent="-22249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92453" indent="-22249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37446" indent="-22249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82438" indent="-22249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5B107FD-6F2D-4F4E-B516-2298F9B228FE}" type="slidenum">
              <a:rPr lang="en-US" sz="1200">
                <a:latin typeface="Times" charset="0"/>
              </a:rPr>
              <a:pPr/>
              <a:t>4</a:t>
            </a:fld>
            <a:endParaRPr lang="en-US" sz="1200">
              <a:latin typeface="Times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 smtClean="0">
              <a:ea typeface="ＭＳ Ｐゴシック" pitchFamily="34" charset="-128"/>
            </a:endParaRPr>
          </a:p>
        </p:txBody>
      </p:sp>
      <p:sp>
        <p:nvSpPr>
          <p:cNvPr id="3277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7B392A8E-0568-4647-8308-14B2238BFA86}" type="slidenum">
              <a:rPr lang="en-GB" altLang="en-US" sz="1200"/>
              <a:pPr eaLnBrk="1" hangingPunct="1"/>
              <a:t>5</a:t>
            </a:fld>
            <a:endParaRPr lang="en-GB" altLang="en-US" sz="1200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23113" indent="-278120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12482" indent="-222496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57475" indent="-222496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02467" indent="-222496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47460" indent="-22249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92453" indent="-22249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37446" indent="-22249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82438" indent="-22249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F2896E8-4B88-6444-92A3-163B53BF45E6}" type="slidenum">
              <a:rPr lang="en-US" sz="1200">
                <a:latin typeface="Times" charset="0"/>
              </a:rPr>
              <a:pPr/>
              <a:t>7</a:t>
            </a:fld>
            <a:endParaRPr lang="en-US" sz="1200" dirty="0">
              <a:latin typeface="Times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F1B31-B653-4E08-84A1-28DB5B0F2B87}" type="datetimeFigureOut">
              <a:rPr lang="en-GB" smtClean="0"/>
              <a:t>03/10/2016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8A6EC-2BC6-4277-A329-3E060B890D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6240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F1B31-B653-4E08-84A1-28DB5B0F2B87}" type="datetimeFigureOut">
              <a:rPr lang="en-GB" smtClean="0"/>
              <a:t>03/10/2016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8A6EC-2BC6-4277-A329-3E060B890D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0430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F1B31-B653-4E08-84A1-28DB5B0F2B87}" type="datetimeFigureOut">
              <a:rPr lang="en-GB" smtClean="0"/>
              <a:t>03/10/2016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8A6EC-2BC6-4277-A329-3E060B890D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652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F1B31-B653-4E08-84A1-28DB5B0F2B87}" type="datetimeFigureOut">
              <a:rPr lang="en-GB" smtClean="0"/>
              <a:t>03/10/2016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8A6EC-2BC6-4277-A329-3E060B890D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947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F1B31-B653-4E08-84A1-28DB5B0F2B87}" type="datetimeFigureOut">
              <a:rPr lang="en-GB" smtClean="0"/>
              <a:t>03/10/2016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8A6EC-2BC6-4277-A329-3E060B890D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7280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F1B31-B653-4E08-84A1-28DB5B0F2B87}" type="datetimeFigureOut">
              <a:rPr lang="en-GB" smtClean="0"/>
              <a:t>03/10/2016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8A6EC-2BC6-4277-A329-3E060B890D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0050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F1B31-B653-4E08-84A1-28DB5B0F2B87}" type="datetimeFigureOut">
              <a:rPr lang="en-GB" smtClean="0"/>
              <a:t>03/10/2016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8A6EC-2BC6-4277-A329-3E060B890D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058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F1B31-B653-4E08-84A1-28DB5B0F2B87}" type="datetimeFigureOut">
              <a:rPr lang="en-GB" smtClean="0"/>
              <a:t>03/10/2016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8A6EC-2BC6-4277-A329-3E060B890D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4855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F1B31-B653-4E08-84A1-28DB5B0F2B87}" type="datetimeFigureOut">
              <a:rPr lang="en-GB" smtClean="0"/>
              <a:t>03/10/2016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8A6EC-2BC6-4277-A329-3E060B890D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1364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F1B31-B653-4E08-84A1-28DB5B0F2B87}" type="datetimeFigureOut">
              <a:rPr lang="en-GB" smtClean="0"/>
              <a:t>03/10/2016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8A6EC-2BC6-4277-A329-3E060B890D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7125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F1B31-B653-4E08-84A1-28DB5B0F2B87}" type="datetimeFigureOut">
              <a:rPr lang="en-GB" smtClean="0"/>
              <a:t>03/10/2016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8A6EC-2BC6-4277-A329-3E060B890D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7268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CF1B31-B653-4E08-84A1-28DB5B0F2B87}" type="datetimeFigureOut">
              <a:rPr lang="en-GB" smtClean="0"/>
              <a:t>03/10/2016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F8A6EC-2BC6-4277-A329-3E060B890D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4816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Foundations of Computer Security 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CET324</a:t>
            </a:r>
          </a:p>
          <a:p>
            <a:r>
              <a:rPr lang="en-GB" dirty="0" smtClean="0"/>
              <a:t>Lecture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76673"/>
            <a:ext cx="1872208" cy="8858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3807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en-US" dirty="0" smtClean="0"/>
              <a:t>Integrity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949280"/>
          </a:xfrm>
          <a:ln>
            <a:noFill/>
          </a:ln>
        </p:spPr>
        <p:txBody>
          <a:bodyPr>
            <a:normAutofit fontScale="70000" lnSpcReduction="20000"/>
          </a:bodyPr>
          <a:lstStyle/>
          <a:p>
            <a:r>
              <a:rPr lang="en-US" dirty="0"/>
              <a:t>Integrity </a:t>
            </a:r>
            <a:r>
              <a:rPr lang="en-US" dirty="0" smtClean="0"/>
              <a:t>focuses on the external </a:t>
            </a:r>
            <a:r>
              <a:rPr lang="en-US" dirty="0"/>
              <a:t>consistency in the system - everything is as it is expected to </a:t>
            </a:r>
            <a:r>
              <a:rPr lang="en-US" dirty="0" smtClean="0"/>
              <a:t>be</a:t>
            </a:r>
          </a:p>
          <a:p>
            <a:r>
              <a:rPr lang="en-US" dirty="0" smtClean="0"/>
              <a:t>Data </a:t>
            </a:r>
            <a:r>
              <a:rPr lang="en-US" dirty="0"/>
              <a:t>integrity means that the data stored on a computer is the same as the source </a:t>
            </a:r>
            <a:r>
              <a:rPr lang="en-US" dirty="0" smtClean="0"/>
              <a:t>documents</a:t>
            </a:r>
          </a:p>
          <a:p>
            <a:r>
              <a:rPr lang="en-US" dirty="0" smtClean="0"/>
              <a:t>Integrity </a:t>
            </a:r>
            <a:r>
              <a:rPr lang="en-US" dirty="0"/>
              <a:t>is </a:t>
            </a:r>
            <a:r>
              <a:rPr lang="en-US" dirty="0" smtClean="0"/>
              <a:t>broken if there is </a:t>
            </a:r>
            <a:r>
              <a:rPr lang="en-US" dirty="0" err="1"/>
              <a:t>unauthorised</a:t>
            </a:r>
            <a:r>
              <a:rPr lang="en-US" dirty="0"/>
              <a:t> writing or modification of </a:t>
            </a:r>
            <a:r>
              <a:rPr lang="en-US" dirty="0" smtClean="0"/>
              <a:t>the assets or information (whereas confidentiality is concerned with access)</a:t>
            </a:r>
          </a:p>
          <a:p>
            <a:pPr lvl="1"/>
            <a:r>
              <a:rPr lang="en-US" dirty="0" smtClean="0"/>
              <a:t>What about viewing information access or modification ?</a:t>
            </a:r>
          </a:p>
          <a:p>
            <a:pPr lvl="1"/>
            <a:r>
              <a:rPr lang="en-US" dirty="0" smtClean="0"/>
              <a:t>Copying – access or modification ?</a:t>
            </a:r>
          </a:p>
          <a:p>
            <a:pPr lvl="1"/>
            <a:r>
              <a:rPr lang="en-US" dirty="0" smtClean="0"/>
              <a:t>Duplicating (with write blocker) – access or modification ?</a:t>
            </a:r>
          </a:p>
          <a:p>
            <a:r>
              <a:rPr lang="en-US" dirty="0" smtClean="0"/>
              <a:t>From security design perspective we need to know when breach has occurred and nature of the breach</a:t>
            </a:r>
            <a:endParaRPr lang="en-US" dirty="0"/>
          </a:p>
          <a:p>
            <a:pPr>
              <a:lnSpc>
                <a:spcPct val="80000"/>
              </a:lnSpc>
            </a:pPr>
            <a:r>
              <a:rPr lang="pl-PL" altLang="en-US" dirty="0" err="1" smtClean="0"/>
              <a:t>Integrity</a:t>
            </a:r>
            <a:r>
              <a:rPr lang="pl-PL" altLang="en-US" dirty="0" smtClean="0"/>
              <a:t> </a:t>
            </a:r>
            <a:r>
              <a:rPr lang="pl-PL" altLang="en-US" dirty="0" err="1"/>
              <a:t>is</a:t>
            </a:r>
            <a:r>
              <a:rPr lang="pl-PL" altLang="en-US" dirty="0"/>
              <a:t> </a:t>
            </a:r>
            <a:r>
              <a:rPr lang="pl-PL" altLang="en-US" dirty="0" err="1"/>
              <a:t>more</a:t>
            </a:r>
            <a:r>
              <a:rPr lang="pl-PL" altLang="en-US" dirty="0"/>
              <a:t> </a:t>
            </a:r>
            <a:r>
              <a:rPr lang="pl-PL" altLang="en-US" dirty="0" err="1"/>
              <a:t>difficult</a:t>
            </a:r>
            <a:r>
              <a:rPr lang="pl-PL" altLang="en-US" dirty="0"/>
              <a:t> to </a:t>
            </a:r>
            <a:r>
              <a:rPr lang="pl-PL" altLang="en-US" dirty="0" err="1"/>
              <a:t>measure</a:t>
            </a:r>
            <a:r>
              <a:rPr lang="pl-PL" altLang="en-US" dirty="0"/>
              <a:t> </a:t>
            </a:r>
            <a:r>
              <a:rPr lang="pl-PL" altLang="en-US" dirty="0" err="1"/>
              <a:t>than</a:t>
            </a:r>
            <a:r>
              <a:rPr lang="pl-PL" altLang="en-US" dirty="0"/>
              <a:t> </a:t>
            </a:r>
            <a:r>
              <a:rPr lang="pl-PL" altLang="en-US" dirty="0" err="1" smtClean="0"/>
              <a:t>confidentiality</a:t>
            </a:r>
            <a:endParaRPr lang="pl-PL" altLang="en-US" dirty="0" smtClean="0"/>
          </a:p>
          <a:p>
            <a:pPr lvl="1">
              <a:lnSpc>
                <a:spcPct val="80000"/>
              </a:lnSpc>
            </a:pPr>
            <a:r>
              <a:rPr lang="pl-PL" altLang="en-US" sz="2900" dirty="0" smtClean="0"/>
              <a:t>Not </a:t>
            </a:r>
            <a:r>
              <a:rPr lang="pl-PL" altLang="en-US" sz="2900" dirty="0" err="1"/>
              <a:t>binary</a:t>
            </a:r>
            <a:r>
              <a:rPr lang="pl-PL" altLang="en-US" sz="2900" dirty="0"/>
              <a:t> – </a:t>
            </a:r>
            <a:r>
              <a:rPr lang="pl-PL" altLang="en-US" sz="2900" dirty="0" err="1" smtClean="0"/>
              <a:t>there</a:t>
            </a:r>
            <a:r>
              <a:rPr lang="pl-PL" altLang="en-US" sz="2900" dirty="0" smtClean="0"/>
              <a:t> </a:t>
            </a:r>
            <a:r>
              <a:rPr lang="pl-PL" altLang="en-US" sz="2900" dirty="0" err="1" smtClean="0"/>
              <a:t>are</a:t>
            </a:r>
            <a:r>
              <a:rPr lang="pl-PL" altLang="en-US" sz="2900" dirty="0" smtClean="0"/>
              <a:t> </a:t>
            </a:r>
            <a:r>
              <a:rPr lang="pl-PL" altLang="en-US" sz="2900" dirty="0" err="1" smtClean="0"/>
              <a:t>degrees</a:t>
            </a:r>
            <a:r>
              <a:rPr lang="pl-PL" altLang="en-US" sz="2900" dirty="0" smtClean="0"/>
              <a:t> </a:t>
            </a:r>
            <a:r>
              <a:rPr lang="pl-PL" altLang="en-US" sz="2900" dirty="0"/>
              <a:t>of </a:t>
            </a:r>
            <a:r>
              <a:rPr lang="pl-PL" altLang="en-US" sz="2900" dirty="0" err="1" smtClean="0"/>
              <a:t>integrity</a:t>
            </a:r>
            <a:endParaRPr lang="pl-PL" altLang="en-US" sz="2900" dirty="0" smtClean="0"/>
          </a:p>
          <a:p>
            <a:pPr lvl="1">
              <a:lnSpc>
                <a:spcPct val="80000"/>
              </a:lnSpc>
            </a:pPr>
            <a:r>
              <a:rPr lang="pl-PL" altLang="en-US" sz="2900" dirty="0" smtClean="0">
                <a:solidFill>
                  <a:srgbClr val="000000"/>
                </a:solidFill>
              </a:rPr>
              <a:t>Context</a:t>
            </a:r>
            <a:r>
              <a:rPr lang="pl-PL" altLang="en-US" sz="2900" dirty="0">
                <a:solidFill>
                  <a:srgbClr val="000000"/>
                </a:solidFill>
              </a:rPr>
              <a:t>-dependent - </a:t>
            </a:r>
            <a:r>
              <a:rPr lang="pl-PL" altLang="en-US" sz="2900" dirty="0"/>
              <a:t>means </a:t>
            </a:r>
            <a:r>
              <a:rPr lang="pl-PL" altLang="en-US" sz="2900" dirty="0" err="1"/>
              <a:t>different</a:t>
            </a:r>
            <a:r>
              <a:rPr lang="pl-PL" altLang="en-US" sz="2900" dirty="0"/>
              <a:t> </a:t>
            </a:r>
            <a:r>
              <a:rPr lang="pl-PL" altLang="en-US" sz="2900" dirty="0" err="1" smtClean="0"/>
              <a:t>things</a:t>
            </a:r>
            <a:r>
              <a:rPr lang="pl-PL" altLang="en-US" sz="2900" dirty="0" smtClean="0"/>
              <a:t> for </a:t>
            </a:r>
            <a:r>
              <a:rPr lang="pl-PL" altLang="en-US" sz="2900" dirty="0" err="1" smtClean="0"/>
              <a:t>different</a:t>
            </a:r>
            <a:r>
              <a:rPr lang="pl-PL" altLang="en-US" sz="2900" dirty="0" smtClean="0"/>
              <a:t> </a:t>
            </a:r>
            <a:r>
              <a:rPr lang="pl-PL" altLang="en-US" sz="2900" dirty="0" err="1" smtClean="0"/>
              <a:t>properties</a:t>
            </a:r>
            <a:r>
              <a:rPr lang="pl-PL" altLang="en-US" sz="2900" dirty="0" smtClean="0"/>
              <a:t>:</a:t>
            </a:r>
          </a:p>
          <a:p>
            <a:pPr lvl="2">
              <a:lnSpc>
                <a:spcPct val="80000"/>
              </a:lnSpc>
            </a:pPr>
            <a:r>
              <a:rPr lang="en-GB" altLang="en-US" sz="2500" dirty="0"/>
              <a:t>P</a:t>
            </a:r>
            <a:r>
              <a:rPr lang="pl-PL" altLang="en-US" sz="2500" dirty="0" smtClean="0"/>
              <a:t>recision; </a:t>
            </a:r>
          </a:p>
          <a:p>
            <a:pPr lvl="2">
              <a:lnSpc>
                <a:spcPct val="80000"/>
              </a:lnSpc>
            </a:pPr>
            <a:r>
              <a:rPr lang="en-GB" altLang="en-US" sz="2500" dirty="0" smtClean="0"/>
              <a:t>A</a:t>
            </a:r>
            <a:r>
              <a:rPr lang="pl-PL" altLang="en-US" sz="2500" dirty="0" smtClean="0"/>
              <a:t>ccuracy; </a:t>
            </a:r>
          </a:p>
          <a:p>
            <a:pPr lvl="2">
              <a:lnSpc>
                <a:spcPct val="80000"/>
              </a:lnSpc>
            </a:pPr>
            <a:r>
              <a:rPr lang="en-GB" altLang="en-US" sz="2500" dirty="0" err="1"/>
              <a:t>C</a:t>
            </a:r>
            <a:r>
              <a:rPr lang="pl-PL" altLang="en-US" sz="2500" dirty="0" smtClean="0"/>
              <a:t>urrency; </a:t>
            </a:r>
          </a:p>
          <a:p>
            <a:pPr lvl="2">
              <a:lnSpc>
                <a:spcPct val="80000"/>
              </a:lnSpc>
            </a:pPr>
            <a:r>
              <a:rPr lang="en-GB" altLang="en-US" sz="2500" dirty="0" err="1"/>
              <a:t>C</a:t>
            </a:r>
            <a:r>
              <a:rPr lang="pl-PL" altLang="en-US" sz="2500" dirty="0" smtClean="0"/>
              <a:t>onsistency</a:t>
            </a:r>
            <a:r>
              <a:rPr lang="pl-PL" altLang="en-US" sz="2500" dirty="0"/>
              <a:t>;</a:t>
            </a:r>
            <a:r>
              <a:rPr lang="pl-PL" altLang="en-US" sz="2500" dirty="0" smtClean="0"/>
              <a:t> </a:t>
            </a:r>
          </a:p>
          <a:p>
            <a:pPr lvl="2">
              <a:lnSpc>
                <a:spcPct val="80000"/>
              </a:lnSpc>
            </a:pPr>
            <a:r>
              <a:rPr lang="pl-PL" altLang="en-US" sz="2900" dirty="0" err="1" smtClean="0"/>
              <a:t>Meaningfulness</a:t>
            </a:r>
            <a:r>
              <a:rPr lang="pl-PL" altLang="en-US" sz="2900" dirty="0" smtClean="0"/>
              <a:t>;</a:t>
            </a:r>
          </a:p>
          <a:p>
            <a:pPr lvl="2">
              <a:lnSpc>
                <a:spcPct val="80000"/>
              </a:lnSpc>
            </a:pPr>
            <a:r>
              <a:rPr lang="pl-PL" altLang="en-US" sz="2900" dirty="0" err="1" smtClean="0"/>
              <a:t>Usefulness</a:t>
            </a:r>
            <a:endParaRPr lang="pl-PL" altLang="en-US" sz="2900" dirty="0"/>
          </a:p>
        </p:txBody>
      </p:sp>
    </p:spTree>
    <p:extLst>
      <p:ext uri="{BB962C8B-B14F-4D97-AF65-F5344CB8AC3E}">
        <p14:creationId xmlns:p14="http://schemas.microsoft.com/office/powerpoint/2010/main" val="29688911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en-US" dirty="0" smtClean="0"/>
              <a:t>Availability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980728"/>
            <a:ext cx="8229600" cy="5877272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Information should be accessible and useable upon appropriate demand by an </a:t>
            </a:r>
            <a:r>
              <a:rPr lang="en-US" dirty="0" err="1"/>
              <a:t>authorised</a:t>
            </a:r>
            <a:r>
              <a:rPr lang="en-US" dirty="0"/>
              <a:t> </a:t>
            </a:r>
            <a:r>
              <a:rPr lang="en-US" dirty="0" smtClean="0"/>
              <a:t>user</a:t>
            </a:r>
            <a:endParaRPr lang="en-US" dirty="0"/>
          </a:p>
          <a:p>
            <a:r>
              <a:rPr lang="en-US" dirty="0"/>
              <a:t>Availability is the prevention of </a:t>
            </a:r>
            <a:r>
              <a:rPr lang="en-US" dirty="0" err="1"/>
              <a:t>unauthorised</a:t>
            </a:r>
            <a:r>
              <a:rPr lang="en-US" dirty="0"/>
              <a:t> withholding of </a:t>
            </a:r>
            <a:r>
              <a:rPr lang="en-US" dirty="0" smtClean="0"/>
              <a:t>information</a:t>
            </a:r>
            <a:endParaRPr lang="en-US" dirty="0"/>
          </a:p>
          <a:p>
            <a:r>
              <a:rPr lang="en-US" dirty="0" smtClean="0"/>
              <a:t>Availability is context dependent, is complex and  is not well understood and is a challenge for security design </a:t>
            </a:r>
          </a:p>
          <a:p>
            <a:r>
              <a:rPr lang="pl-PL" altLang="en-US" dirty="0"/>
              <a:t>According to Pleeger and Pfleeger </a:t>
            </a:r>
            <a:r>
              <a:rPr lang="pl-PL" altLang="en-US" dirty="0" smtClean="0"/>
              <a:t>we </a:t>
            </a:r>
            <a:r>
              <a:rPr lang="pl-PL" altLang="en-US" dirty="0"/>
              <a:t>can say that an asset is </a:t>
            </a:r>
            <a:r>
              <a:rPr lang="pl-PL" altLang="en-US" dirty="0">
                <a:solidFill>
                  <a:srgbClr val="000000"/>
                </a:solidFill>
              </a:rPr>
              <a:t>available i</a:t>
            </a:r>
            <a:r>
              <a:rPr lang="pl-PL" altLang="en-US" dirty="0"/>
              <a:t>f:</a:t>
            </a:r>
          </a:p>
          <a:p>
            <a:pPr lvl="1"/>
            <a:r>
              <a:rPr lang="pl-PL" altLang="en-US" dirty="0" err="1"/>
              <a:t>Timely</a:t>
            </a:r>
            <a:r>
              <a:rPr lang="pl-PL" altLang="en-US" dirty="0"/>
              <a:t> </a:t>
            </a:r>
            <a:r>
              <a:rPr lang="pl-PL" altLang="en-US" dirty="0" err="1"/>
              <a:t>request</a:t>
            </a:r>
            <a:r>
              <a:rPr lang="pl-PL" altLang="en-US" dirty="0"/>
              <a:t> </a:t>
            </a:r>
            <a:r>
              <a:rPr lang="pl-PL" altLang="en-US" dirty="0" err="1"/>
              <a:t>response</a:t>
            </a:r>
            <a:endParaRPr lang="pl-PL" altLang="en-US" dirty="0"/>
          </a:p>
          <a:p>
            <a:pPr lvl="1"/>
            <a:r>
              <a:rPr lang="pl-PL" altLang="en-US" dirty="0"/>
              <a:t>Fair </a:t>
            </a:r>
            <a:r>
              <a:rPr lang="pl-PL" altLang="en-US" dirty="0" err="1"/>
              <a:t>allocation</a:t>
            </a:r>
            <a:r>
              <a:rPr lang="pl-PL" altLang="en-US" dirty="0"/>
              <a:t> of </a:t>
            </a:r>
            <a:r>
              <a:rPr lang="pl-PL" altLang="en-US" dirty="0" err="1"/>
              <a:t>resources</a:t>
            </a:r>
            <a:r>
              <a:rPr lang="pl-PL" altLang="en-US" dirty="0"/>
              <a:t> (no </a:t>
            </a:r>
            <a:r>
              <a:rPr lang="pl-PL" altLang="en-US" dirty="0" err="1"/>
              <a:t>starvation</a:t>
            </a:r>
            <a:r>
              <a:rPr lang="pl-PL" altLang="en-US" dirty="0"/>
              <a:t>!)</a:t>
            </a:r>
          </a:p>
          <a:p>
            <a:pPr lvl="1"/>
            <a:r>
              <a:rPr lang="pl-PL" altLang="en-US" dirty="0" err="1"/>
              <a:t>Fault</a:t>
            </a:r>
            <a:r>
              <a:rPr lang="pl-PL" altLang="en-US" dirty="0"/>
              <a:t> tolerant (no </a:t>
            </a:r>
            <a:r>
              <a:rPr lang="pl-PL" altLang="en-US" dirty="0" err="1"/>
              <a:t>total</a:t>
            </a:r>
            <a:r>
              <a:rPr lang="pl-PL" altLang="en-US" dirty="0"/>
              <a:t> </a:t>
            </a:r>
            <a:r>
              <a:rPr lang="pl-PL" altLang="en-US" dirty="0" err="1"/>
              <a:t>breakdown</a:t>
            </a:r>
            <a:r>
              <a:rPr lang="pl-PL" altLang="en-US" dirty="0"/>
              <a:t>)</a:t>
            </a:r>
          </a:p>
          <a:p>
            <a:pPr lvl="1"/>
            <a:r>
              <a:rPr lang="pl-PL" altLang="en-US" dirty="0" err="1"/>
              <a:t>Easy</a:t>
            </a:r>
            <a:r>
              <a:rPr lang="pl-PL" altLang="en-US" dirty="0"/>
              <a:t> to </a:t>
            </a:r>
            <a:r>
              <a:rPr lang="pl-PL" altLang="en-US" dirty="0" err="1"/>
              <a:t>use</a:t>
            </a:r>
            <a:r>
              <a:rPr lang="pl-PL" altLang="en-US" dirty="0"/>
              <a:t> in the </a:t>
            </a:r>
            <a:r>
              <a:rPr lang="pl-PL" altLang="en-US" dirty="0" err="1"/>
              <a:t>intended</a:t>
            </a:r>
            <a:r>
              <a:rPr lang="pl-PL" altLang="en-US" dirty="0"/>
              <a:t> </a:t>
            </a:r>
            <a:r>
              <a:rPr lang="pl-PL" altLang="en-US" dirty="0" err="1"/>
              <a:t>way</a:t>
            </a:r>
            <a:endParaRPr lang="pl-PL" altLang="en-US" dirty="0"/>
          </a:p>
          <a:p>
            <a:pPr lvl="1"/>
            <a:r>
              <a:rPr lang="pl-PL" altLang="en-US" dirty="0" err="1"/>
              <a:t>Provides</a:t>
            </a:r>
            <a:r>
              <a:rPr lang="pl-PL" altLang="en-US" dirty="0"/>
              <a:t> </a:t>
            </a:r>
            <a:r>
              <a:rPr lang="pl-PL" altLang="en-US" dirty="0" err="1"/>
              <a:t>controlled</a:t>
            </a:r>
            <a:r>
              <a:rPr lang="pl-PL" altLang="en-US" dirty="0"/>
              <a:t> </a:t>
            </a:r>
            <a:r>
              <a:rPr lang="pl-PL" altLang="en-US" dirty="0" err="1"/>
              <a:t>concurrency</a:t>
            </a:r>
            <a:r>
              <a:rPr lang="pl-PL" altLang="en-US" dirty="0"/>
              <a:t> (</a:t>
            </a:r>
            <a:r>
              <a:rPr lang="pl-PL" altLang="en-US" dirty="0" err="1"/>
              <a:t>concurrency</a:t>
            </a:r>
            <a:r>
              <a:rPr lang="pl-PL" altLang="en-US" dirty="0"/>
              <a:t> </a:t>
            </a:r>
            <a:r>
              <a:rPr lang="pl-PL" altLang="en-US" dirty="0" err="1"/>
              <a:t>control</a:t>
            </a:r>
            <a:r>
              <a:rPr lang="pl-PL" altLang="en-US" dirty="0"/>
              <a:t>, </a:t>
            </a:r>
            <a:r>
              <a:rPr lang="pl-PL" altLang="en-US" dirty="0" err="1"/>
              <a:t>deadlock</a:t>
            </a:r>
            <a:r>
              <a:rPr lang="pl-PL" altLang="en-US" dirty="0"/>
              <a:t> </a:t>
            </a:r>
            <a:r>
              <a:rPr lang="pl-PL" altLang="en-US" dirty="0" err="1"/>
              <a:t>control</a:t>
            </a:r>
            <a:r>
              <a:rPr lang="pl-PL" altLang="en-US" dirty="0"/>
              <a:t>)</a:t>
            </a:r>
            <a:endParaRPr lang="pl-PL" altLang="en-US" sz="16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7037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Further Factors to Consider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3600" dirty="0" smtClean="0">
                <a:solidFill>
                  <a:srgbClr val="080808"/>
                </a:solidFill>
              </a:rPr>
              <a:t>Authentication</a:t>
            </a:r>
          </a:p>
          <a:p>
            <a:r>
              <a:rPr lang="en-US" altLang="en-US" sz="3600" dirty="0" smtClean="0">
                <a:solidFill>
                  <a:srgbClr val="080808"/>
                </a:solidFill>
              </a:rPr>
              <a:t>Authorization</a:t>
            </a:r>
          </a:p>
          <a:p>
            <a:r>
              <a:rPr lang="en-US" altLang="en-US" sz="3600" dirty="0" smtClean="0">
                <a:solidFill>
                  <a:srgbClr val="080808"/>
                </a:solidFill>
              </a:rPr>
              <a:t>Non</a:t>
            </a:r>
            <a:r>
              <a:rPr lang="en-US" altLang="en-US" sz="3600" dirty="0">
                <a:solidFill>
                  <a:srgbClr val="080808"/>
                </a:solidFill>
              </a:rPr>
              <a:t>-</a:t>
            </a:r>
            <a:r>
              <a:rPr lang="en-US" altLang="en-US" sz="3600" dirty="0" smtClean="0">
                <a:solidFill>
                  <a:srgbClr val="080808"/>
                </a:solidFill>
              </a:rPr>
              <a:t>repudiation</a:t>
            </a:r>
          </a:p>
          <a:p>
            <a:pPr lvl="1"/>
            <a:r>
              <a:rPr lang="en-US" altLang="en-US" dirty="0" smtClean="0">
                <a:solidFill>
                  <a:srgbClr val="080808"/>
                </a:solidFill>
              </a:rPr>
              <a:t>(will pick these up next week) </a:t>
            </a:r>
          </a:p>
          <a:p>
            <a:r>
              <a:rPr lang="en-US" altLang="en-US" sz="3600" dirty="0" smtClean="0">
                <a:solidFill>
                  <a:srgbClr val="080808"/>
                </a:solidFill>
              </a:rPr>
              <a:t>Resilience</a:t>
            </a:r>
            <a:endParaRPr lang="en-US" altLang="en-US" sz="3600" dirty="0">
              <a:solidFill>
                <a:srgbClr val="080808"/>
              </a:solidFill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3987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6133"/>
            <a:ext cx="8229600" cy="1143000"/>
          </a:xfrm>
        </p:spPr>
        <p:txBody>
          <a:bodyPr/>
          <a:lstStyle/>
          <a:p>
            <a:r>
              <a:rPr lang="en-GB" dirty="0" smtClean="0"/>
              <a:t>Resilience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84784"/>
            <a:ext cx="8352928" cy="4525963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In addition to confidentiality, integrity and availability is the additional concept of resilience</a:t>
            </a:r>
          </a:p>
          <a:p>
            <a:r>
              <a:rPr lang="en-GB" dirty="0" smtClean="0"/>
              <a:t>Resilience is what allows a computer or computer system to endure security threats and attacks without critically failing</a:t>
            </a:r>
          </a:p>
          <a:p>
            <a:r>
              <a:rPr lang="en-GB" dirty="0" smtClean="0"/>
              <a:t>Key is about accepting inevitability of threats and even limited failures in defence</a:t>
            </a:r>
          </a:p>
          <a:p>
            <a:r>
              <a:rPr lang="en-GB" dirty="0" smtClean="0"/>
              <a:t>It is about remaining operational with the understanding that attacks and incidents happen on a regular basis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41881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Confidentiality, integrity and availability (CIA) are the pillars of information security</a:t>
            </a:r>
          </a:p>
          <a:p>
            <a:r>
              <a:rPr lang="en-US" dirty="0" smtClean="0"/>
              <a:t>The pillars are not always mutually exclusive or even complimentary to each other</a:t>
            </a:r>
          </a:p>
          <a:p>
            <a:r>
              <a:rPr lang="en-US" dirty="0" smtClean="0"/>
              <a:t>Dilemmas and tradeoffs require </a:t>
            </a:r>
            <a:r>
              <a:rPr lang="en-US" smtClean="0"/>
              <a:t>professional consideration</a:t>
            </a:r>
            <a:endParaRPr lang="en-US" dirty="0" smtClean="0"/>
          </a:p>
          <a:p>
            <a:r>
              <a:rPr lang="en-US" dirty="0" smtClean="0"/>
              <a:t>CIA are not the only factors that need to be taken into account when considering information security</a:t>
            </a:r>
          </a:p>
          <a:p>
            <a:r>
              <a:rPr lang="en-US" dirty="0" smtClean="0"/>
              <a:t>The cyber security domain is a complex environment and information security is not the complete picture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3392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Task 1 – What Impact do our Principles have on CIA 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</a:pPr>
            <a:r>
              <a:rPr lang="en-GB" dirty="0" smtClean="0">
                <a:latin typeface="Calibri" panose="020F0502020204030204" pitchFamily="34" charset="0"/>
              </a:rPr>
              <a:t>Principle of least privilege</a:t>
            </a:r>
          </a:p>
          <a:p>
            <a:pPr lvl="1">
              <a:lnSpc>
                <a:spcPct val="90000"/>
              </a:lnSpc>
            </a:pPr>
            <a:r>
              <a:rPr lang="en-GB" dirty="0" smtClean="0">
                <a:latin typeface="Calibri" panose="020F0502020204030204" pitchFamily="34" charset="0"/>
              </a:rPr>
              <a:t>Confidentiality _______________________________________</a:t>
            </a:r>
          </a:p>
          <a:p>
            <a:pPr lvl="1">
              <a:lnSpc>
                <a:spcPct val="90000"/>
              </a:lnSpc>
            </a:pPr>
            <a:r>
              <a:rPr lang="en-GB" dirty="0" smtClean="0">
                <a:latin typeface="Calibri" panose="020F0502020204030204" pitchFamily="34" charset="0"/>
              </a:rPr>
              <a:t>Integrity ____________________________________________</a:t>
            </a:r>
          </a:p>
          <a:p>
            <a:pPr lvl="1">
              <a:lnSpc>
                <a:spcPct val="90000"/>
              </a:lnSpc>
            </a:pPr>
            <a:r>
              <a:rPr lang="en-GB" dirty="0" smtClean="0">
                <a:latin typeface="Calibri" panose="020F0502020204030204" pitchFamily="34" charset="0"/>
              </a:rPr>
              <a:t>Availability __________________________________________</a:t>
            </a:r>
          </a:p>
          <a:p>
            <a:pPr>
              <a:lnSpc>
                <a:spcPct val="90000"/>
              </a:lnSpc>
            </a:pPr>
            <a:r>
              <a:rPr lang="en-GB" dirty="0" smtClean="0">
                <a:latin typeface="Calibri" panose="020F0502020204030204" pitchFamily="34" charset="0"/>
              </a:rPr>
              <a:t>Principle of separation of risk</a:t>
            </a:r>
          </a:p>
          <a:p>
            <a:pPr lvl="1">
              <a:lnSpc>
                <a:spcPct val="90000"/>
              </a:lnSpc>
            </a:pPr>
            <a:r>
              <a:rPr lang="en-GB" dirty="0" smtClean="0">
                <a:latin typeface="Calibri" panose="020F0502020204030204" pitchFamily="34" charset="0"/>
              </a:rPr>
              <a:t>Confidentiality _______________________________________</a:t>
            </a:r>
          </a:p>
          <a:p>
            <a:pPr lvl="1">
              <a:lnSpc>
                <a:spcPct val="90000"/>
              </a:lnSpc>
            </a:pPr>
            <a:r>
              <a:rPr lang="en-GB" dirty="0" smtClean="0">
                <a:latin typeface="Calibri" panose="020F0502020204030204" pitchFamily="34" charset="0"/>
              </a:rPr>
              <a:t>Integrity ____________________________________________</a:t>
            </a:r>
          </a:p>
          <a:p>
            <a:pPr lvl="1">
              <a:lnSpc>
                <a:spcPct val="90000"/>
              </a:lnSpc>
            </a:pPr>
            <a:r>
              <a:rPr lang="en-GB" dirty="0" smtClean="0">
                <a:latin typeface="Calibri" panose="020F0502020204030204" pitchFamily="34" charset="0"/>
              </a:rPr>
              <a:t>Availability __________________________________________</a:t>
            </a:r>
          </a:p>
          <a:p>
            <a:pPr>
              <a:lnSpc>
                <a:spcPct val="90000"/>
              </a:lnSpc>
            </a:pPr>
            <a:r>
              <a:rPr lang="en-GB" dirty="0" smtClean="0">
                <a:latin typeface="Calibri" panose="020F0502020204030204" pitchFamily="34" charset="0"/>
              </a:rPr>
              <a:t>Defence in Depth</a:t>
            </a:r>
          </a:p>
          <a:p>
            <a:pPr lvl="1">
              <a:lnSpc>
                <a:spcPct val="90000"/>
              </a:lnSpc>
            </a:pPr>
            <a:r>
              <a:rPr lang="en-GB" dirty="0" smtClean="0">
                <a:latin typeface="Calibri" panose="020F0502020204030204" pitchFamily="34" charset="0"/>
              </a:rPr>
              <a:t>Confidentiality _______________________________________</a:t>
            </a:r>
          </a:p>
          <a:p>
            <a:pPr lvl="1">
              <a:lnSpc>
                <a:spcPct val="90000"/>
              </a:lnSpc>
            </a:pPr>
            <a:r>
              <a:rPr lang="en-GB" dirty="0" smtClean="0">
                <a:latin typeface="Calibri" panose="020F0502020204030204" pitchFamily="34" charset="0"/>
              </a:rPr>
              <a:t>Integrity ____________________________________________</a:t>
            </a:r>
          </a:p>
          <a:p>
            <a:pPr lvl="1">
              <a:lnSpc>
                <a:spcPct val="90000"/>
              </a:lnSpc>
            </a:pPr>
            <a:r>
              <a:rPr lang="en-GB" dirty="0" smtClean="0">
                <a:latin typeface="Calibri" panose="020F0502020204030204" pitchFamily="34" charset="0"/>
              </a:rPr>
              <a:t>Availability __________________________________________</a:t>
            </a:r>
          </a:p>
          <a:p>
            <a:pPr>
              <a:lnSpc>
                <a:spcPct val="90000"/>
              </a:lnSpc>
            </a:pPr>
            <a:r>
              <a:rPr lang="en-GB" dirty="0" smtClean="0">
                <a:latin typeface="Calibri" panose="020F0502020204030204" pitchFamily="34" charset="0"/>
              </a:rPr>
              <a:t>Secrecy</a:t>
            </a:r>
          </a:p>
          <a:p>
            <a:pPr lvl="1">
              <a:lnSpc>
                <a:spcPct val="90000"/>
              </a:lnSpc>
            </a:pPr>
            <a:r>
              <a:rPr lang="en-GB" dirty="0">
                <a:latin typeface="Calibri" panose="020F0502020204030204" pitchFamily="34" charset="0"/>
              </a:rPr>
              <a:t>Confidentiality </a:t>
            </a:r>
            <a:r>
              <a:rPr lang="en-GB" dirty="0" smtClean="0">
                <a:latin typeface="Calibri" panose="020F0502020204030204" pitchFamily="34" charset="0"/>
              </a:rPr>
              <a:t>_______________________________________</a:t>
            </a:r>
            <a:endParaRPr lang="en-GB" dirty="0">
              <a:latin typeface="Calibri" panose="020F0502020204030204" pitchFamily="34" charset="0"/>
            </a:endParaRPr>
          </a:p>
          <a:p>
            <a:pPr lvl="1">
              <a:lnSpc>
                <a:spcPct val="90000"/>
              </a:lnSpc>
            </a:pPr>
            <a:r>
              <a:rPr lang="en-GB" dirty="0">
                <a:latin typeface="Calibri" panose="020F0502020204030204" pitchFamily="34" charset="0"/>
              </a:rPr>
              <a:t>Integrity </a:t>
            </a:r>
            <a:r>
              <a:rPr lang="en-GB" dirty="0" smtClean="0">
                <a:latin typeface="Calibri" panose="020F0502020204030204" pitchFamily="34" charset="0"/>
              </a:rPr>
              <a:t>____________________________________________</a:t>
            </a:r>
            <a:endParaRPr lang="en-GB" dirty="0">
              <a:latin typeface="Calibri" panose="020F0502020204030204" pitchFamily="34" charset="0"/>
            </a:endParaRPr>
          </a:p>
          <a:p>
            <a:pPr lvl="1">
              <a:lnSpc>
                <a:spcPct val="90000"/>
              </a:lnSpc>
            </a:pPr>
            <a:r>
              <a:rPr lang="en-GB" dirty="0">
                <a:latin typeface="Calibri" panose="020F0502020204030204" pitchFamily="34" charset="0"/>
              </a:rPr>
              <a:t>Availability </a:t>
            </a:r>
            <a:r>
              <a:rPr lang="en-GB" dirty="0" smtClean="0">
                <a:latin typeface="Calibri" panose="020F0502020204030204" pitchFamily="34" charset="0"/>
              </a:rPr>
              <a:t>__________________________________________</a:t>
            </a:r>
            <a:endParaRPr lang="en-GB" dirty="0">
              <a:latin typeface="Calibri" panose="020F0502020204030204" pitchFamily="34" charset="0"/>
            </a:endParaRPr>
          </a:p>
          <a:p>
            <a:pPr lvl="1">
              <a:lnSpc>
                <a:spcPct val="90000"/>
              </a:lnSpc>
            </a:pPr>
            <a:endParaRPr lang="en-GB" dirty="0" smtClean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41779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Task </a:t>
            </a:r>
            <a:r>
              <a:rPr lang="en-GB" dirty="0" smtClean="0"/>
              <a:t>2 </a:t>
            </a:r>
            <a:r>
              <a:rPr lang="en-GB" dirty="0"/>
              <a:t>– What Impact </a:t>
            </a:r>
            <a:r>
              <a:rPr lang="en-GB" dirty="0" smtClean="0"/>
              <a:t>does CIA have on </a:t>
            </a:r>
            <a:r>
              <a:rPr lang="en-GB" dirty="0"/>
              <a:t>our </a:t>
            </a:r>
            <a:r>
              <a:rPr lang="en-GB" dirty="0" smtClean="0"/>
              <a:t>cyber security principles ?</a:t>
            </a:r>
            <a:br>
              <a:rPr lang="en-GB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90000"/>
              </a:lnSpc>
            </a:pPr>
            <a:r>
              <a:rPr lang="en-GB" dirty="0" smtClean="0">
                <a:latin typeface="Calibri" panose="020F0502020204030204" pitchFamily="34" charset="0"/>
              </a:rPr>
              <a:t>Confidentiality </a:t>
            </a:r>
          </a:p>
          <a:p>
            <a:pPr lvl="1">
              <a:lnSpc>
                <a:spcPct val="90000"/>
              </a:lnSpc>
            </a:pPr>
            <a:r>
              <a:rPr lang="en-GB" dirty="0" smtClean="0">
                <a:latin typeface="Calibri" panose="020F0502020204030204" pitchFamily="34" charset="0"/>
              </a:rPr>
              <a:t>Principle </a:t>
            </a:r>
            <a:r>
              <a:rPr lang="en-GB" dirty="0">
                <a:latin typeface="Calibri" panose="020F0502020204030204" pitchFamily="34" charset="0"/>
              </a:rPr>
              <a:t>of least </a:t>
            </a:r>
            <a:r>
              <a:rPr lang="en-GB" dirty="0" smtClean="0">
                <a:latin typeface="Calibri" panose="020F0502020204030204" pitchFamily="34" charset="0"/>
              </a:rPr>
              <a:t>privilege _______________________________________</a:t>
            </a:r>
            <a:endParaRPr lang="en-GB" dirty="0">
              <a:latin typeface="Calibri" panose="020F0502020204030204" pitchFamily="34" charset="0"/>
            </a:endParaRPr>
          </a:p>
          <a:p>
            <a:pPr lvl="1">
              <a:lnSpc>
                <a:spcPct val="90000"/>
              </a:lnSpc>
            </a:pPr>
            <a:r>
              <a:rPr lang="en-GB" dirty="0">
                <a:latin typeface="Calibri" panose="020F0502020204030204" pitchFamily="34" charset="0"/>
              </a:rPr>
              <a:t>Principle of separation of </a:t>
            </a:r>
            <a:r>
              <a:rPr lang="en-GB" dirty="0" smtClean="0">
                <a:latin typeface="Calibri" panose="020F0502020204030204" pitchFamily="34" charset="0"/>
              </a:rPr>
              <a:t>risk ____________________________________</a:t>
            </a:r>
            <a:endParaRPr lang="en-GB" dirty="0">
              <a:latin typeface="Calibri" panose="020F0502020204030204" pitchFamily="34" charset="0"/>
            </a:endParaRPr>
          </a:p>
          <a:p>
            <a:pPr lvl="1">
              <a:lnSpc>
                <a:spcPct val="90000"/>
              </a:lnSpc>
            </a:pPr>
            <a:r>
              <a:rPr lang="en-GB" dirty="0">
                <a:latin typeface="Calibri" panose="020F0502020204030204" pitchFamily="34" charset="0"/>
              </a:rPr>
              <a:t>Defence in </a:t>
            </a:r>
            <a:r>
              <a:rPr lang="en-GB" dirty="0" smtClean="0">
                <a:latin typeface="Calibri" panose="020F0502020204030204" pitchFamily="34" charset="0"/>
              </a:rPr>
              <a:t>Depth ______________________________________________</a:t>
            </a:r>
            <a:endParaRPr lang="en-GB" dirty="0">
              <a:latin typeface="Calibri" panose="020F0502020204030204" pitchFamily="34" charset="0"/>
            </a:endParaRPr>
          </a:p>
          <a:p>
            <a:pPr lvl="1">
              <a:lnSpc>
                <a:spcPct val="90000"/>
              </a:lnSpc>
            </a:pPr>
            <a:r>
              <a:rPr lang="en-GB" dirty="0" smtClean="0">
                <a:latin typeface="Calibri" panose="020F0502020204030204" pitchFamily="34" charset="0"/>
              </a:rPr>
              <a:t>Secrecy  _____________________________________________________</a:t>
            </a:r>
          </a:p>
          <a:p>
            <a:pPr>
              <a:lnSpc>
                <a:spcPct val="90000"/>
              </a:lnSpc>
            </a:pPr>
            <a:endParaRPr lang="en-GB" dirty="0" smtClean="0">
              <a:latin typeface="Calibri" panose="020F0502020204030204" pitchFamily="34" charset="0"/>
            </a:endParaRPr>
          </a:p>
          <a:p>
            <a:pPr>
              <a:lnSpc>
                <a:spcPct val="90000"/>
              </a:lnSpc>
            </a:pPr>
            <a:r>
              <a:rPr lang="en-GB" dirty="0" smtClean="0">
                <a:latin typeface="Calibri" panose="020F0502020204030204" pitchFamily="34" charset="0"/>
              </a:rPr>
              <a:t>Integrity</a:t>
            </a:r>
          </a:p>
          <a:p>
            <a:pPr lvl="1">
              <a:lnSpc>
                <a:spcPct val="90000"/>
              </a:lnSpc>
            </a:pPr>
            <a:r>
              <a:rPr lang="en-GB" dirty="0">
                <a:latin typeface="Calibri" panose="020F0502020204030204" pitchFamily="34" charset="0"/>
              </a:rPr>
              <a:t>Principle of least privilege _______________________________________</a:t>
            </a:r>
          </a:p>
          <a:p>
            <a:pPr lvl="1">
              <a:lnSpc>
                <a:spcPct val="90000"/>
              </a:lnSpc>
            </a:pPr>
            <a:r>
              <a:rPr lang="en-GB" dirty="0">
                <a:latin typeface="Calibri" panose="020F0502020204030204" pitchFamily="34" charset="0"/>
              </a:rPr>
              <a:t>Principle of separation of risk ____________________________________</a:t>
            </a:r>
          </a:p>
          <a:p>
            <a:pPr lvl="1">
              <a:lnSpc>
                <a:spcPct val="90000"/>
              </a:lnSpc>
            </a:pPr>
            <a:r>
              <a:rPr lang="en-GB" dirty="0">
                <a:latin typeface="Calibri" panose="020F0502020204030204" pitchFamily="34" charset="0"/>
              </a:rPr>
              <a:t>Defence in Depth </a:t>
            </a:r>
            <a:r>
              <a:rPr lang="en-GB" dirty="0" smtClean="0">
                <a:latin typeface="Calibri" panose="020F0502020204030204" pitchFamily="34" charset="0"/>
              </a:rPr>
              <a:t>_____________________________________________</a:t>
            </a:r>
            <a:endParaRPr lang="en-GB" dirty="0">
              <a:latin typeface="Calibri" panose="020F0502020204030204" pitchFamily="34" charset="0"/>
            </a:endParaRPr>
          </a:p>
          <a:p>
            <a:pPr lvl="1">
              <a:lnSpc>
                <a:spcPct val="90000"/>
              </a:lnSpc>
            </a:pPr>
            <a:r>
              <a:rPr lang="en-GB" dirty="0">
                <a:latin typeface="Calibri" panose="020F0502020204030204" pitchFamily="34" charset="0"/>
              </a:rPr>
              <a:t>Secrecy  _____________________________________________________</a:t>
            </a:r>
          </a:p>
          <a:p>
            <a:pPr lvl="1">
              <a:lnSpc>
                <a:spcPct val="90000"/>
              </a:lnSpc>
            </a:pPr>
            <a:endParaRPr lang="en-GB" dirty="0">
              <a:latin typeface="Calibri" panose="020F0502020204030204" pitchFamily="34" charset="0"/>
            </a:endParaRPr>
          </a:p>
          <a:p>
            <a:pPr>
              <a:lnSpc>
                <a:spcPct val="90000"/>
              </a:lnSpc>
            </a:pPr>
            <a:r>
              <a:rPr lang="en-GB" dirty="0" smtClean="0">
                <a:latin typeface="Calibri" panose="020F0502020204030204" pitchFamily="34" charset="0"/>
              </a:rPr>
              <a:t>Availability</a:t>
            </a:r>
          </a:p>
          <a:p>
            <a:pPr lvl="1">
              <a:lnSpc>
                <a:spcPct val="90000"/>
              </a:lnSpc>
            </a:pPr>
            <a:r>
              <a:rPr lang="en-GB" dirty="0">
                <a:latin typeface="Calibri" panose="020F0502020204030204" pitchFamily="34" charset="0"/>
              </a:rPr>
              <a:t>Principle of least privilege _______________________________________</a:t>
            </a:r>
          </a:p>
          <a:p>
            <a:pPr lvl="1">
              <a:lnSpc>
                <a:spcPct val="90000"/>
              </a:lnSpc>
            </a:pPr>
            <a:r>
              <a:rPr lang="en-GB" dirty="0">
                <a:latin typeface="Calibri" panose="020F0502020204030204" pitchFamily="34" charset="0"/>
              </a:rPr>
              <a:t>Principle of separation of risk ____________________________________</a:t>
            </a:r>
          </a:p>
          <a:p>
            <a:pPr lvl="1">
              <a:lnSpc>
                <a:spcPct val="90000"/>
              </a:lnSpc>
            </a:pPr>
            <a:r>
              <a:rPr lang="en-GB" dirty="0">
                <a:latin typeface="Calibri" panose="020F0502020204030204" pitchFamily="34" charset="0"/>
              </a:rPr>
              <a:t>Defence in Depth </a:t>
            </a:r>
            <a:r>
              <a:rPr lang="en-GB" dirty="0" smtClean="0">
                <a:latin typeface="Calibri" panose="020F0502020204030204" pitchFamily="34" charset="0"/>
              </a:rPr>
              <a:t>______________________________________________</a:t>
            </a:r>
            <a:endParaRPr lang="en-GB" dirty="0">
              <a:latin typeface="Calibri" panose="020F0502020204030204" pitchFamily="34" charset="0"/>
            </a:endParaRPr>
          </a:p>
          <a:p>
            <a:pPr lvl="1">
              <a:lnSpc>
                <a:spcPct val="90000"/>
              </a:lnSpc>
            </a:pPr>
            <a:r>
              <a:rPr lang="en-GB" dirty="0">
                <a:latin typeface="Calibri" panose="020F0502020204030204" pitchFamily="34" charset="0"/>
              </a:rPr>
              <a:t>Secrecy  </a:t>
            </a:r>
            <a:r>
              <a:rPr lang="en-GB" dirty="0" smtClean="0">
                <a:latin typeface="Calibri" panose="020F0502020204030204" pitchFamily="34" charset="0"/>
              </a:rPr>
              <a:t>_____________________________________________________</a:t>
            </a:r>
            <a:endParaRPr lang="en-GB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2446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Objectives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Introduce the foundations of computer security</a:t>
            </a:r>
          </a:p>
          <a:p>
            <a:r>
              <a:rPr lang="en-GB" dirty="0" smtClean="0"/>
              <a:t>Focus on </a:t>
            </a:r>
            <a:r>
              <a:rPr lang="en-GB" dirty="0"/>
              <a:t>i</a:t>
            </a:r>
            <a:r>
              <a:rPr lang="en-GB" dirty="0" smtClean="0"/>
              <a:t>nformation security by discussing confidentiality, integrity and availability</a:t>
            </a:r>
          </a:p>
          <a:p>
            <a:r>
              <a:rPr lang="en-GB" dirty="0" smtClean="0"/>
              <a:t>Discussion on computer </a:t>
            </a:r>
            <a:r>
              <a:rPr lang="en-GB" dirty="0" smtClean="0"/>
              <a:t>security </a:t>
            </a:r>
            <a:r>
              <a:rPr lang="en-GB" dirty="0" smtClean="0"/>
              <a:t>to include information security, systems security and network security </a:t>
            </a:r>
            <a:endParaRPr lang="en-GB" dirty="0" smtClean="0"/>
          </a:p>
          <a:p>
            <a:r>
              <a:rPr lang="en-GB" dirty="0" smtClean="0"/>
              <a:t>Introduce dilemmas in </a:t>
            </a:r>
            <a:r>
              <a:rPr lang="en-GB" dirty="0" smtClean="0"/>
              <a:t>the security domain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73315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Computer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disadvantages of  a security system are that they are time-consuming, costly, often clumsy, and impede management and smooth running of the </a:t>
            </a:r>
            <a:r>
              <a:rPr lang="en-US" dirty="0" err="1" smtClean="0"/>
              <a:t>organisation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Discussion 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smtClean="0"/>
              <a:t>What are the advantages of computer security</a:t>
            </a:r>
            <a:r>
              <a:rPr lang="en-US" dirty="0" smtClean="0"/>
              <a:t>?</a:t>
            </a:r>
          </a:p>
          <a:p>
            <a:r>
              <a:rPr lang="en-US" dirty="0" smtClean="0"/>
              <a:t>What is the cost of computer security ?</a:t>
            </a:r>
          </a:p>
          <a:p>
            <a:r>
              <a:rPr lang="en-US" dirty="0" smtClean="0"/>
              <a:t>Is it worth it ?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021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Risk Analysis</a:t>
            </a:r>
            <a:endParaRPr lang="en-US" dirty="0">
              <a:latin typeface="Arial" charset="0"/>
            </a:endParaRP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6288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Arial" charset="0"/>
              </a:rPr>
              <a:t>Determining </a:t>
            </a:r>
            <a:r>
              <a:rPr lang="en-US" dirty="0">
                <a:latin typeface="Arial" charset="0"/>
              </a:rPr>
              <a:t>the nature and likelihood of the risks to key data</a:t>
            </a:r>
          </a:p>
          <a:p>
            <a:r>
              <a:rPr lang="en-US" dirty="0">
                <a:latin typeface="Arial" charset="0"/>
              </a:rPr>
              <a:t>Planning for information analysis requires risk analysis</a:t>
            </a:r>
          </a:p>
          <a:p>
            <a:r>
              <a:rPr lang="en-US" dirty="0">
                <a:latin typeface="Arial" charset="0"/>
              </a:rPr>
              <a:t>Goal is to minimize vulnerability to threats that put a system at the most </a:t>
            </a:r>
            <a:r>
              <a:rPr lang="en-US" dirty="0" smtClean="0">
                <a:latin typeface="Arial" charset="0"/>
              </a:rPr>
              <a:t>risk</a:t>
            </a:r>
          </a:p>
          <a:p>
            <a:r>
              <a:rPr lang="en-US" dirty="0" smtClean="0"/>
              <a:t>If we assume an economic metric then risk </a:t>
            </a:r>
            <a:r>
              <a:rPr lang="en-US" dirty="0"/>
              <a:t>analysis is the study of the cost of a particular system against the benefits of the system</a:t>
            </a:r>
            <a:endParaRPr lang="en-US" dirty="0">
              <a:solidFill>
                <a:srgbClr val="3300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5299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 smtClean="0">
                <a:ea typeface="ＭＳ Ｐゴシック" pitchFamily="34" charset="-128"/>
              </a:rPr>
              <a:t>Information Assurance Pillars</a:t>
            </a:r>
          </a:p>
        </p:txBody>
      </p:sp>
      <p:sp>
        <p:nvSpPr>
          <p:cNvPr id="317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686800" cy="4525963"/>
          </a:xfrm>
        </p:spPr>
        <p:txBody>
          <a:bodyPr>
            <a:normAutofit fontScale="850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GB" altLang="en-US" sz="2800" b="1" dirty="0" smtClean="0">
                <a:solidFill>
                  <a:srgbClr val="FF0000"/>
                </a:solidFill>
                <a:ea typeface="ＭＳ Ｐゴシック" pitchFamily="34" charset="-128"/>
              </a:rPr>
              <a:t>C</a:t>
            </a:r>
            <a:r>
              <a:rPr lang="en-GB" altLang="en-US" sz="2800" dirty="0" smtClean="0">
                <a:solidFill>
                  <a:srgbClr val="FF0000"/>
                </a:solidFill>
                <a:ea typeface="ＭＳ Ｐゴシック" pitchFamily="34" charset="-128"/>
              </a:rPr>
              <a:t>onfidentiality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400" dirty="0" smtClean="0">
                <a:ea typeface="ＭＳ Ｐゴシック" pitchFamily="34" charset="-128"/>
              </a:rPr>
              <a:t>The need to keep information private or secret and to prevent the disclosure of information to those who don’t need to see it</a:t>
            </a:r>
            <a:endParaRPr lang="en-GB" altLang="en-US" sz="2400" dirty="0"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GB" altLang="en-US" sz="2400" dirty="0" smtClean="0">
                <a:ea typeface="ＭＳ Ｐゴシック" pitchFamily="34" charset="-128"/>
              </a:rPr>
              <a:t>Addresses question who is authorised to use data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400" dirty="0" smtClean="0">
                <a:ea typeface="ＭＳ Ｐゴシック" pitchFamily="34" charset="-128"/>
              </a:rPr>
              <a:t>Achieved through encryption, selective use of access controls, keeping sensitive information apart from publicly available systems and networks 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800" b="1" dirty="0" smtClean="0">
                <a:solidFill>
                  <a:srgbClr val="FF0000"/>
                </a:solidFill>
                <a:ea typeface="ＭＳ Ｐゴシック" pitchFamily="34" charset="-128"/>
              </a:rPr>
              <a:t>I</a:t>
            </a:r>
            <a:r>
              <a:rPr lang="en-GB" altLang="en-US" sz="2800" dirty="0" smtClean="0">
                <a:solidFill>
                  <a:srgbClr val="FF0000"/>
                </a:solidFill>
                <a:ea typeface="ＭＳ Ｐゴシック" pitchFamily="34" charset="-128"/>
              </a:rPr>
              <a:t>ntegrity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400" dirty="0" smtClean="0">
                <a:ea typeface="ＭＳ Ｐゴシック" pitchFamily="34" charset="-128"/>
              </a:rPr>
              <a:t>The notion that information should be complete and unaltered as it is used and that only authorised people can make changes and these are recorded properly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400" dirty="0" smtClean="0">
                <a:ea typeface="ＭＳ Ｐゴシック" pitchFamily="34" charset="-128"/>
              </a:rPr>
              <a:t>Addresses the question is data good ?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800" b="1" dirty="0" smtClean="0">
                <a:solidFill>
                  <a:srgbClr val="FF0000"/>
                </a:solidFill>
                <a:ea typeface="ＭＳ Ｐゴシック" pitchFamily="34" charset="-128"/>
              </a:rPr>
              <a:t>A</a:t>
            </a:r>
            <a:r>
              <a:rPr lang="en-GB" altLang="en-US" sz="2800" dirty="0" smtClean="0">
                <a:solidFill>
                  <a:srgbClr val="FF0000"/>
                </a:solidFill>
                <a:ea typeface="ＭＳ Ｐゴシック" pitchFamily="34" charset="-128"/>
              </a:rPr>
              <a:t>vailability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400" dirty="0" smtClean="0">
                <a:ea typeface="ＭＳ Ｐゴシック" pitchFamily="34" charset="-128"/>
              </a:rPr>
              <a:t>The need to have information ready for use in a usable form when it is needed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400" dirty="0" smtClean="0">
                <a:ea typeface="ＭＳ Ｐゴシック" pitchFamily="34" charset="-128"/>
              </a:rPr>
              <a:t>Addresses the question can we access the data whenever we need it ?</a:t>
            </a:r>
          </a:p>
        </p:txBody>
      </p:sp>
    </p:spTree>
    <p:extLst>
      <p:ext uri="{BB962C8B-B14F-4D97-AF65-F5344CB8AC3E}">
        <p14:creationId xmlns:p14="http://schemas.microsoft.com/office/powerpoint/2010/main" val="3746512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Bringing the Pillars Together</a:t>
            </a:r>
            <a:endParaRPr lang="en-GB" dirty="0"/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2105059" y="1831131"/>
            <a:ext cx="2458565" cy="2284416"/>
          </a:xfrm>
          <a:prstGeom prst="ellipse">
            <a:avLst/>
          </a:prstGeom>
          <a:noFill/>
          <a:ln w="50800">
            <a:solidFill>
              <a:srgbClr val="00206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 dirty="0"/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3759500" y="1831131"/>
            <a:ext cx="2369368" cy="2236114"/>
          </a:xfrm>
          <a:prstGeom prst="ellipse">
            <a:avLst/>
          </a:prstGeom>
          <a:noFill/>
          <a:ln w="50800">
            <a:solidFill>
              <a:srgbClr val="00206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 dirty="0"/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2935527" y="3219788"/>
            <a:ext cx="2323076" cy="2499773"/>
          </a:xfrm>
          <a:prstGeom prst="ellipse">
            <a:avLst/>
          </a:prstGeom>
          <a:noFill/>
          <a:ln w="50800">
            <a:solidFill>
              <a:srgbClr val="00206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116349" y="2617573"/>
            <a:ext cx="1660937" cy="325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altLang="en-US" b="1" dirty="0" smtClean="0"/>
              <a:t>Confidentiality</a:t>
            </a:r>
            <a:endParaRPr lang="en-US" altLang="en-US" b="1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844013" y="2612694"/>
            <a:ext cx="993736" cy="3272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altLang="en-US" sz="1800" b="1" dirty="0" smtClean="0"/>
              <a:t>Integrity</a:t>
            </a:r>
            <a:endParaRPr lang="en-US" altLang="en-US" sz="1800" b="1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440513" y="4525319"/>
            <a:ext cx="1242905" cy="3272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en-US" sz="1800" b="1" dirty="0" smtClean="0"/>
              <a:t>Availability</a:t>
            </a:r>
            <a:endParaRPr lang="en-US" altLang="en-US" sz="1800" b="1" dirty="0"/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3889301" y="3284983"/>
            <a:ext cx="47222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pl-PL" altLang="en-US" sz="2000" b="1" dirty="0">
                <a:solidFill>
                  <a:srgbClr val="FF0000"/>
                </a:solidFill>
                <a:latin typeface="Arial Black" panose="020B0A04020102020204" pitchFamily="34" charset="0"/>
              </a:rPr>
              <a:t>S</a:t>
            </a:r>
            <a:endParaRPr lang="en-US" altLang="en-US" sz="2000" b="1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6471008" y="6237312"/>
            <a:ext cx="2672992" cy="369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pl-PL" altLang="en-US" sz="1800" b="1" dirty="0">
                <a:solidFill>
                  <a:srgbClr val="FF0000"/>
                </a:solidFill>
                <a:latin typeface="Arial Black" panose="020B0A04020102020204" pitchFamily="34" charset="0"/>
              </a:rPr>
              <a:t>S</a:t>
            </a:r>
            <a:r>
              <a:rPr lang="pl-PL" altLang="en-US" sz="1800" dirty="0">
                <a:solidFill>
                  <a:srgbClr val="080808"/>
                </a:solidFill>
              </a:rPr>
              <a:t> = Secure</a:t>
            </a:r>
            <a:endParaRPr lang="en-US" altLang="en-US" sz="1800" dirty="0">
              <a:solidFill>
                <a:srgbClr val="08080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19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/>
          <p:cNvSpPr/>
          <p:nvPr/>
        </p:nvSpPr>
        <p:spPr>
          <a:xfrm>
            <a:off x="3059832" y="1628800"/>
            <a:ext cx="3024336" cy="2592288"/>
          </a:xfrm>
          <a:prstGeom prst="triangl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>
                <a:latin typeface="Arial" charset="0"/>
              </a:rPr>
              <a:t>CIA Triad of Information Security</a:t>
            </a:r>
          </a:p>
        </p:txBody>
      </p:sp>
      <p:sp>
        <p:nvSpPr>
          <p:cNvPr id="7173" name="Rectangle 6"/>
          <p:cNvSpPr>
            <a:spLocks noChangeArrowheads="1"/>
          </p:cNvSpPr>
          <p:nvPr/>
        </p:nvSpPr>
        <p:spPr bwMode="auto">
          <a:xfrm>
            <a:off x="5940152" y="2420888"/>
            <a:ext cx="27432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/>
              <a:t>Ensuring that data is</a:t>
            </a:r>
          </a:p>
          <a:p>
            <a:pPr algn="ctr"/>
            <a:r>
              <a:rPr lang="en-US" sz="1800" dirty="0"/>
              <a:t> protected from </a:t>
            </a:r>
          </a:p>
          <a:p>
            <a:pPr algn="ctr"/>
            <a:r>
              <a:rPr lang="en-US" sz="1800" dirty="0"/>
              <a:t>unauthorized access</a:t>
            </a:r>
          </a:p>
        </p:txBody>
      </p:sp>
      <p:sp>
        <p:nvSpPr>
          <p:cNvPr id="7174" name="Line 8"/>
          <p:cNvSpPr>
            <a:spLocks noChangeShapeType="1"/>
          </p:cNvSpPr>
          <p:nvPr/>
        </p:nvSpPr>
        <p:spPr bwMode="auto">
          <a:xfrm>
            <a:off x="5424264" y="1628800"/>
            <a:ext cx="1524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175" name="Rectangle 9"/>
          <p:cNvSpPr>
            <a:spLocks noChangeArrowheads="1"/>
          </p:cNvSpPr>
          <p:nvPr/>
        </p:nvSpPr>
        <p:spPr bwMode="auto">
          <a:xfrm>
            <a:off x="395536" y="1844824"/>
            <a:ext cx="1447800" cy="2590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/>
              <a:t>Ensuring </a:t>
            </a:r>
          </a:p>
          <a:p>
            <a:pPr algn="ctr"/>
            <a:r>
              <a:rPr lang="en-US" sz="1800" dirty="0"/>
              <a:t>that data </a:t>
            </a:r>
          </a:p>
          <a:p>
            <a:pPr algn="ctr"/>
            <a:r>
              <a:rPr lang="en-US" sz="1800" dirty="0"/>
              <a:t>can be </a:t>
            </a:r>
          </a:p>
          <a:p>
            <a:pPr algn="ctr"/>
            <a:r>
              <a:rPr lang="en-US" sz="1800" dirty="0"/>
              <a:t>modified </a:t>
            </a:r>
          </a:p>
          <a:p>
            <a:pPr algn="ctr"/>
            <a:r>
              <a:rPr lang="en-US" sz="1800" dirty="0"/>
              <a:t>only by </a:t>
            </a:r>
          </a:p>
          <a:p>
            <a:pPr algn="ctr"/>
            <a:r>
              <a:rPr lang="en-US" sz="1800" dirty="0"/>
              <a:t>appropriate </a:t>
            </a:r>
          </a:p>
          <a:p>
            <a:pPr algn="ctr"/>
            <a:r>
              <a:rPr lang="en-US" sz="1800" dirty="0"/>
              <a:t>mechanisms</a:t>
            </a:r>
          </a:p>
        </p:txBody>
      </p:sp>
      <p:sp>
        <p:nvSpPr>
          <p:cNvPr id="7176" name="Rectangle 10"/>
          <p:cNvSpPr>
            <a:spLocks noChangeArrowheads="1"/>
          </p:cNvSpPr>
          <p:nvPr/>
        </p:nvSpPr>
        <p:spPr bwMode="auto">
          <a:xfrm>
            <a:off x="1547664" y="5445224"/>
            <a:ext cx="43434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/>
              <a:t>The degree to which authorized</a:t>
            </a:r>
          </a:p>
          <a:p>
            <a:pPr algn="ctr"/>
            <a:r>
              <a:rPr lang="en-US" sz="1800" dirty="0"/>
              <a:t>users can access information for</a:t>
            </a:r>
          </a:p>
          <a:p>
            <a:pPr algn="ctr"/>
            <a:r>
              <a:rPr lang="en-US" sz="1800" dirty="0"/>
              <a:t>legitimate purposes</a:t>
            </a:r>
          </a:p>
        </p:txBody>
      </p:sp>
      <p:sp>
        <p:nvSpPr>
          <p:cNvPr id="7177" name="Line 11"/>
          <p:cNvSpPr>
            <a:spLocks noChangeShapeType="1"/>
          </p:cNvSpPr>
          <p:nvPr/>
        </p:nvSpPr>
        <p:spPr bwMode="auto">
          <a:xfrm flipH="1" flipV="1">
            <a:off x="2073424" y="3619872"/>
            <a:ext cx="914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178" name="Line 12"/>
          <p:cNvSpPr>
            <a:spLocks noChangeShapeType="1"/>
          </p:cNvSpPr>
          <p:nvPr/>
        </p:nvSpPr>
        <p:spPr bwMode="auto">
          <a:xfrm flipH="1">
            <a:off x="5076056" y="4653136"/>
            <a:ext cx="648072" cy="46977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683947" y="1268760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Confidentiality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160623" y="4211796"/>
            <a:ext cx="1211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Availability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83707" y="4221088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Integrity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923928" y="2926685"/>
            <a:ext cx="13340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Information </a:t>
            </a:r>
          </a:p>
          <a:p>
            <a:pPr algn="ctr"/>
            <a:r>
              <a:rPr lang="en-US" b="1" dirty="0" smtClean="0"/>
              <a:t>Security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66421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Balancing the Pillars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544616"/>
          </a:xfrm>
        </p:spPr>
        <p:txBody>
          <a:bodyPr>
            <a:normAutofit fontScale="70000" lnSpcReduction="20000"/>
          </a:bodyPr>
          <a:lstStyle/>
          <a:p>
            <a:r>
              <a:rPr lang="en-GB" dirty="0" smtClean="0"/>
              <a:t>In cyber security often the professional decision is one of considering balance</a:t>
            </a:r>
          </a:p>
          <a:p>
            <a:pPr marL="0" indent="0">
              <a:buNone/>
            </a:pPr>
            <a:r>
              <a:rPr lang="en-GB" i="1" dirty="0" smtClean="0"/>
              <a:t>Example 1 </a:t>
            </a:r>
          </a:p>
          <a:p>
            <a:r>
              <a:rPr lang="en-GB" dirty="0" smtClean="0"/>
              <a:t>Increase confidentiality perhaps by disconnecting </a:t>
            </a:r>
            <a:r>
              <a:rPr lang="en-GB" dirty="0"/>
              <a:t>computer from </a:t>
            </a:r>
            <a:r>
              <a:rPr lang="en-GB" dirty="0" smtClean="0"/>
              <a:t>Internet</a:t>
            </a:r>
            <a:endParaRPr lang="en-GB" dirty="0"/>
          </a:p>
          <a:p>
            <a:pPr lvl="1"/>
            <a:r>
              <a:rPr lang="en-GB" dirty="0"/>
              <a:t>Availability </a:t>
            </a:r>
            <a:r>
              <a:rPr lang="en-GB" dirty="0" smtClean="0"/>
              <a:t>suffers because offline</a:t>
            </a:r>
          </a:p>
          <a:p>
            <a:pPr lvl="1"/>
            <a:r>
              <a:rPr lang="en-GB" dirty="0"/>
              <a:t>I</a:t>
            </a:r>
            <a:r>
              <a:rPr lang="en-GB" dirty="0" smtClean="0"/>
              <a:t>ntegrity </a:t>
            </a:r>
            <a:r>
              <a:rPr lang="en-GB" dirty="0"/>
              <a:t>suffers due to lost updates</a:t>
            </a:r>
          </a:p>
          <a:p>
            <a:pPr marL="0" indent="0">
              <a:buNone/>
            </a:pPr>
            <a:r>
              <a:rPr lang="en-GB" i="1" dirty="0" smtClean="0"/>
              <a:t>Example 2</a:t>
            </a:r>
            <a:endParaRPr lang="en-GB" i="1" dirty="0"/>
          </a:p>
          <a:p>
            <a:r>
              <a:rPr lang="en-GB" dirty="0" smtClean="0"/>
              <a:t>Increase Integrity have </a:t>
            </a:r>
            <a:r>
              <a:rPr lang="en-GB" dirty="0"/>
              <a:t>extensive data checks by different people/systems to increase integrity</a:t>
            </a:r>
          </a:p>
          <a:p>
            <a:pPr lvl="1"/>
            <a:r>
              <a:rPr lang="en-GB" dirty="0"/>
              <a:t>Confidentiality suffers as more people see </a:t>
            </a:r>
            <a:r>
              <a:rPr lang="en-GB" dirty="0" smtClean="0"/>
              <a:t>data</a:t>
            </a:r>
          </a:p>
          <a:p>
            <a:pPr lvl="1"/>
            <a:r>
              <a:rPr lang="en-GB" dirty="0"/>
              <a:t>A</a:t>
            </a:r>
            <a:r>
              <a:rPr lang="en-GB" dirty="0" smtClean="0"/>
              <a:t>vailability </a:t>
            </a:r>
            <a:r>
              <a:rPr lang="en-GB" dirty="0"/>
              <a:t>suffers due to locks on data under </a:t>
            </a:r>
            <a:r>
              <a:rPr lang="en-GB" dirty="0" smtClean="0"/>
              <a:t>verification</a:t>
            </a:r>
          </a:p>
          <a:p>
            <a:pPr marL="0" indent="0">
              <a:buNone/>
            </a:pPr>
            <a:r>
              <a:rPr lang="en-GB" i="1" dirty="0" smtClean="0"/>
              <a:t>Example 3 </a:t>
            </a:r>
          </a:p>
          <a:p>
            <a:r>
              <a:rPr lang="en-GB" dirty="0" smtClean="0"/>
              <a:t>What happens when availability is increased ?</a:t>
            </a:r>
          </a:p>
          <a:p>
            <a:pPr lvl="1"/>
            <a:r>
              <a:rPr lang="en-GB" dirty="0" smtClean="0"/>
              <a:t>To confidentiality ?</a:t>
            </a:r>
          </a:p>
          <a:p>
            <a:pPr lvl="1"/>
            <a:r>
              <a:rPr lang="en-GB" dirty="0" smtClean="0"/>
              <a:t>To integrity ?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50096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Confidentiality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Confidentiality focuses on keeping information secret or private</a:t>
            </a:r>
          </a:p>
          <a:p>
            <a:r>
              <a:rPr lang="en-US" dirty="0" smtClean="0"/>
              <a:t>The </a:t>
            </a:r>
            <a:r>
              <a:rPr lang="en-US" dirty="0"/>
              <a:t>prevention of </a:t>
            </a:r>
            <a:r>
              <a:rPr lang="en-US" dirty="0" err="1"/>
              <a:t>unauthorised</a:t>
            </a:r>
            <a:r>
              <a:rPr lang="en-US" dirty="0"/>
              <a:t> disclosure of </a:t>
            </a:r>
            <a:r>
              <a:rPr lang="en-US" dirty="0" smtClean="0"/>
              <a:t>information, important macro (military, business) and micro (personal) levels</a:t>
            </a:r>
          </a:p>
          <a:p>
            <a:pPr lvl="1"/>
            <a:r>
              <a:rPr lang="en-US" dirty="0" smtClean="0"/>
              <a:t>From security design perspective we need to know who needs what data</a:t>
            </a:r>
          </a:p>
          <a:p>
            <a:pPr lvl="1"/>
            <a:r>
              <a:rPr lang="en-US" dirty="0" smtClean="0"/>
              <a:t>Managed through access control</a:t>
            </a:r>
          </a:p>
          <a:p>
            <a:pPr lvl="1"/>
            <a:r>
              <a:rPr lang="en-US" dirty="0" smtClean="0"/>
              <a:t>Need the user’s identity and need to be able to verify identity </a:t>
            </a:r>
          </a:p>
          <a:p>
            <a:pPr lvl="1"/>
            <a:r>
              <a:rPr lang="en-US" dirty="0" smtClean="0"/>
              <a:t>Design in identification and authentication</a:t>
            </a:r>
          </a:p>
          <a:p>
            <a:pPr lvl="1"/>
            <a:r>
              <a:rPr lang="en-US" dirty="0" smtClean="0"/>
              <a:t>Can </a:t>
            </a:r>
            <a:r>
              <a:rPr lang="en-US" dirty="0" err="1" smtClean="0"/>
              <a:t>utilise</a:t>
            </a:r>
            <a:r>
              <a:rPr lang="en-US" dirty="0" smtClean="0"/>
              <a:t> encryption</a:t>
            </a:r>
            <a:endParaRPr lang="en-US" dirty="0"/>
          </a:p>
          <a:p>
            <a:r>
              <a:rPr lang="en-US" dirty="0" smtClean="0"/>
              <a:t>Confidentiality is difficult to ensure</a:t>
            </a:r>
          </a:p>
          <a:p>
            <a:r>
              <a:rPr lang="en-US" dirty="0" smtClean="0"/>
              <a:t>Confidentiality is easy to measure (binary – </a:t>
            </a:r>
            <a:r>
              <a:rPr lang="en-US" dirty="0" err="1" smtClean="0"/>
              <a:t>yes:no</a:t>
            </a:r>
            <a:r>
              <a:rPr lang="en-US" dirty="0" smtClean="0"/>
              <a:t>)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86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2618</TotalTime>
  <Words>986</Words>
  <Application>Microsoft Office PowerPoint</Application>
  <PresentationFormat>On-screen Show (4:3)</PresentationFormat>
  <Paragraphs>161</Paragraphs>
  <Slides>16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Foundations of Computer Security </vt:lpstr>
      <vt:lpstr>Objectives</vt:lpstr>
      <vt:lpstr>Implementing Computer Security</vt:lpstr>
      <vt:lpstr>Risk Analysis</vt:lpstr>
      <vt:lpstr>Information Assurance Pillars</vt:lpstr>
      <vt:lpstr>Bringing the Pillars Together</vt:lpstr>
      <vt:lpstr>CIA Triad of Information Security</vt:lpstr>
      <vt:lpstr>Balancing the Pillars</vt:lpstr>
      <vt:lpstr>Confidentiality</vt:lpstr>
      <vt:lpstr>Integrity</vt:lpstr>
      <vt:lpstr>Availability</vt:lpstr>
      <vt:lpstr>Further Factors to Consider </vt:lpstr>
      <vt:lpstr>Resilience</vt:lpstr>
      <vt:lpstr>Summary</vt:lpstr>
      <vt:lpstr>Task 1 – What Impact do our Principles have on CIA ?</vt:lpstr>
      <vt:lpstr>Task 2 – What Impact does CIA have on our cyber security principles ? </vt:lpstr>
    </vt:vector>
  </TitlesOfParts>
  <Company>UoS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Foundations of Computer Security</dc:title>
  <dc:creator>Alastair Irons</dc:creator>
  <cp:lastModifiedBy>AlastairIrons</cp:lastModifiedBy>
  <cp:revision>33</cp:revision>
  <dcterms:created xsi:type="dcterms:W3CDTF">2016-02-01T16:10:03Z</dcterms:created>
  <dcterms:modified xsi:type="dcterms:W3CDTF">2016-10-03T09:34:23Z</dcterms:modified>
</cp:coreProperties>
</file>