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98" r:id="rId4"/>
    <p:sldId id="300" r:id="rId5"/>
    <p:sldId id="304" r:id="rId6"/>
    <p:sldId id="306" r:id="rId7"/>
    <p:sldId id="313" r:id="rId8"/>
    <p:sldId id="302" r:id="rId9"/>
    <p:sldId id="305" r:id="rId10"/>
    <p:sldId id="303" r:id="rId11"/>
    <p:sldId id="261" r:id="rId12"/>
    <p:sldId id="264" r:id="rId13"/>
    <p:sldId id="308" r:id="rId14"/>
    <p:sldId id="309" r:id="rId15"/>
    <p:sldId id="315" r:id="rId16"/>
    <p:sldId id="312" r:id="rId17"/>
    <p:sldId id="314" r:id="rId18"/>
    <p:sldId id="307" r:id="rId19"/>
    <p:sldId id="310" r:id="rId20"/>
    <p:sldId id="31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handout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9" d="100"/>
          <a:sy n="59" d="100"/>
        </p:scale>
        <p:origin x="30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EFCF5-A01A-4C84-B336-7790992029C8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7D659-A532-40D7-AF0B-BD92AD48E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915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624DF-4590-E342-922B-187D83B09380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E279A-9002-1F41-B580-DA5EAC67F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74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5398-B337-EE48-B044-9CC862A916F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753F-C53E-F849-99BE-204DD378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9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5398-B337-EE48-B044-9CC862A916F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753F-C53E-F849-99BE-204DD378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3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5398-B337-EE48-B044-9CC862A916F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753F-C53E-F849-99BE-204DD378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9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5398-B337-EE48-B044-9CC862A916F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753F-C53E-F849-99BE-204DD378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1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5398-B337-EE48-B044-9CC862A916F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753F-C53E-F849-99BE-204DD378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0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5398-B337-EE48-B044-9CC862A916F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753F-C53E-F849-99BE-204DD378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1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5398-B337-EE48-B044-9CC862A916F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753F-C53E-F849-99BE-204DD378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5398-B337-EE48-B044-9CC862A916F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753F-C53E-F849-99BE-204DD378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8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5398-B337-EE48-B044-9CC862A916F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753F-C53E-F849-99BE-204DD378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8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5398-B337-EE48-B044-9CC862A916F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753F-C53E-F849-99BE-204DD378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5398-B337-EE48-B044-9CC862A916F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753F-C53E-F849-99BE-204DD378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3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F5398-B337-EE48-B044-9CC862A916F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753F-C53E-F849-99BE-204DD378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7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r>
              <a:rPr lang="en-US" dirty="0"/>
              <a:t>, </a:t>
            </a:r>
            <a:r>
              <a:rPr lang="en-US" dirty="0" err="1" smtClean="0"/>
              <a:t>Authorisation</a:t>
            </a:r>
            <a:r>
              <a:rPr lang="en-US" dirty="0" smtClean="0"/>
              <a:t> </a:t>
            </a:r>
            <a:r>
              <a:rPr lang="en-US" dirty="0"/>
              <a:t>and non repudiation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CET324</a:t>
            </a:r>
          </a:p>
          <a:p>
            <a:r>
              <a:rPr lang="en-US" dirty="0" smtClean="0"/>
              <a:t>Lecture </a:t>
            </a:r>
            <a:endParaRPr lang="en-US" dirty="0"/>
          </a:p>
        </p:txBody>
      </p:sp>
      <p:pic>
        <p:nvPicPr>
          <p:cNvPr id="4" name="Picture 6" descr="logo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2128838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83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Combined </a:t>
            </a:r>
            <a:r>
              <a:rPr lang="en-US" dirty="0" err="1" smtClean="0"/>
              <a:t>Authorisation</a:t>
            </a:r>
            <a:r>
              <a:rPr lang="en-US" dirty="0" smtClean="0"/>
              <a:t> and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Authorisation</a:t>
            </a:r>
            <a:r>
              <a:rPr lang="en-US" dirty="0" smtClean="0"/>
              <a:t> </a:t>
            </a:r>
            <a:r>
              <a:rPr lang="en-US" dirty="0"/>
              <a:t>is usually coupled with authentication </a:t>
            </a:r>
            <a:endParaRPr lang="en-US" dirty="0" smtClean="0"/>
          </a:p>
          <a:p>
            <a:r>
              <a:rPr lang="en-US" dirty="0" smtClean="0"/>
              <a:t>This is done so </a:t>
            </a:r>
            <a:r>
              <a:rPr lang="en-US" dirty="0"/>
              <a:t>that the </a:t>
            </a:r>
            <a:r>
              <a:rPr lang="en-US" dirty="0" smtClean="0"/>
              <a:t>system </a:t>
            </a:r>
            <a:r>
              <a:rPr lang="en-US" dirty="0"/>
              <a:t>has some concept of who the </a:t>
            </a:r>
            <a:r>
              <a:rPr lang="en-US" dirty="0" smtClean="0"/>
              <a:t>user </a:t>
            </a:r>
            <a:r>
              <a:rPr lang="en-US" dirty="0"/>
              <a:t>is that is </a:t>
            </a:r>
            <a:r>
              <a:rPr lang="en-US"/>
              <a:t>requesting </a:t>
            </a:r>
            <a:r>
              <a:rPr lang="en-US" smtClean="0"/>
              <a:t>access and </a:t>
            </a:r>
            <a:r>
              <a:rPr lang="en-US" dirty="0" smtClean="0"/>
              <a:t>what the user is allowed or enabled to do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3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3544-49E4-4843-BF95-DF1DDA76254C}" type="slidenum">
              <a:rPr lang="en-US"/>
              <a:pPr/>
              <a:t>11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Non-repudiation	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5800"/>
            <a:ext cx="8229600" cy="547567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system must be able to prove that certain messages were sent and </a:t>
            </a:r>
            <a:r>
              <a:rPr lang="en-US" dirty="0" smtClean="0"/>
              <a:t>received</a:t>
            </a:r>
          </a:p>
          <a:p>
            <a:r>
              <a:rPr lang="en-US" dirty="0" smtClean="0"/>
              <a:t>Used so that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the receiver of a message can verify and prove that the message came from a sender if the sender later disavows sending the message, and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The sender can verify and prove that a message has been sent if the receiver claims not have been sent the message</a:t>
            </a:r>
            <a:endParaRPr lang="en-US" dirty="0"/>
          </a:p>
          <a:p>
            <a:r>
              <a:rPr lang="en-US" dirty="0" smtClean="0"/>
              <a:t>Non</a:t>
            </a:r>
            <a:r>
              <a:rPr lang="en-US" dirty="0"/>
              <a:t>-repudiation is the prevention of either the sender or the receiver denying a transmitted </a:t>
            </a:r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Purpose is to </a:t>
            </a:r>
            <a:r>
              <a:rPr lang="en-US" dirty="0"/>
              <a:t>to ensure that a transferred message has been sent and received by the parties claiming to have sent and received the </a:t>
            </a:r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It is </a:t>
            </a:r>
            <a:r>
              <a:rPr lang="en-US" dirty="0"/>
              <a:t>a way to guarantee that the sender of a message cannot later deny having sent the message and that the recipient cannot deny having received the message</a:t>
            </a:r>
          </a:p>
          <a:p>
            <a:r>
              <a:rPr lang="en-US" dirty="0" smtClean="0"/>
              <a:t>Non</a:t>
            </a:r>
            <a:r>
              <a:rPr lang="en-US" dirty="0"/>
              <a:t>-repudiation is often implemented by using </a:t>
            </a:r>
            <a:r>
              <a:rPr lang="en-US" i="1" dirty="0"/>
              <a:t>digital </a:t>
            </a:r>
            <a:r>
              <a:rPr lang="en-US" i="1" dirty="0" smtClean="0"/>
              <a:t>signatures</a:t>
            </a:r>
            <a:endParaRPr lang="en-US" dirty="0"/>
          </a:p>
          <a:p>
            <a:pPr lvl="1"/>
            <a:r>
              <a:rPr lang="en-US" dirty="0" smtClean="0"/>
              <a:t>Digital signatures function as a unique identifier for an individual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1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0736-E540-2446-8F06-9EF1ADA12A5A}" type="slidenum">
              <a:rPr lang="en-US"/>
              <a:pPr/>
              <a:t>12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Auditability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US Department of </a:t>
            </a:r>
            <a:r>
              <a:rPr lang="en-US" dirty="0" err="1" smtClean="0"/>
              <a:t>Defence</a:t>
            </a:r>
            <a:r>
              <a:rPr lang="en-US" dirty="0"/>
              <a:t> </a:t>
            </a:r>
            <a:r>
              <a:rPr lang="en-US" dirty="0" smtClean="0"/>
              <a:t>adds auditability to the mix</a:t>
            </a:r>
          </a:p>
          <a:p>
            <a:r>
              <a:rPr lang="en-US" dirty="0" smtClean="0"/>
              <a:t>Auditability is the ability of a system to trace all actions related to a given asset</a:t>
            </a:r>
          </a:p>
          <a:p>
            <a:r>
              <a:rPr lang="en-US" dirty="0" smtClean="0"/>
              <a:t>Audit </a:t>
            </a:r>
            <a:r>
              <a:rPr lang="en-US" dirty="0"/>
              <a:t>trails must be selectively kept and protected so that actions affecting security can be traced back to the responsible party</a:t>
            </a:r>
          </a:p>
        </p:txBody>
      </p:sp>
    </p:spTree>
    <p:extLst>
      <p:ext uri="{BB962C8B-B14F-4D97-AF65-F5344CB8AC3E}">
        <p14:creationId xmlns:p14="http://schemas.microsoft.com/office/powerpoint/2010/main" val="279612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User enters a piece of identification</a:t>
            </a:r>
          </a:p>
          <a:p>
            <a:pPr lvl="1"/>
            <a:r>
              <a:rPr lang="en-US" dirty="0" smtClean="0"/>
              <a:t>Name or User ID or Account number for example</a:t>
            </a:r>
          </a:p>
          <a:p>
            <a:r>
              <a:rPr lang="en-US" dirty="0" smtClean="0"/>
              <a:t>Identification can be open to public or easy to guess</a:t>
            </a:r>
          </a:p>
          <a:p>
            <a:r>
              <a:rPr lang="en-US" dirty="0" smtClean="0"/>
              <a:t>Security system then requires a password from the user</a:t>
            </a:r>
          </a:p>
          <a:p>
            <a:r>
              <a:rPr lang="en-US" dirty="0" smtClean="0"/>
              <a:t>If the password matches the one on file the user is authenticated and access is allowed</a:t>
            </a:r>
          </a:p>
          <a:p>
            <a:r>
              <a:rPr lang="en-US" dirty="0" smtClean="0"/>
              <a:t>If password doesn’t match user will have x other attempts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3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in Password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Supplying a password for each access to an object can be inconvenient and time consuming</a:t>
            </a:r>
          </a:p>
          <a:p>
            <a:r>
              <a:rPr lang="en-US" dirty="0" smtClean="0"/>
              <a:t>Disclosure </a:t>
            </a:r>
          </a:p>
          <a:p>
            <a:pPr lvl="1"/>
            <a:r>
              <a:rPr lang="en-US" dirty="0" smtClean="0"/>
              <a:t>If disclosed to another person the object can become accessible</a:t>
            </a:r>
          </a:p>
          <a:p>
            <a:r>
              <a:rPr lang="en-US" dirty="0" smtClean="0"/>
              <a:t>Revocation</a:t>
            </a:r>
          </a:p>
          <a:p>
            <a:pPr lvl="1"/>
            <a:r>
              <a:rPr lang="en-US" dirty="0" smtClean="0"/>
              <a:t>Password changed by a 3</a:t>
            </a:r>
            <a:r>
              <a:rPr lang="en-US" baseline="30000" dirty="0" smtClean="0"/>
              <a:t>rd</a:t>
            </a:r>
            <a:r>
              <a:rPr lang="en-US" dirty="0" smtClean="0"/>
              <a:t> party (often sys admin)</a:t>
            </a:r>
          </a:p>
          <a:p>
            <a:r>
              <a:rPr lang="en-US" dirty="0" smtClean="0"/>
              <a:t>Loss</a:t>
            </a:r>
          </a:p>
          <a:p>
            <a:pPr lvl="1"/>
            <a:r>
              <a:rPr lang="en-US" dirty="0" smtClean="0"/>
              <a:t>Depending on how implemented can be impossible to retrieve lost or forgotten password </a:t>
            </a:r>
          </a:p>
        </p:txBody>
      </p:sp>
    </p:spTree>
    <p:extLst>
      <p:ext uri="{BB962C8B-B14F-4D97-AF65-F5344CB8AC3E}">
        <p14:creationId xmlns:p14="http://schemas.microsoft.com/office/powerpoint/2010/main" val="3593040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</a:t>
            </a:r>
            <a:r>
              <a:rPr lang="en-US" dirty="0"/>
              <a:t>leave computer when logged in</a:t>
            </a:r>
          </a:p>
          <a:p>
            <a:r>
              <a:rPr lang="en-US" dirty="0"/>
              <a:t>Don’t ever tell </a:t>
            </a:r>
            <a:r>
              <a:rPr lang="en-US" dirty="0" smtClean="0"/>
              <a:t>anyone password</a:t>
            </a:r>
          </a:p>
          <a:p>
            <a:pPr lvl="1"/>
            <a:r>
              <a:rPr lang="en-US" dirty="0" smtClean="0"/>
              <a:t>Social engineering attack</a:t>
            </a:r>
          </a:p>
          <a:p>
            <a:r>
              <a:rPr lang="en-US" dirty="0" smtClean="0"/>
              <a:t>Don’t put on whiteboard </a:t>
            </a:r>
          </a:p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put on postit note taped under keyboard</a:t>
            </a:r>
            <a:endParaRPr lang="en-US" dirty="0"/>
          </a:p>
          <a:p>
            <a:r>
              <a:rPr lang="en-US" dirty="0"/>
              <a:t>Don’t include in an email</a:t>
            </a:r>
          </a:p>
          <a:p>
            <a:r>
              <a:rPr lang="en-US" dirty="0"/>
              <a:t>Don’t use the same password in lots of places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26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guidelines for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520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Easy </a:t>
            </a:r>
            <a:r>
              <a:rPr lang="en-US" dirty="0"/>
              <a:t>to remember, hard to </a:t>
            </a:r>
            <a:r>
              <a:rPr lang="en-US" dirty="0" smtClean="0"/>
              <a:t>guess</a:t>
            </a:r>
          </a:p>
          <a:p>
            <a:r>
              <a:rPr lang="en-US" dirty="0" smtClean="0"/>
              <a:t>Avoid actual names or words</a:t>
            </a:r>
          </a:p>
          <a:p>
            <a:r>
              <a:rPr lang="en-US" dirty="0" smtClean="0"/>
              <a:t>Choose long passwords</a:t>
            </a:r>
          </a:p>
          <a:p>
            <a:r>
              <a:rPr lang="en-US" dirty="0" smtClean="0"/>
              <a:t>Use a string that can be remembered</a:t>
            </a:r>
          </a:p>
          <a:p>
            <a:r>
              <a:rPr lang="en-US" dirty="0" smtClean="0"/>
              <a:t>Use variants for multiple passwords</a:t>
            </a:r>
          </a:p>
          <a:p>
            <a:r>
              <a:rPr lang="en-US" dirty="0" smtClean="0"/>
              <a:t>Change password regularly</a:t>
            </a:r>
          </a:p>
          <a:p>
            <a:r>
              <a:rPr lang="en-US" dirty="0" smtClean="0"/>
              <a:t>Use </a:t>
            </a:r>
            <a:r>
              <a:rPr lang="en-US" dirty="0"/>
              <a:t>combination uppercase/lowercase letters, digits and special </a:t>
            </a:r>
            <a:r>
              <a:rPr lang="en-US" dirty="0" smtClean="0"/>
              <a:t>characters</a:t>
            </a:r>
          </a:p>
          <a:p>
            <a:pPr lvl="1">
              <a:defRPr/>
            </a:pPr>
            <a:r>
              <a:rPr lang="en-US" sz="2400" dirty="0"/>
              <a:t>Contain </a:t>
            </a:r>
            <a:r>
              <a:rPr lang="en-US" sz="2400" dirty="0">
                <a:solidFill>
                  <a:srgbClr val="FF6600"/>
                </a:solidFill>
              </a:rPr>
              <a:t>six </a:t>
            </a:r>
            <a:r>
              <a:rPr lang="en-US" sz="2400" dirty="0"/>
              <a:t>or more characters</a:t>
            </a:r>
          </a:p>
          <a:p>
            <a:pPr lvl="1">
              <a:defRPr/>
            </a:pPr>
            <a:r>
              <a:rPr lang="en-US" sz="2400" dirty="0"/>
              <a:t>Contain at least </a:t>
            </a:r>
            <a:r>
              <a:rPr lang="en-US" sz="2400" dirty="0">
                <a:solidFill>
                  <a:srgbClr val="FF6600"/>
                </a:solidFill>
              </a:rPr>
              <a:t>one </a:t>
            </a:r>
            <a:r>
              <a:rPr lang="en-US" sz="2400" dirty="0"/>
              <a:t>uppercase </a:t>
            </a:r>
            <a:r>
              <a:rPr lang="en-US" sz="2400" dirty="0">
                <a:solidFill>
                  <a:srgbClr val="FF6600"/>
                </a:solidFill>
              </a:rPr>
              <a:t>and </a:t>
            </a:r>
            <a:r>
              <a:rPr lang="en-US" sz="2400" dirty="0"/>
              <a:t>one lowercase </a:t>
            </a:r>
            <a:r>
              <a:rPr lang="en-US" sz="2400" dirty="0">
                <a:solidFill>
                  <a:srgbClr val="FF6600"/>
                </a:solidFill>
              </a:rPr>
              <a:t>letter</a:t>
            </a:r>
          </a:p>
          <a:p>
            <a:pPr lvl="1">
              <a:defRPr/>
            </a:pPr>
            <a:r>
              <a:rPr lang="en-US" sz="2400" dirty="0"/>
              <a:t>Contain at least </a:t>
            </a:r>
            <a:r>
              <a:rPr lang="en-US" sz="2400" dirty="0">
                <a:solidFill>
                  <a:srgbClr val="FF6600"/>
                </a:solidFill>
              </a:rPr>
              <a:t>one digit</a:t>
            </a:r>
          </a:p>
          <a:p>
            <a:pPr lvl="1">
              <a:defRPr/>
            </a:pPr>
            <a:r>
              <a:rPr lang="en-US" sz="2400" dirty="0"/>
              <a:t>Contain at least </a:t>
            </a:r>
            <a:r>
              <a:rPr lang="en-US" sz="2400" dirty="0">
                <a:solidFill>
                  <a:srgbClr val="FF6600"/>
                </a:solidFill>
              </a:rPr>
              <a:t>one special </a:t>
            </a:r>
            <a:r>
              <a:rPr lang="en-US" sz="2400" dirty="0" smtClean="0">
                <a:solidFill>
                  <a:srgbClr val="FF6600"/>
                </a:solidFill>
              </a:rPr>
              <a:t>character</a:t>
            </a:r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08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alastairirons</a:t>
            </a:r>
            <a:endParaRPr lang="en-US" dirty="0"/>
          </a:p>
          <a:p>
            <a:r>
              <a:rPr lang="en-US" dirty="0" err="1" smtClean="0"/>
              <a:t>AlastairIrons</a:t>
            </a:r>
            <a:endParaRPr lang="en-US" dirty="0" smtClean="0"/>
          </a:p>
          <a:p>
            <a:r>
              <a:rPr lang="en-US" dirty="0" err="1" smtClean="0"/>
              <a:t>GoldenLab</a:t>
            </a:r>
            <a:endParaRPr lang="en-US" dirty="0"/>
          </a:p>
          <a:p>
            <a:r>
              <a:rPr lang="en-US" dirty="0" err="1" smtClean="0"/>
              <a:t>CalcuttaCup</a:t>
            </a:r>
            <a:endParaRPr lang="en-US" dirty="0"/>
          </a:p>
          <a:p>
            <a:r>
              <a:rPr lang="en-US" dirty="0" err="1" smtClean="0"/>
              <a:t>uofsUOFS</a:t>
            </a:r>
            <a:endParaRPr lang="en-US" dirty="0"/>
          </a:p>
          <a:p>
            <a:r>
              <a:rPr lang="en-US" dirty="0" smtClean="0"/>
              <a:t>One2Three</a:t>
            </a:r>
          </a:p>
          <a:p>
            <a:r>
              <a:rPr lang="en-US" dirty="0" smtClean="0"/>
              <a:t>1111111111</a:t>
            </a:r>
          </a:p>
          <a:p>
            <a:r>
              <a:rPr lang="en-US" dirty="0" smtClean="0"/>
              <a:t>12345678</a:t>
            </a:r>
          </a:p>
          <a:p>
            <a:r>
              <a:rPr lang="en-US" dirty="0" smtClean="0"/>
              <a:t>112358132134</a:t>
            </a:r>
            <a:endParaRPr lang="en-US" dirty="0" smtClean="0"/>
          </a:p>
          <a:p>
            <a:r>
              <a:rPr lang="en-US" dirty="0" smtClean="0"/>
              <a:t>Pa55w0rd</a:t>
            </a:r>
            <a:endParaRPr lang="en-US" dirty="0"/>
          </a:p>
          <a:p>
            <a:r>
              <a:rPr lang="en-US" dirty="0" smtClean="0"/>
              <a:t>15April1746</a:t>
            </a:r>
            <a:endParaRPr lang="en-US" dirty="0"/>
          </a:p>
          <a:p>
            <a:r>
              <a:rPr lang="en-US" dirty="0" smtClean="0"/>
              <a:t>redandwhite1973</a:t>
            </a:r>
          </a:p>
          <a:p>
            <a:r>
              <a:rPr lang="en-US" dirty="0" smtClean="0"/>
              <a:t>red</a:t>
            </a:r>
            <a:r>
              <a:rPr lang="en-US" dirty="0"/>
              <a:t>&amp;whIte%blUe7</a:t>
            </a:r>
          </a:p>
          <a:p>
            <a:r>
              <a:rPr lang="en-US" dirty="0" smtClean="0"/>
              <a:t>g</a:t>
            </a:r>
            <a:r>
              <a:rPr lang="en-US" dirty="0"/>
              <a:t>&amp;OoD#3PaSs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5119" y="2547747"/>
            <a:ext cx="35660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Rank from worst to best</a:t>
            </a:r>
          </a:p>
          <a:p>
            <a:r>
              <a:rPr lang="en-US" sz="2400" dirty="0" smtClean="0"/>
              <a:t>Indicate where you think passwords move from poor through acceptable to good to strong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2718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Should now understand the building blocks of cyber security </a:t>
            </a:r>
            <a:endParaRPr lang="en-US" dirty="0"/>
          </a:p>
          <a:p>
            <a:pPr lvl="1"/>
            <a:r>
              <a:rPr lang="en-US" dirty="0" smtClean="0"/>
              <a:t>confidentiality</a:t>
            </a:r>
            <a:r>
              <a:rPr lang="en-US" dirty="0"/>
              <a:t>, integrity, availability, non-repudiation, authentication, </a:t>
            </a:r>
            <a:r>
              <a:rPr lang="en-US" dirty="0" err="1" smtClean="0"/>
              <a:t>authorisation</a:t>
            </a:r>
            <a:r>
              <a:rPr lang="en-US" dirty="0" smtClean="0"/>
              <a:t>, access </a:t>
            </a:r>
            <a:r>
              <a:rPr lang="en-US" dirty="0"/>
              <a:t>control, </a:t>
            </a:r>
            <a:r>
              <a:rPr lang="en-US" dirty="0" smtClean="0"/>
              <a:t>accountability</a:t>
            </a:r>
          </a:p>
          <a:p>
            <a:r>
              <a:rPr lang="en-US" dirty="0" smtClean="0"/>
              <a:t>Appreciate the links and relationships between variables in security</a:t>
            </a:r>
          </a:p>
          <a:p>
            <a:r>
              <a:rPr lang="en-US" dirty="0" smtClean="0"/>
              <a:t>Consider the tradeoffs and balances that need to be taken into account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6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/>
              <a:t>authentication, </a:t>
            </a:r>
            <a:r>
              <a:rPr lang="en-US" dirty="0" err="1"/>
              <a:t>authorisation</a:t>
            </a:r>
            <a:r>
              <a:rPr lang="en-US" dirty="0"/>
              <a:t>, access control, </a:t>
            </a:r>
            <a:r>
              <a:rPr lang="en-US" dirty="0" smtClean="0"/>
              <a:t>accountability to your relationship lists form week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6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authentication, </a:t>
            </a:r>
            <a:r>
              <a:rPr lang="en-US" dirty="0" err="1" smtClean="0"/>
              <a:t>authorisation</a:t>
            </a:r>
            <a:r>
              <a:rPr lang="en-US" dirty="0" smtClean="0"/>
              <a:t> and non repudiation</a:t>
            </a:r>
          </a:p>
          <a:p>
            <a:r>
              <a:rPr lang="en-US" dirty="0" smtClean="0"/>
              <a:t>Consider access control</a:t>
            </a:r>
          </a:p>
          <a:p>
            <a:r>
              <a:rPr lang="en-US" dirty="0" smtClean="0"/>
              <a:t>Start to think about passwords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70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6224"/>
            <a:ext cx="8229600" cy="4525963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programme</a:t>
            </a:r>
            <a:r>
              <a:rPr lang="en-US" dirty="0" smtClean="0"/>
              <a:t> that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asks a user to create a new password for a given ID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determines the strength of a password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provides suitable feedback to the password creator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to most computer systems is based on a two step process</a:t>
            </a:r>
          </a:p>
          <a:p>
            <a:r>
              <a:rPr lang="en-US" dirty="0" smtClean="0"/>
              <a:t>First stage involves authentication which seeks to ensure that the a user is who he or she claims to be</a:t>
            </a:r>
          </a:p>
          <a:p>
            <a:r>
              <a:rPr lang="en-US" dirty="0" smtClean="0"/>
              <a:t>Second stage is </a:t>
            </a:r>
            <a:r>
              <a:rPr lang="en-US" dirty="0" err="1" smtClean="0"/>
              <a:t>authorisation</a:t>
            </a:r>
            <a:r>
              <a:rPr lang="en-US" dirty="0" smtClean="0"/>
              <a:t> which allows the  user to access various resources based on the user’s identity</a:t>
            </a:r>
          </a:p>
        </p:txBody>
      </p:sp>
    </p:spTree>
    <p:extLst>
      <p:ext uri="{BB962C8B-B14F-4D97-AF65-F5344CB8AC3E}">
        <p14:creationId xmlns:p14="http://schemas.microsoft.com/office/powerpoint/2010/main" val="144748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735"/>
            <a:ext cx="8229600" cy="1143000"/>
          </a:xfrm>
        </p:spPr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1736"/>
            <a:ext cx="8229600" cy="5606264"/>
          </a:xfrm>
        </p:spPr>
        <p:txBody>
          <a:bodyPr>
            <a:normAutofit fontScale="62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400" dirty="0" smtClean="0"/>
              <a:t>Identification is the act of asserting who a person is whilst authentication is the act of proving that asserted identity, that the person is who they say they are (</a:t>
            </a:r>
            <a:r>
              <a:rPr lang="en-US" sz="3400" dirty="0" err="1" smtClean="0"/>
              <a:t>Pfleeger</a:t>
            </a:r>
            <a:r>
              <a:rPr lang="en-US" sz="3400" dirty="0" smtClean="0"/>
              <a:t> et al 2015)</a:t>
            </a:r>
          </a:p>
          <a:p>
            <a:pPr marL="342900" lvl="1" indent="-342900">
              <a:buFont typeface="Arial"/>
              <a:buChar char="•"/>
            </a:pPr>
            <a:r>
              <a:rPr lang="en-US" sz="3400" dirty="0" smtClean="0"/>
              <a:t>Authentication is the </a:t>
            </a:r>
            <a:r>
              <a:rPr lang="en-US" sz="3400" dirty="0"/>
              <a:t>process of determining whether someone or </a:t>
            </a:r>
            <a:r>
              <a:rPr lang="en-US" sz="3400" dirty="0" smtClean="0"/>
              <a:t>something (another system) </a:t>
            </a:r>
            <a:r>
              <a:rPr lang="en-US" sz="3400" dirty="0"/>
              <a:t>is, in fact, who or what it is declared to </a:t>
            </a:r>
            <a:r>
              <a:rPr lang="en-US" sz="3400" dirty="0" smtClean="0"/>
              <a:t>be done by identification and verification</a:t>
            </a:r>
          </a:p>
          <a:p>
            <a:pPr marL="342900" lvl="1" indent="-342900">
              <a:buFont typeface="Arial"/>
              <a:buChar char="•"/>
            </a:pPr>
            <a:r>
              <a:rPr lang="en-US" sz="3400" dirty="0"/>
              <a:t>Authentication alone does not determine </a:t>
            </a:r>
            <a:r>
              <a:rPr lang="en-US" sz="3400" dirty="0" smtClean="0"/>
              <a:t>what </a:t>
            </a:r>
            <a:r>
              <a:rPr lang="en-US" sz="3400" dirty="0"/>
              <a:t>tasks an individual can do or what files an individual can </a:t>
            </a:r>
            <a:r>
              <a:rPr lang="en-US" sz="3400" dirty="0" smtClean="0"/>
              <a:t>see</a:t>
            </a:r>
          </a:p>
          <a:p>
            <a:pPr marL="342900" lvl="1" indent="-342900">
              <a:buFont typeface="Arial"/>
              <a:buChar char="•"/>
            </a:pPr>
            <a:r>
              <a:rPr lang="en-US" sz="3400" dirty="0" smtClean="0"/>
              <a:t>Authentication can be done by</a:t>
            </a:r>
          </a:p>
          <a:p>
            <a:pPr marL="742950" lvl="2" indent="-342900"/>
            <a:r>
              <a:rPr lang="en-US" dirty="0" smtClean="0"/>
              <a:t>Something you know – </a:t>
            </a:r>
            <a:r>
              <a:rPr lang="en-US" dirty="0" err="1" smtClean="0"/>
              <a:t>eg</a:t>
            </a:r>
            <a:r>
              <a:rPr lang="en-US" dirty="0" smtClean="0"/>
              <a:t> password</a:t>
            </a:r>
          </a:p>
          <a:p>
            <a:pPr marL="742950" lvl="2" indent="-342900"/>
            <a:r>
              <a:rPr lang="en-US" dirty="0" smtClean="0"/>
              <a:t>Something you are – </a:t>
            </a:r>
            <a:r>
              <a:rPr lang="en-US" dirty="0" err="1" smtClean="0"/>
              <a:t>eg</a:t>
            </a:r>
            <a:r>
              <a:rPr lang="en-US" dirty="0" smtClean="0"/>
              <a:t> biometrics</a:t>
            </a:r>
          </a:p>
          <a:p>
            <a:pPr marL="742950" lvl="2" indent="-342900"/>
            <a:r>
              <a:rPr lang="en-US" dirty="0" smtClean="0"/>
              <a:t>Something you have – </a:t>
            </a:r>
            <a:r>
              <a:rPr lang="en-US" dirty="0" err="1" smtClean="0"/>
              <a:t>eg</a:t>
            </a:r>
            <a:r>
              <a:rPr lang="en-US" dirty="0" smtClean="0"/>
              <a:t> access token</a:t>
            </a:r>
          </a:p>
          <a:p>
            <a:r>
              <a:rPr lang="en-US" dirty="0" smtClean="0"/>
              <a:t>Through authentication the user or system is expected to prove their identity</a:t>
            </a:r>
          </a:p>
          <a:p>
            <a:pPr lvl="1"/>
            <a:r>
              <a:rPr lang="en-US" dirty="0" smtClean="0"/>
              <a:t>Example – the computer systems  needs </a:t>
            </a:r>
            <a:r>
              <a:rPr lang="en-US" dirty="0"/>
              <a:t>to know exactly who is accessing their information or </a:t>
            </a:r>
            <a:r>
              <a:rPr lang="en-US" dirty="0" smtClean="0"/>
              <a:t>site</a:t>
            </a:r>
          </a:p>
          <a:p>
            <a:pPr lvl="1"/>
            <a:r>
              <a:rPr lang="en-US" dirty="0" smtClean="0"/>
              <a:t>Example – the computer system needs to </a:t>
            </a:r>
            <a:r>
              <a:rPr lang="en-US" dirty="0" err="1" smtClean="0"/>
              <a:t>recognise</a:t>
            </a:r>
            <a:r>
              <a:rPr lang="en-US" dirty="0" smtClean="0"/>
              <a:t> the other computer systems</a:t>
            </a:r>
          </a:p>
          <a:p>
            <a:r>
              <a:rPr lang="en-US" dirty="0" smtClean="0"/>
              <a:t>Authentication can be applied in systems security, network security and information security</a:t>
            </a:r>
          </a:p>
        </p:txBody>
      </p:sp>
    </p:spTree>
    <p:extLst>
      <p:ext uri="{BB962C8B-B14F-4D97-AF65-F5344CB8AC3E}">
        <p14:creationId xmlns:p14="http://schemas.microsoft.com/office/powerpoint/2010/main" val="116699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Identification versus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4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Identities are typically well known, predictable or guessable</a:t>
            </a:r>
          </a:p>
          <a:p>
            <a:pPr lvl="1"/>
            <a:r>
              <a:rPr lang="en-US" dirty="0" smtClean="0"/>
              <a:t>Giving someone a </a:t>
            </a:r>
            <a:r>
              <a:rPr lang="en-US" dirty="0" err="1" smtClean="0"/>
              <a:t>cheque</a:t>
            </a:r>
            <a:r>
              <a:rPr lang="en-US" dirty="0" smtClean="0"/>
              <a:t> gives them you bank account number and sort code</a:t>
            </a:r>
          </a:p>
          <a:p>
            <a:pPr lvl="1"/>
            <a:r>
              <a:rPr lang="en-US" dirty="0" smtClean="0"/>
              <a:t>Sending an email to someone gives them your email identity </a:t>
            </a:r>
          </a:p>
          <a:p>
            <a:pPr lvl="1"/>
            <a:r>
              <a:rPr lang="en-US" dirty="0" smtClean="0"/>
              <a:t>User ids often follow a pattern and can be guessed</a:t>
            </a:r>
          </a:p>
          <a:p>
            <a:r>
              <a:rPr lang="en-US" dirty="0" smtClean="0"/>
              <a:t>Authentication should be private</a:t>
            </a:r>
          </a:p>
          <a:p>
            <a:r>
              <a:rPr lang="en-US" dirty="0" smtClean="0"/>
              <a:t>Authentication should be reliable and confirms who you purport to be</a:t>
            </a:r>
          </a:p>
          <a:p>
            <a:r>
              <a:rPr lang="en-US" dirty="0" smtClean="0"/>
              <a:t>However if the authentication process is not strong enough it will not be secure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1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Access control is the </a:t>
            </a:r>
            <a:r>
              <a:rPr lang="en-US" dirty="0"/>
              <a:t>limitation and control of access through identification and </a:t>
            </a:r>
            <a:r>
              <a:rPr lang="en-US" dirty="0" smtClean="0"/>
              <a:t>authentication</a:t>
            </a:r>
          </a:p>
          <a:p>
            <a:r>
              <a:rPr lang="en-US" dirty="0"/>
              <a:t>A system needs to be able to identify and authenticate users for access to data, applications and </a:t>
            </a:r>
            <a:r>
              <a:rPr lang="en-US" dirty="0" smtClean="0"/>
              <a:t>hardware</a:t>
            </a:r>
          </a:p>
          <a:p>
            <a:r>
              <a:rPr lang="en-US" dirty="0" smtClean="0"/>
              <a:t>Access control allows authenticated users / systems in</a:t>
            </a:r>
          </a:p>
          <a:p>
            <a:r>
              <a:rPr lang="en-US" dirty="0" smtClean="0"/>
              <a:t>Access control keeps non-authenticated users / systems out</a:t>
            </a:r>
          </a:p>
          <a:p>
            <a:r>
              <a:rPr lang="en-US" dirty="0" smtClean="0"/>
              <a:t>In </a:t>
            </a:r>
            <a:r>
              <a:rPr lang="en-US" dirty="0"/>
              <a:t>a large system there may be a complex structure determining which users and applications have access to which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Access can also change at times of day, days of the week, periods of the month /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Effective policy implementation</a:t>
            </a:r>
          </a:p>
          <a:p>
            <a:pPr lvl="1"/>
            <a:r>
              <a:rPr lang="en-US" dirty="0" smtClean="0"/>
              <a:t>Check every access</a:t>
            </a:r>
          </a:p>
          <a:p>
            <a:pPr lvl="1"/>
            <a:r>
              <a:rPr lang="en-US" dirty="0" smtClean="0"/>
              <a:t>Enforce least privilege</a:t>
            </a:r>
          </a:p>
          <a:p>
            <a:pPr lvl="1"/>
            <a:r>
              <a:rPr lang="en-US" dirty="0" smtClean="0"/>
              <a:t>Verify acceptable usage</a:t>
            </a:r>
          </a:p>
          <a:p>
            <a:r>
              <a:rPr lang="en-US" dirty="0" smtClean="0"/>
              <a:t>Tracking</a:t>
            </a:r>
          </a:p>
          <a:p>
            <a:r>
              <a:rPr lang="en-US" dirty="0" smtClean="0"/>
              <a:t>Granularity</a:t>
            </a:r>
          </a:p>
          <a:p>
            <a:r>
              <a:rPr lang="en-US" dirty="0" smtClean="0"/>
              <a:t>Access log</a:t>
            </a:r>
          </a:p>
          <a:p>
            <a:pPr lvl="1"/>
            <a:r>
              <a:rPr lang="en-US" dirty="0" smtClean="0"/>
              <a:t>Record of accesses</a:t>
            </a:r>
          </a:p>
          <a:p>
            <a:pPr lvl="1"/>
            <a:r>
              <a:rPr lang="en-US" dirty="0" smtClean="0"/>
              <a:t>Useful in system fails (what was happening / caused fail)</a:t>
            </a:r>
          </a:p>
          <a:p>
            <a:pPr lvl="1"/>
            <a:r>
              <a:rPr lang="en-US" dirty="0" smtClean="0"/>
              <a:t>Can identify internal misuse</a:t>
            </a:r>
          </a:p>
          <a:p>
            <a:pPr lvl="1"/>
            <a:r>
              <a:rPr lang="en-US" dirty="0" smtClean="0"/>
              <a:t>External breaches – point of information</a:t>
            </a:r>
          </a:p>
          <a:p>
            <a:r>
              <a:rPr lang="en-US" dirty="0" smtClean="0"/>
              <a:t>Limited privilege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47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735"/>
            <a:ext cx="8229600" cy="1143000"/>
          </a:xfrm>
        </p:spPr>
        <p:txBody>
          <a:bodyPr/>
          <a:lstStyle/>
          <a:p>
            <a:r>
              <a:rPr lang="en-US" dirty="0" err="1" smtClean="0"/>
              <a:t>Authorisation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1371"/>
            <a:ext cx="8229600" cy="5636629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Authorisation</a:t>
            </a:r>
            <a:r>
              <a:rPr lang="en-US" dirty="0" smtClean="0"/>
              <a:t> can </a:t>
            </a:r>
            <a:r>
              <a:rPr lang="en-US" dirty="0"/>
              <a:t>be both the </a:t>
            </a:r>
            <a:endParaRPr lang="en-US" dirty="0" smtClean="0"/>
          </a:p>
          <a:p>
            <a:pPr lvl="1"/>
            <a:r>
              <a:rPr lang="en-US" dirty="0" smtClean="0"/>
              <a:t>preliminary </a:t>
            </a:r>
            <a:r>
              <a:rPr lang="en-US" dirty="0"/>
              <a:t>setting up of permissions by a system administrator and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actual checking of the permission values that have been set up when a user is getting </a:t>
            </a:r>
            <a:r>
              <a:rPr lang="en-US" dirty="0" smtClean="0"/>
              <a:t>access at a control point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hus determining whether a user is allowed to perform certain actions on a resource</a:t>
            </a:r>
            <a:endParaRPr lang="en-US" dirty="0"/>
          </a:p>
          <a:p>
            <a:r>
              <a:rPr lang="en-US" dirty="0" err="1" smtClean="0"/>
              <a:t>Authorisation</a:t>
            </a:r>
            <a:r>
              <a:rPr lang="en-US" dirty="0" smtClean="0"/>
              <a:t> will enable privileges </a:t>
            </a:r>
            <a:r>
              <a:rPr lang="en-US" dirty="0"/>
              <a:t>of </a:t>
            </a:r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Example; access </a:t>
            </a:r>
            <a:r>
              <a:rPr lang="en-US" dirty="0"/>
              <a:t>to which file directories, </a:t>
            </a:r>
            <a:r>
              <a:rPr lang="en-US" dirty="0" smtClean="0"/>
              <a:t>tasks that can be completed, hours </a:t>
            </a:r>
            <a:r>
              <a:rPr lang="en-US" dirty="0"/>
              <a:t>of access, amount of allocated storage space,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In some cases, there is no </a:t>
            </a:r>
            <a:r>
              <a:rPr lang="en-US" dirty="0" err="1" smtClean="0"/>
              <a:t>authorisation</a:t>
            </a:r>
            <a:r>
              <a:rPr lang="en-US" dirty="0"/>
              <a:t>; any user may be use a resource or access a file simply by asking for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of the web pages on the Internet require no </a:t>
            </a:r>
            <a:r>
              <a:rPr lang="en-US" dirty="0" err="1" smtClean="0"/>
              <a:t>authorisation</a:t>
            </a:r>
            <a:endParaRPr lang="en-US" dirty="0" smtClean="0"/>
          </a:p>
          <a:p>
            <a:endParaRPr lang="en-US" altLang="en-US" dirty="0">
              <a:solidFill>
                <a:srgbClr val="080808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6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Linking </a:t>
            </a:r>
            <a:r>
              <a:rPr lang="en-US" dirty="0" err="1" smtClean="0"/>
              <a:t>Authorisation</a:t>
            </a:r>
            <a:r>
              <a:rPr lang="en-US" dirty="0" smtClean="0"/>
              <a:t> to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Ensuring confidentiality is difficult (as discussed last week)</a:t>
            </a:r>
          </a:p>
          <a:p>
            <a:r>
              <a:rPr lang="en-US" dirty="0" smtClean="0"/>
              <a:t>Confidentiality relates most obviously to data (but could relate to hardware or a person)</a:t>
            </a:r>
          </a:p>
          <a:p>
            <a:r>
              <a:rPr lang="en-US" dirty="0" smtClean="0"/>
              <a:t>Only </a:t>
            </a:r>
            <a:r>
              <a:rPr lang="en-US" dirty="0" err="1" smtClean="0"/>
              <a:t>authorised</a:t>
            </a:r>
            <a:r>
              <a:rPr lang="en-US" dirty="0" smtClean="0"/>
              <a:t> people or systems can access protected data</a:t>
            </a:r>
          </a:p>
          <a:p>
            <a:r>
              <a:rPr lang="en-US" dirty="0" smtClean="0"/>
              <a:t>Problems (social, legal, ethical)</a:t>
            </a:r>
          </a:p>
          <a:p>
            <a:pPr lvl="1"/>
            <a:r>
              <a:rPr lang="en-US" dirty="0" smtClean="0"/>
              <a:t>Who determines which people or systems are </a:t>
            </a:r>
            <a:r>
              <a:rPr lang="en-US" dirty="0" err="1" smtClean="0"/>
              <a:t>authorised</a:t>
            </a:r>
            <a:r>
              <a:rPr lang="en-US" dirty="0" smtClean="0"/>
              <a:t> to access a system ?</a:t>
            </a:r>
          </a:p>
          <a:p>
            <a:pPr lvl="1"/>
            <a:r>
              <a:rPr lang="en-US" dirty="0" smtClean="0"/>
              <a:t>What does accessing data mean ?</a:t>
            </a:r>
          </a:p>
          <a:p>
            <a:pPr lvl="2"/>
            <a:r>
              <a:rPr lang="en-US" dirty="0" smtClean="0"/>
              <a:t>Single bit, parts of data or all data ?</a:t>
            </a:r>
          </a:p>
          <a:p>
            <a:pPr lvl="2"/>
            <a:r>
              <a:rPr lang="en-US" dirty="0" smtClean="0"/>
              <a:t>Can someone who is </a:t>
            </a:r>
            <a:r>
              <a:rPr lang="en-US" dirty="0" err="1" smtClean="0"/>
              <a:t>authorised</a:t>
            </a:r>
            <a:r>
              <a:rPr lang="en-US" dirty="0" smtClean="0"/>
              <a:t> to access data disclose data ?</a:t>
            </a:r>
          </a:p>
          <a:p>
            <a:pPr lvl="1"/>
            <a:r>
              <a:rPr lang="en-US" dirty="0" smtClean="0"/>
              <a:t>Who owns the data ??</a:t>
            </a:r>
          </a:p>
          <a:p>
            <a:r>
              <a:rPr lang="en-US" dirty="0"/>
              <a:t>A</a:t>
            </a:r>
            <a:r>
              <a:rPr lang="en-US" dirty="0" smtClean="0"/>
              <a:t>s discussed last week breaches of confidentiality (despite the </a:t>
            </a:r>
            <a:r>
              <a:rPr lang="en-US" dirty="0" err="1" smtClean="0"/>
              <a:t>authorisation</a:t>
            </a:r>
            <a:r>
              <a:rPr lang="en-US" dirty="0" smtClean="0"/>
              <a:t> issues) are easy to measure</a:t>
            </a:r>
          </a:p>
          <a:p>
            <a:r>
              <a:rPr lang="en-US" dirty="0" smtClean="0"/>
              <a:t>Easy to measure but tricky to explain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2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1287</Words>
  <Application>Microsoft Office PowerPoint</Application>
  <PresentationFormat>On-screen Show (4:3)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Authentication, Authorisation and non repudiation</vt:lpstr>
      <vt:lpstr>Objectives</vt:lpstr>
      <vt:lpstr>Context</vt:lpstr>
      <vt:lpstr>Authentication</vt:lpstr>
      <vt:lpstr>Identification versus Authentication</vt:lpstr>
      <vt:lpstr>Access Control</vt:lpstr>
      <vt:lpstr>Access Control Policies</vt:lpstr>
      <vt:lpstr>Authorisation</vt:lpstr>
      <vt:lpstr>Linking Authorisation to Confidentiality</vt:lpstr>
      <vt:lpstr>Combined Authorisation and Authentication</vt:lpstr>
      <vt:lpstr>Non-repudiation </vt:lpstr>
      <vt:lpstr>Auditability</vt:lpstr>
      <vt:lpstr>Passwords</vt:lpstr>
      <vt:lpstr>Difficulties in Password Use</vt:lpstr>
      <vt:lpstr>Protecting Passwords</vt:lpstr>
      <vt:lpstr>Typical guidelines for passwords</vt:lpstr>
      <vt:lpstr>Password Strength</vt:lpstr>
      <vt:lpstr>Summary</vt:lpstr>
      <vt:lpstr>Task 1</vt:lpstr>
      <vt:lpstr>Task 2</vt:lpstr>
    </vt:vector>
  </TitlesOfParts>
  <Company>University of Sunderland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Alastair Irons</dc:creator>
  <cp:lastModifiedBy>Alastair Irons</cp:lastModifiedBy>
  <cp:revision>22</cp:revision>
  <dcterms:created xsi:type="dcterms:W3CDTF">2016-02-07T13:58:08Z</dcterms:created>
  <dcterms:modified xsi:type="dcterms:W3CDTF">2016-10-12T08:51:37Z</dcterms:modified>
</cp:coreProperties>
</file>