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eaLnBrk="0" fontAlgn="base" hangingPunct="0">
      <a:spcBef>
        <a:spcPct val="0"/>
      </a:spcBef>
      <a:spcAft>
        <a:spcPct val="0"/>
      </a:spcAft>
      <a:defRPr sz="2800" kern="1200">
        <a:solidFill>
          <a:schemeClr val="tx1"/>
        </a:solidFill>
        <a:latin typeface="Helvetica" charset="0"/>
        <a:ea typeface="ＭＳ Ｐゴシック" charset="-128"/>
        <a:cs typeface="+mn-cs"/>
      </a:defRPr>
    </a:lvl1pPr>
    <a:lvl2pPr marL="400050" indent="57150" algn="l" rtl="0" eaLnBrk="0" fontAlgn="base" hangingPunct="0">
      <a:spcBef>
        <a:spcPct val="0"/>
      </a:spcBef>
      <a:spcAft>
        <a:spcPct val="0"/>
      </a:spcAft>
      <a:defRPr sz="2800" kern="1200">
        <a:solidFill>
          <a:schemeClr val="tx1"/>
        </a:solidFill>
        <a:latin typeface="Helvetica" charset="0"/>
        <a:ea typeface="ＭＳ Ｐゴシック" charset="-128"/>
        <a:cs typeface="+mn-cs"/>
      </a:defRPr>
    </a:lvl2pPr>
    <a:lvl3pPr marL="801688" indent="112713" algn="l" rtl="0" eaLnBrk="0" fontAlgn="base" hangingPunct="0">
      <a:spcBef>
        <a:spcPct val="0"/>
      </a:spcBef>
      <a:spcAft>
        <a:spcPct val="0"/>
      </a:spcAft>
      <a:defRPr sz="2800" kern="1200">
        <a:solidFill>
          <a:schemeClr val="tx1"/>
        </a:solidFill>
        <a:latin typeface="Helvetica" charset="0"/>
        <a:ea typeface="ＭＳ Ｐゴシック" charset="-128"/>
        <a:cs typeface="+mn-cs"/>
      </a:defRPr>
    </a:lvl3pPr>
    <a:lvl4pPr marL="1203325" indent="168275" algn="l" rtl="0" eaLnBrk="0" fontAlgn="base" hangingPunct="0">
      <a:spcBef>
        <a:spcPct val="0"/>
      </a:spcBef>
      <a:spcAft>
        <a:spcPct val="0"/>
      </a:spcAft>
      <a:defRPr sz="2800" kern="1200">
        <a:solidFill>
          <a:schemeClr val="tx1"/>
        </a:solidFill>
        <a:latin typeface="Helvetica" charset="0"/>
        <a:ea typeface="ＭＳ Ｐゴシック" charset="-128"/>
        <a:cs typeface="+mn-cs"/>
      </a:defRPr>
    </a:lvl4pPr>
    <a:lvl5pPr marL="1604963" indent="223838" algn="l" rtl="0" eaLnBrk="0" fontAlgn="base" hangingPunct="0">
      <a:spcBef>
        <a:spcPct val="0"/>
      </a:spcBef>
      <a:spcAft>
        <a:spcPct val="0"/>
      </a:spcAft>
      <a:defRPr sz="2800" kern="1200">
        <a:solidFill>
          <a:schemeClr val="tx1"/>
        </a:solidFill>
        <a:latin typeface="Helvetica" charset="0"/>
        <a:ea typeface="ＭＳ Ｐゴシック" charset="-128"/>
        <a:cs typeface="+mn-cs"/>
      </a:defRPr>
    </a:lvl5pPr>
    <a:lvl6pPr marL="2286000" algn="l" defTabSz="914400" rtl="0" eaLnBrk="1" latinLnBrk="0" hangingPunct="1">
      <a:defRPr sz="2800" kern="1200">
        <a:solidFill>
          <a:schemeClr val="tx1"/>
        </a:solidFill>
        <a:latin typeface="Helvetica" charset="0"/>
        <a:ea typeface="ＭＳ Ｐゴシック" charset="-128"/>
        <a:cs typeface="+mn-cs"/>
      </a:defRPr>
    </a:lvl6pPr>
    <a:lvl7pPr marL="2743200" algn="l" defTabSz="914400" rtl="0" eaLnBrk="1" latinLnBrk="0" hangingPunct="1">
      <a:defRPr sz="2800" kern="1200">
        <a:solidFill>
          <a:schemeClr val="tx1"/>
        </a:solidFill>
        <a:latin typeface="Helvetica" charset="0"/>
        <a:ea typeface="ＭＳ Ｐゴシック" charset="-128"/>
        <a:cs typeface="+mn-cs"/>
      </a:defRPr>
    </a:lvl7pPr>
    <a:lvl8pPr marL="3200400" algn="l" defTabSz="914400" rtl="0" eaLnBrk="1" latinLnBrk="0" hangingPunct="1">
      <a:defRPr sz="2800" kern="1200">
        <a:solidFill>
          <a:schemeClr val="tx1"/>
        </a:solidFill>
        <a:latin typeface="Helvetica" charset="0"/>
        <a:ea typeface="ＭＳ Ｐゴシック" charset="-128"/>
        <a:cs typeface="+mn-cs"/>
      </a:defRPr>
    </a:lvl8pPr>
    <a:lvl9pPr marL="3657600" algn="l" defTabSz="914400" rtl="0" eaLnBrk="1" latinLnBrk="0" hangingPunct="1">
      <a:defRPr sz="28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932">
          <p15:clr>
            <a:srgbClr val="A4A3A4"/>
          </p15:clr>
        </p15:guide>
        <p15:guide id="2" orient="horz" pos="25522">
          <p15:clr>
            <a:srgbClr val="A4A3A4"/>
          </p15:clr>
        </p15:guide>
        <p15:guide id="3" orient="horz" pos="4847">
          <p15:clr>
            <a:srgbClr val="A4A3A4"/>
          </p15:clr>
        </p15:guide>
        <p15:guide id="4" orient="horz" pos="2768">
          <p15:clr>
            <a:srgbClr val="A4A3A4"/>
          </p15:clr>
        </p15:guide>
        <p15:guide id="5" pos="4397">
          <p15:clr>
            <a:srgbClr val="A4A3A4"/>
          </p15:clr>
        </p15:guide>
        <p15:guide id="6" pos="4973">
          <p15:clr>
            <a:srgbClr val="A4A3A4"/>
          </p15:clr>
        </p15:guide>
        <p15:guide id="7" pos="9050">
          <p15:clr>
            <a:srgbClr val="A4A3A4"/>
          </p15:clr>
        </p15:guide>
        <p15:guide id="8" pos="14502">
          <p15:clr>
            <a:srgbClr val="A4A3A4"/>
          </p15:clr>
        </p15:guide>
        <p15:guide id="9" pos="680">
          <p15:clr>
            <a:srgbClr val="A4A3A4"/>
          </p15:clr>
        </p15:guide>
        <p15:guide id="10" pos="9652">
          <p15:clr>
            <a:srgbClr val="A4A3A4"/>
          </p15:clr>
        </p15:guide>
        <p15:guide id="11" pos="13928">
          <p15:clr>
            <a:srgbClr val="A4A3A4"/>
          </p15:clr>
        </p15:guide>
        <p15:guide id="12" pos="18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F77"/>
    <a:srgbClr val="256BA1"/>
    <a:srgbClr val="66BEED"/>
    <a:srgbClr val="3E6EFF"/>
    <a:srgbClr val="466CFF"/>
    <a:srgbClr val="191919"/>
    <a:srgbClr val="0000FF"/>
    <a:srgbClr val="FFFF66"/>
    <a:srgbClr val="FFFFE1"/>
    <a:srgbClr val="FF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321"/>
    <p:restoredTop sz="94643"/>
  </p:normalViewPr>
  <p:slideViewPr>
    <p:cSldViewPr snapToGrid="0">
      <p:cViewPr>
        <p:scale>
          <a:sx n="36" d="100"/>
          <a:sy n="36" d="100"/>
        </p:scale>
        <p:origin x="1736" y="-784"/>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87A54-95E0-374F-A8AE-582124F55431}"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nl-NL"/>
        </a:p>
      </dgm:t>
    </dgm:pt>
    <dgm:pt modelId="{4BA5B9B9-D4B3-1D4C-A08A-FC44E422CFDB}">
      <dgm:prSet phldrT="[Tekst]" custT="1"/>
      <dgm:spPr/>
      <dgm:t>
        <a:bodyPr/>
        <a:lstStyle/>
        <a:p>
          <a:r>
            <a:rPr lang="nl-NL" sz="4800" dirty="0" smtClean="0">
              <a:latin typeface="Avenir Next" charset="0"/>
              <a:ea typeface="Avenir Next" charset="0"/>
              <a:cs typeface="Avenir Next" charset="0"/>
            </a:rPr>
            <a:t>N</a:t>
          </a:r>
          <a:endParaRPr lang="nl-NL" sz="4800" dirty="0">
            <a:latin typeface="Avenir Next" charset="0"/>
            <a:ea typeface="Avenir Next" charset="0"/>
            <a:cs typeface="Avenir Next" charset="0"/>
          </a:endParaRPr>
        </a:p>
      </dgm:t>
    </dgm:pt>
    <dgm:pt modelId="{0AC6053B-2816-7441-B8EF-74E567413217}" type="parTrans" cxnId="{F2F00010-8B0B-A943-AB70-2A048F9BABBA}">
      <dgm:prSet/>
      <dgm:spPr/>
      <dgm:t>
        <a:bodyPr/>
        <a:lstStyle/>
        <a:p>
          <a:endParaRPr lang="nl-NL"/>
        </a:p>
      </dgm:t>
    </dgm:pt>
    <dgm:pt modelId="{242F5323-24B4-2D4E-915B-4803422B58EC}" type="sibTrans" cxnId="{F2F00010-8B0B-A943-AB70-2A048F9BABBA}">
      <dgm:prSet/>
      <dgm:spPr>
        <a:solidFill>
          <a:srgbClr val="256BA1"/>
        </a:solidFill>
      </dgm:spPr>
      <dgm:t>
        <a:bodyPr/>
        <a:lstStyle/>
        <a:p>
          <a:endParaRPr lang="nl-NL"/>
        </a:p>
      </dgm:t>
    </dgm:pt>
    <dgm:pt modelId="{A9A8773B-48A9-E441-8E3A-A30D2A514B65}">
      <dgm:prSet phldrT="[Tekst]" custT="1"/>
      <dgm:spPr/>
      <dgm:t>
        <a:bodyPr/>
        <a:lstStyle/>
        <a:p>
          <a:r>
            <a:rPr lang="nl-NL" sz="4800" dirty="0" smtClean="0">
              <a:latin typeface="Avenir Next" charset="0"/>
              <a:ea typeface="Avenir Next" charset="0"/>
              <a:cs typeface="Avenir Next" charset="0"/>
            </a:rPr>
            <a:t>R</a:t>
          </a:r>
          <a:endParaRPr lang="nl-NL" sz="4800" dirty="0">
            <a:latin typeface="Avenir Next" charset="0"/>
            <a:ea typeface="Avenir Next" charset="0"/>
            <a:cs typeface="Avenir Next" charset="0"/>
          </a:endParaRPr>
        </a:p>
      </dgm:t>
    </dgm:pt>
    <dgm:pt modelId="{92B6FFF6-3B99-B942-9BEE-D58FCF0D2E34}" type="parTrans" cxnId="{46E67A6D-1BF9-9547-9B0A-944B87C45C2B}">
      <dgm:prSet/>
      <dgm:spPr/>
      <dgm:t>
        <a:bodyPr/>
        <a:lstStyle/>
        <a:p>
          <a:endParaRPr lang="nl-NL"/>
        </a:p>
      </dgm:t>
    </dgm:pt>
    <dgm:pt modelId="{D970EA3B-F985-D74F-8758-0B05E31B786D}" type="sibTrans" cxnId="{46E67A6D-1BF9-9547-9B0A-944B87C45C2B}">
      <dgm:prSet/>
      <dgm:spPr>
        <a:solidFill>
          <a:srgbClr val="256BA1"/>
        </a:solidFill>
        <a:effectLst>
          <a:outerShdw blurRad="40000" dir="5400000" rotWithShape="0">
            <a:srgbClr val="000000">
              <a:alpha val="35000"/>
            </a:srgbClr>
          </a:outerShdw>
        </a:effectLst>
      </dgm:spPr>
      <dgm:t>
        <a:bodyPr/>
        <a:lstStyle/>
        <a:p>
          <a:endParaRPr lang="nl-NL"/>
        </a:p>
      </dgm:t>
    </dgm:pt>
    <dgm:pt modelId="{180F8959-E184-A345-8F18-A7908437FE87}" type="pres">
      <dgm:prSet presAssocID="{F4187A54-95E0-374F-A8AE-582124F55431}" presName="cycle" presStyleCnt="0">
        <dgm:presLayoutVars>
          <dgm:dir/>
          <dgm:resizeHandles val="exact"/>
        </dgm:presLayoutVars>
      </dgm:prSet>
      <dgm:spPr/>
      <dgm:t>
        <a:bodyPr/>
        <a:lstStyle/>
        <a:p>
          <a:endParaRPr lang="nl-NL"/>
        </a:p>
      </dgm:t>
    </dgm:pt>
    <dgm:pt modelId="{E2C86FB7-0B88-6640-A606-59A0865E58CB}" type="pres">
      <dgm:prSet presAssocID="{4BA5B9B9-D4B3-1D4C-A08A-FC44E422CFDB}" presName="dummy" presStyleCnt="0"/>
      <dgm:spPr/>
    </dgm:pt>
    <dgm:pt modelId="{DB3E0501-CC1F-F345-A426-DE9532CD387E}" type="pres">
      <dgm:prSet presAssocID="{4BA5B9B9-D4B3-1D4C-A08A-FC44E422CFDB}" presName="node" presStyleLbl="revTx" presStyleIdx="0" presStyleCnt="2" custScaleX="21345" custScaleY="38402">
        <dgm:presLayoutVars>
          <dgm:bulletEnabled val="1"/>
        </dgm:presLayoutVars>
      </dgm:prSet>
      <dgm:spPr/>
      <dgm:t>
        <a:bodyPr/>
        <a:lstStyle/>
        <a:p>
          <a:endParaRPr lang="nl-NL"/>
        </a:p>
      </dgm:t>
    </dgm:pt>
    <dgm:pt modelId="{98A474B5-D0EE-844D-BB78-CBBE9280E876}" type="pres">
      <dgm:prSet presAssocID="{242F5323-24B4-2D4E-915B-4803422B58EC}" presName="sibTrans" presStyleLbl="node1" presStyleIdx="0" presStyleCnt="2"/>
      <dgm:spPr/>
      <dgm:t>
        <a:bodyPr/>
        <a:lstStyle/>
        <a:p>
          <a:endParaRPr lang="nl-NL"/>
        </a:p>
      </dgm:t>
    </dgm:pt>
    <dgm:pt modelId="{4A670C85-2966-7F4D-9402-5AB3AB2F5E14}" type="pres">
      <dgm:prSet presAssocID="{A9A8773B-48A9-E441-8E3A-A30D2A514B65}" presName="dummy" presStyleCnt="0"/>
      <dgm:spPr/>
    </dgm:pt>
    <dgm:pt modelId="{162C1480-8610-0246-99C5-1C606DB83CEE}" type="pres">
      <dgm:prSet presAssocID="{A9A8773B-48A9-E441-8E3A-A30D2A514B65}" presName="node" presStyleLbl="revTx" presStyleIdx="1" presStyleCnt="2" custScaleX="27791" custScaleY="38403" custRadScaleRad="98594">
        <dgm:presLayoutVars>
          <dgm:bulletEnabled val="1"/>
        </dgm:presLayoutVars>
      </dgm:prSet>
      <dgm:spPr/>
      <dgm:t>
        <a:bodyPr/>
        <a:lstStyle/>
        <a:p>
          <a:endParaRPr lang="nl-NL"/>
        </a:p>
      </dgm:t>
    </dgm:pt>
    <dgm:pt modelId="{82A1DAD5-D719-C24A-A140-7F7493E5FA5C}" type="pres">
      <dgm:prSet presAssocID="{D970EA3B-F985-D74F-8758-0B05E31B786D}" presName="sibTrans" presStyleLbl="node1" presStyleIdx="1" presStyleCnt="2" custScaleY="99997"/>
      <dgm:spPr/>
      <dgm:t>
        <a:bodyPr/>
        <a:lstStyle/>
        <a:p>
          <a:endParaRPr lang="nl-NL"/>
        </a:p>
      </dgm:t>
    </dgm:pt>
  </dgm:ptLst>
  <dgm:cxnLst>
    <dgm:cxn modelId="{46E67A6D-1BF9-9547-9B0A-944B87C45C2B}" srcId="{F4187A54-95E0-374F-A8AE-582124F55431}" destId="{A9A8773B-48A9-E441-8E3A-A30D2A514B65}" srcOrd="1" destOrd="0" parTransId="{92B6FFF6-3B99-B942-9BEE-D58FCF0D2E34}" sibTransId="{D970EA3B-F985-D74F-8758-0B05E31B786D}"/>
    <dgm:cxn modelId="{F2F00010-8B0B-A943-AB70-2A048F9BABBA}" srcId="{F4187A54-95E0-374F-A8AE-582124F55431}" destId="{4BA5B9B9-D4B3-1D4C-A08A-FC44E422CFDB}" srcOrd="0" destOrd="0" parTransId="{0AC6053B-2816-7441-B8EF-74E567413217}" sibTransId="{242F5323-24B4-2D4E-915B-4803422B58EC}"/>
    <dgm:cxn modelId="{E4D66E38-451F-194B-9716-382651C6C254}" type="presOf" srcId="{D970EA3B-F985-D74F-8758-0B05E31B786D}" destId="{82A1DAD5-D719-C24A-A140-7F7493E5FA5C}" srcOrd="0" destOrd="0" presId="urn:microsoft.com/office/officeart/2005/8/layout/cycle1"/>
    <dgm:cxn modelId="{C5C3887C-4403-FE47-A54E-092C7D834B6A}" type="presOf" srcId="{A9A8773B-48A9-E441-8E3A-A30D2A514B65}" destId="{162C1480-8610-0246-99C5-1C606DB83CEE}" srcOrd="0" destOrd="0" presId="urn:microsoft.com/office/officeart/2005/8/layout/cycle1"/>
    <dgm:cxn modelId="{87AF03F2-A74B-8A4E-947A-D325F9233D28}" type="presOf" srcId="{F4187A54-95E0-374F-A8AE-582124F55431}" destId="{180F8959-E184-A345-8F18-A7908437FE87}" srcOrd="0" destOrd="0" presId="urn:microsoft.com/office/officeart/2005/8/layout/cycle1"/>
    <dgm:cxn modelId="{516B21BA-86F4-0C43-89E7-6EB9E263EAB9}" type="presOf" srcId="{4BA5B9B9-D4B3-1D4C-A08A-FC44E422CFDB}" destId="{DB3E0501-CC1F-F345-A426-DE9532CD387E}" srcOrd="0" destOrd="0" presId="urn:microsoft.com/office/officeart/2005/8/layout/cycle1"/>
    <dgm:cxn modelId="{77F5FFA4-41F0-E446-8B4E-F7C3E9204062}" type="presOf" srcId="{242F5323-24B4-2D4E-915B-4803422B58EC}" destId="{98A474B5-D0EE-844D-BB78-CBBE9280E876}" srcOrd="0" destOrd="0" presId="urn:microsoft.com/office/officeart/2005/8/layout/cycle1"/>
    <dgm:cxn modelId="{640436A8-AB16-1B4D-8B1B-A86557380086}" type="presParOf" srcId="{180F8959-E184-A345-8F18-A7908437FE87}" destId="{E2C86FB7-0B88-6640-A606-59A0865E58CB}" srcOrd="0" destOrd="0" presId="urn:microsoft.com/office/officeart/2005/8/layout/cycle1"/>
    <dgm:cxn modelId="{5728AE86-375A-AD4B-B9B7-DD008B276538}" type="presParOf" srcId="{180F8959-E184-A345-8F18-A7908437FE87}" destId="{DB3E0501-CC1F-F345-A426-DE9532CD387E}" srcOrd="1" destOrd="0" presId="urn:microsoft.com/office/officeart/2005/8/layout/cycle1"/>
    <dgm:cxn modelId="{9E1242EC-8664-9541-A928-3E8D9FED2FFB}" type="presParOf" srcId="{180F8959-E184-A345-8F18-A7908437FE87}" destId="{98A474B5-D0EE-844D-BB78-CBBE9280E876}" srcOrd="2" destOrd="0" presId="urn:microsoft.com/office/officeart/2005/8/layout/cycle1"/>
    <dgm:cxn modelId="{5ED7DC4C-6DA3-3543-9A9D-630F01A7C649}" type="presParOf" srcId="{180F8959-E184-A345-8F18-A7908437FE87}" destId="{4A670C85-2966-7F4D-9402-5AB3AB2F5E14}" srcOrd="3" destOrd="0" presId="urn:microsoft.com/office/officeart/2005/8/layout/cycle1"/>
    <dgm:cxn modelId="{CFCD92B6-BEDF-2140-8DE8-D30880453A67}" type="presParOf" srcId="{180F8959-E184-A345-8F18-A7908437FE87}" destId="{162C1480-8610-0246-99C5-1C606DB83CEE}" srcOrd="4" destOrd="0" presId="urn:microsoft.com/office/officeart/2005/8/layout/cycle1"/>
    <dgm:cxn modelId="{EB7AB2E2-BB20-AF43-BEB9-A0FBFD4EF013}" type="presParOf" srcId="{180F8959-E184-A345-8F18-A7908437FE87}" destId="{82A1DAD5-D719-C24A-A140-7F7493E5FA5C}" srcOrd="5" destOrd="0" presId="urn:microsoft.com/office/officeart/2005/8/layout/cycle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E0501-CC1F-F345-A426-DE9532CD387E}">
      <dsp:nvSpPr>
        <dsp:cNvPr id="0" name=""/>
        <dsp:cNvSpPr/>
      </dsp:nvSpPr>
      <dsp:spPr>
        <a:xfrm>
          <a:off x="6562351" y="3189170"/>
          <a:ext cx="630330" cy="1134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nl-NL" sz="4800" kern="1200" dirty="0" smtClean="0">
              <a:latin typeface="Avenir Next" charset="0"/>
              <a:ea typeface="Avenir Next" charset="0"/>
              <a:cs typeface="Avenir Next" charset="0"/>
            </a:rPr>
            <a:t>N</a:t>
          </a:r>
          <a:endParaRPr lang="nl-NL" sz="4800" kern="1200" dirty="0">
            <a:latin typeface="Avenir Next" charset="0"/>
            <a:ea typeface="Avenir Next" charset="0"/>
            <a:cs typeface="Avenir Next" charset="0"/>
          </a:endParaRPr>
        </a:p>
      </dsp:txBody>
      <dsp:txXfrm>
        <a:off x="6562351" y="3189170"/>
        <a:ext cx="630330" cy="1134034"/>
      </dsp:txXfrm>
    </dsp:sp>
    <dsp:sp modelId="{98A474B5-D0EE-844D-BB78-CBBE9280E876}">
      <dsp:nvSpPr>
        <dsp:cNvPr id="0" name=""/>
        <dsp:cNvSpPr/>
      </dsp:nvSpPr>
      <dsp:spPr>
        <a:xfrm>
          <a:off x="1451062" y="654595"/>
          <a:ext cx="6067727" cy="6067727"/>
        </a:xfrm>
        <a:prstGeom prst="circularArrow">
          <a:avLst>
            <a:gd name="adj1" fmla="val 9490"/>
            <a:gd name="adj2" fmla="val 685642"/>
            <a:gd name="adj3" fmla="val 9198106"/>
            <a:gd name="adj4" fmla="val 916230"/>
            <a:gd name="adj5" fmla="val 11072"/>
          </a:avLst>
        </a:prstGeom>
        <a:solidFill>
          <a:srgbClr val="256BA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2C1480-8610-0246-99C5-1C606DB83CEE}">
      <dsp:nvSpPr>
        <dsp:cNvPr id="0" name=""/>
        <dsp:cNvSpPr/>
      </dsp:nvSpPr>
      <dsp:spPr>
        <a:xfrm>
          <a:off x="1680999" y="3189155"/>
          <a:ext cx="820685" cy="11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nl-NL" sz="4800" kern="1200" dirty="0" smtClean="0">
              <a:latin typeface="Avenir Next" charset="0"/>
              <a:ea typeface="Avenir Next" charset="0"/>
              <a:cs typeface="Avenir Next" charset="0"/>
            </a:rPr>
            <a:t>R</a:t>
          </a:r>
          <a:endParaRPr lang="nl-NL" sz="4800" kern="1200" dirty="0">
            <a:latin typeface="Avenir Next" charset="0"/>
            <a:ea typeface="Avenir Next" charset="0"/>
            <a:cs typeface="Avenir Next" charset="0"/>
          </a:endParaRPr>
        </a:p>
      </dsp:txBody>
      <dsp:txXfrm>
        <a:off x="1680999" y="3189155"/>
        <a:ext cx="820685" cy="1134063"/>
      </dsp:txXfrm>
    </dsp:sp>
    <dsp:sp modelId="{82A1DAD5-D719-C24A-A140-7F7493E5FA5C}">
      <dsp:nvSpPr>
        <dsp:cNvPr id="0" name=""/>
        <dsp:cNvSpPr/>
      </dsp:nvSpPr>
      <dsp:spPr>
        <a:xfrm>
          <a:off x="1451062" y="790142"/>
          <a:ext cx="6067727" cy="6067545"/>
        </a:xfrm>
        <a:prstGeom prst="circularArrow">
          <a:avLst>
            <a:gd name="adj1" fmla="val 9490"/>
            <a:gd name="adj2" fmla="val 685642"/>
            <a:gd name="adj3" fmla="val 19998128"/>
            <a:gd name="adj4" fmla="val 11716252"/>
            <a:gd name="adj5" fmla="val 11072"/>
          </a:avLst>
        </a:prstGeom>
        <a:solidFill>
          <a:srgbClr val="256BA1"/>
        </a:solidFill>
        <a:ln>
          <a:noFill/>
        </a:ln>
        <a:effectLst>
          <a:outerShdw blurRad="40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C1500DE6-1BF4-A94B-8DC9-55BDD19A1E33}" type="datetime1">
              <a:rPr lang="en-US" altLang="nl-NL"/>
              <a:pPr>
                <a:defRPr/>
              </a:pPr>
              <a:t>2/18/16</a:t>
            </a:fld>
            <a:endParaRPr lang="en-US" altLang="nl-NL"/>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7F7AC97A-A008-A745-913F-3B592B08EC84}" type="slidenum">
              <a:rPr lang="en-US" altLang="nl-NL"/>
              <a:pPr>
                <a:defRPr/>
              </a:pPr>
              <a:t>‹nr.›</a:t>
            </a:fld>
            <a:endParaRPr lang="en-US" altLang="nl-NL"/>
          </a:p>
        </p:txBody>
      </p:sp>
    </p:spTree>
    <p:extLst>
      <p:ext uri="{BB962C8B-B14F-4D97-AF65-F5344CB8AC3E}">
        <p14:creationId xmlns:p14="http://schemas.microsoft.com/office/powerpoint/2010/main" val="1114652872"/>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nl-NL" sz="9600">
                <a:solidFill>
                  <a:srgbClr val="000000"/>
                </a:solidFill>
                <a:ea typeface="ＭＳ Ｐゴシック" charset="-128"/>
              </a:rPr>
              <a:t>Copyright Colin Purrington (</a:t>
            </a:r>
            <a:r>
              <a:rPr lang="en-US" altLang="nl-NL" sz="9600">
                <a:solidFill>
                  <a:srgbClr val="000000"/>
                </a:solidFill>
                <a:latin typeface="Times New Roman" charset="0"/>
                <a:ea typeface="ＭＳ Ｐゴシック" charset="-128"/>
              </a:rPr>
              <a:t>http://colinpurrington.com/tips/academic/posterdesign).</a:t>
            </a:r>
            <a:endParaRPr lang="en-US" altLang="nl-NL" sz="960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BB907580-360D-EB46-914E-98BE7BC59C90}" type="slidenum">
              <a:rPr lang="en-US" altLang="nl-NL" sz="1200"/>
              <a:pPr>
                <a:spcBef>
                  <a:spcPct val="0"/>
                </a:spcBef>
              </a:pPr>
              <a:t>1</a:t>
            </a:fld>
            <a:endParaRPr lang="en-US" altLang="nl-NL" sz="1200"/>
          </a:p>
        </p:txBody>
      </p:sp>
    </p:spTree>
    <p:extLst>
      <p:ext uri="{BB962C8B-B14F-4D97-AF65-F5344CB8AC3E}">
        <p14:creationId xmlns:p14="http://schemas.microsoft.com/office/powerpoint/2010/main" val="147096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5F93D-9B41-6E49-AA9C-2BD004158065}" type="slidenum">
              <a:rPr lang="en-US" altLang="nl-NL"/>
              <a:pPr>
                <a:defRPr/>
              </a:pPr>
              <a:t>‹nr.›</a:t>
            </a:fld>
            <a:endParaRPr lang="en-US" altLang="nl-NL"/>
          </a:p>
        </p:txBody>
      </p:sp>
    </p:spTree>
    <p:extLst>
      <p:ext uri="{BB962C8B-B14F-4D97-AF65-F5344CB8AC3E}">
        <p14:creationId xmlns:p14="http://schemas.microsoft.com/office/powerpoint/2010/main" val="70933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93A011-2236-C942-AA44-38917B56C3A8}" type="slidenum">
              <a:rPr lang="en-US" altLang="nl-NL"/>
              <a:pPr>
                <a:defRPr/>
              </a:pPr>
              <a:t>‹nr.›</a:t>
            </a:fld>
            <a:endParaRPr lang="en-US" altLang="nl-NL"/>
          </a:p>
        </p:txBody>
      </p:sp>
    </p:spTree>
    <p:extLst>
      <p:ext uri="{BB962C8B-B14F-4D97-AF65-F5344CB8AC3E}">
        <p14:creationId xmlns:p14="http://schemas.microsoft.com/office/powerpoint/2010/main" val="19765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C0C4A0-DB8B-0147-8F65-DB2DAA224290}" type="slidenum">
              <a:rPr lang="en-US" altLang="nl-NL"/>
              <a:pPr>
                <a:defRPr/>
              </a:pPr>
              <a:t>‹nr.›</a:t>
            </a:fld>
            <a:endParaRPr lang="en-US" altLang="nl-NL"/>
          </a:p>
        </p:txBody>
      </p:sp>
    </p:spTree>
    <p:extLst>
      <p:ext uri="{BB962C8B-B14F-4D97-AF65-F5344CB8AC3E}">
        <p14:creationId xmlns:p14="http://schemas.microsoft.com/office/powerpoint/2010/main" val="190989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F1C0AC-21CD-6242-A697-14DEFA998092}" type="slidenum">
              <a:rPr lang="en-US" altLang="nl-NL"/>
              <a:pPr>
                <a:defRPr/>
              </a:pPr>
              <a:t>‹nr.›</a:t>
            </a:fld>
            <a:endParaRPr lang="en-US" altLang="nl-NL"/>
          </a:p>
        </p:txBody>
      </p:sp>
    </p:spTree>
    <p:extLst>
      <p:ext uri="{BB962C8B-B14F-4D97-AF65-F5344CB8AC3E}">
        <p14:creationId xmlns:p14="http://schemas.microsoft.com/office/powerpoint/2010/main" val="103761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C33C90-F6F3-614E-A8CF-382FCBDC49A4}" type="slidenum">
              <a:rPr lang="en-US" altLang="nl-NL"/>
              <a:pPr>
                <a:defRPr/>
              </a:pPr>
              <a:t>‹nr.›</a:t>
            </a:fld>
            <a:endParaRPr lang="en-US" altLang="nl-NL"/>
          </a:p>
        </p:txBody>
      </p:sp>
    </p:spTree>
    <p:extLst>
      <p:ext uri="{BB962C8B-B14F-4D97-AF65-F5344CB8AC3E}">
        <p14:creationId xmlns:p14="http://schemas.microsoft.com/office/powerpoint/2010/main" val="170005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43C082-12E1-4147-A961-348D7A06C9C5}" type="slidenum">
              <a:rPr lang="en-US" altLang="nl-NL"/>
              <a:pPr>
                <a:defRPr/>
              </a:pPr>
              <a:t>‹nr.›</a:t>
            </a:fld>
            <a:endParaRPr lang="en-US" altLang="nl-NL"/>
          </a:p>
        </p:txBody>
      </p:sp>
    </p:spTree>
    <p:extLst>
      <p:ext uri="{BB962C8B-B14F-4D97-AF65-F5344CB8AC3E}">
        <p14:creationId xmlns:p14="http://schemas.microsoft.com/office/powerpoint/2010/main" val="62058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FEF760-6E38-F847-B3DF-C0BE637BA624}" type="slidenum">
              <a:rPr lang="en-US" altLang="nl-NL"/>
              <a:pPr>
                <a:defRPr/>
              </a:pPr>
              <a:t>‹nr.›</a:t>
            </a:fld>
            <a:endParaRPr lang="en-US" altLang="nl-NL"/>
          </a:p>
        </p:txBody>
      </p:sp>
    </p:spTree>
    <p:extLst>
      <p:ext uri="{BB962C8B-B14F-4D97-AF65-F5344CB8AC3E}">
        <p14:creationId xmlns:p14="http://schemas.microsoft.com/office/powerpoint/2010/main" val="191424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D2F6387-FB0E-4442-A922-D37D07ECEA83}" type="slidenum">
              <a:rPr lang="en-US" altLang="nl-NL"/>
              <a:pPr>
                <a:defRPr/>
              </a:pPr>
              <a:t>‹nr.›</a:t>
            </a:fld>
            <a:endParaRPr lang="en-US" altLang="nl-NL"/>
          </a:p>
        </p:txBody>
      </p:sp>
    </p:spTree>
    <p:extLst>
      <p:ext uri="{BB962C8B-B14F-4D97-AF65-F5344CB8AC3E}">
        <p14:creationId xmlns:p14="http://schemas.microsoft.com/office/powerpoint/2010/main" val="123612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1D8A83-6378-F040-9FFF-957B07B9B51E}" type="slidenum">
              <a:rPr lang="en-US" altLang="nl-NL"/>
              <a:pPr>
                <a:defRPr/>
              </a:pPr>
              <a:t>‹nr.›</a:t>
            </a:fld>
            <a:endParaRPr lang="en-US" altLang="nl-NL"/>
          </a:p>
        </p:txBody>
      </p:sp>
    </p:spTree>
    <p:extLst>
      <p:ext uri="{BB962C8B-B14F-4D97-AF65-F5344CB8AC3E}">
        <p14:creationId xmlns:p14="http://schemas.microsoft.com/office/powerpoint/2010/main" val="76609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132D88-9C73-D547-8C8E-A04A07C99590}" type="slidenum">
              <a:rPr lang="en-US" altLang="nl-NL"/>
              <a:pPr>
                <a:defRPr/>
              </a:pPr>
              <a:t>‹nr.›</a:t>
            </a:fld>
            <a:endParaRPr lang="en-US" altLang="nl-NL"/>
          </a:p>
        </p:txBody>
      </p:sp>
    </p:spTree>
    <p:extLst>
      <p:ext uri="{BB962C8B-B14F-4D97-AF65-F5344CB8AC3E}">
        <p14:creationId xmlns:p14="http://schemas.microsoft.com/office/powerpoint/2010/main" val="151409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CEE69A-36F0-C943-94D3-CD34BFD68D89}" type="slidenum">
              <a:rPr lang="en-US" altLang="nl-NL"/>
              <a:pPr>
                <a:defRPr/>
              </a:pPr>
              <a:t>‹nr.›</a:t>
            </a:fld>
            <a:endParaRPr lang="en-US" altLang="nl-NL"/>
          </a:p>
        </p:txBody>
      </p:sp>
    </p:spTree>
    <p:extLst>
      <p:ext uri="{BB962C8B-B14F-4D97-AF65-F5344CB8AC3E}">
        <p14:creationId xmlns:p14="http://schemas.microsoft.com/office/powerpoint/2010/main" val="1929386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ctr" anchorCtr="0" compatLnSpc="1">
            <a:prstTxWarp prst="textNoShape">
              <a:avLst/>
            </a:prstTxWarp>
          </a:bodyPr>
          <a:lstStyle/>
          <a:p>
            <a:pPr lvl="0"/>
            <a:r>
              <a:rPr lang="en-US" altLang="nl-NL"/>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t" anchorCtr="0" compatLnSpc="1">
            <a:prstTxWarp prst="textNoShape">
              <a:avLst/>
            </a:prstTxWarp>
          </a:bodyPr>
          <a:lstStyle/>
          <a:p>
            <a:pPr lvl="0"/>
            <a:r>
              <a:rPr lang="en-US" altLang="nl-NL"/>
              <a:t>Click to edit Master text styles</a:t>
            </a:r>
          </a:p>
          <a:p>
            <a:pPr lvl="1"/>
            <a:r>
              <a:rPr lang="en-US" altLang="nl-NL"/>
              <a:t>Second level</a:t>
            </a:r>
          </a:p>
          <a:p>
            <a:pPr lvl="2"/>
            <a:r>
              <a:rPr lang="en-US" altLang="nl-NL"/>
              <a:t>Third level</a:t>
            </a:r>
          </a:p>
          <a:p>
            <a:pPr lvl="3"/>
            <a:r>
              <a:rPr lang="en-US" altLang="nl-NL"/>
              <a:t>Fourth level</a:t>
            </a:r>
          </a:p>
          <a:p>
            <a:pPr lvl="4"/>
            <a:r>
              <a:rPr lang="en-US" altLang="nl-NL"/>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eaLnBrk="1" hangingPunct="1">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eaLnBrk="1" hangingPunct="1">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eaLnBrk="1" hangingPunct="1">
              <a:defRPr sz="5400">
                <a:latin typeface="Times New Roman" charset="0"/>
              </a:defRPr>
            </a:lvl1pPr>
          </a:lstStyle>
          <a:p>
            <a:pPr>
              <a:defRPr/>
            </a:pPr>
            <a:fld id="{493B5755-962B-8340-925D-748484CB32C6}" type="slidenum">
              <a:rPr lang="en-US" altLang="nl-NL"/>
              <a:pPr>
                <a:defRPr/>
              </a:pPr>
              <a:t>‹nr.›</a:t>
            </a:fld>
            <a:endParaRPr lang="en-US" alt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ＭＳ Ｐゴシック" pitchFamily="-65"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ＭＳ Ｐゴシック" pitchFamily="-65"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ＭＳ Ｐゴシック" pitchFamily="-65"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ＭＳ Ｐゴシック" pitchFamily="-65"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image" Target="../media/image4.gif"/><Relationship Id="rId13" Type="http://schemas.openxmlformats.org/officeDocument/2006/relationships/image" Target="../media/image5.png"/><Relationship Id="rId1" Type="http://schemas.openxmlformats.org/officeDocument/2006/relationships/themeOverride" Target="../theme/themeOverride1.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p:nvPr/>
        </p:nvSpPr>
        <p:spPr>
          <a:xfrm>
            <a:off x="11112" y="-29688"/>
            <a:ext cx="30267275" cy="42794238"/>
          </a:xfrm>
          <a:prstGeom prst="rect">
            <a:avLst/>
          </a:prstGeom>
          <a:solidFill>
            <a:srgbClr val="0070C0">
              <a:alpha val="15000"/>
            </a:srgbClr>
          </a:solidFill>
          <a:ln w="38100" cmpd="sng"/>
        </p:spPr>
        <p:style>
          <a:lnRef idx="1">
            <a:schemeClr val="accent1"/>
          </a:lnRef>
          <a:fillRef idx="3">
            <a:schemeClr val="accent1"/>
          </a:fillRef>
          <a:effectRef idx="2">
            <a:schemeClr val="accent1"/>
          </a:effectRef>
          <a:fontRef idx="minor">
            <a:schemeClr val="lt1"/>
          </a:fontRef>
        </p:style>
        <p:txBody>
          <a:bodyPr lIns="80280" tIns="40140" rIns="80280" bIns="40140" anchor="ctr"/>
          <a:lstStyle/>
          <a:p>
            <a:pPr algn="ctr" eaLnBrk="1" hangingPunct="1">
              <a:defRPr/>
            </a:pPr>
            <a:endParaRPr lang="nl-NL" dirty="0">
              <a:solidFill>
                <a:srgbClr val="FFFFFF"/>
              </a:solidFill>
              <a:ea typeface="ＭＳ Ｐゴシック" charset="0"/>
              <a:cs typeface="ＭＳ Ｐゴシック" charset="0"/>
            </a:endParaRPr>
          </a:p>
        </p:txBody>
      </p:sp>
      <p:sp>
        <p:nvSpPr>
          <p:cNvPr id="14339" name="Text Box 7"/>
          <p:cNvSpPr txBox="1">
            <a:spLocks noChangeArrowheads="1"/>
          </p:cNvSpPr>
          <p:nvPr/>
        </p:nvSpPr>
        <p:spPr bwMode="auto">
          <a:xfrm>
            <a:off x="-16968431" y="4369583"/>
            <a:ext cx="13495338" cy="10730429"/>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charset="0"/>
                <a:ea typeface="ＭＳ Ｐゴシック" charset="-128"/>
              </a:defRPr>
            </a:lvl1pPr>
            <a:lvl2pPr marL="742950" indent="-285750">
              <a:spcBef>
                <a:spcPct val="20000"/>
              </a:spcBef>
              <a:buChar char="–"/>
              <a:tabLst>
                <a:tab pos="500063" algn="l"/>
              </a:tabLst>
              <a:defRPr sz="11000">
                <a:solidFill>
                  <a:schemeClr val="tx1"/>
                </a:solidFill>
                <a:latin typeface="Times New Roman" charset="0"/>
                <a:ea typeface="ＭＳ Ｐゴシック" charset="-128"/>
              </a:defRPr>
            </a:lvl2pPr>
            <a:lvl3pPr marL="1143000" indent="-228600">
              <a:spcBef>
                <a:spcPct val="20000"/>
              </a:spcBef>
              <a:buChar char="•"/>
              <a:tabLst>
                <a:tab pos="500063" algn="l"/>
              </a:tabLst>
              <a:defRPr sz="9400">
                <a:solidFill>
                  <a:schemeClr val="tx1"/>
                </a:solidFill>
                <a:latin typeface="Times New Roman" charset="0"/>
                <a:ea typeface="ＭＳ Ｐゴシック" charset="-128"/>
              </a:defRPr>
            </a:lvl3pPr>
            <a:lvl4pPr marL="1600200" indent="-228600">
              <a:spcBef>
                <a:spcPct val="20000"/>
              </a:spcBef>
              <a:buChar char="–"/>
              <a:tabLst>
                <a:tab pos="500063" algn="l"/>
              </a:tabLst>
              <a:defRPr sz="7800">
                <a:solidFill>
                  <a:schemeClr val="tx1"/>
                </a:solidFill>
                <a:latin typeface="Times New Roman" charset="0"/>
                <a:ea typeface="ＭＳ Ｐゴシック" charset="-128"/>
              </a:defRPr>
            </a:lvl4pPr>
            <a:lvl5pPr marL="2057400" indent="-228600">
              <a:spcBef>
                <a:spcPct val="20000"/>
              </a:spcBef>
              <a:buChar char="»"/>
              <a:tabLst>
                <a:tab pos="500063"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a:latin typeface="Avenir Next" charset="0"/>
                <a:ea typeface="Avenir Next" charset="0"/>
                <a:cs typeface="Avenir Next" charset="0"/>
              </a:rPr>
              <a:t>Introductie</a:t>
            </a:r>
            <a:endParaRPr lang="nl-NL" altLang="nl-NL" sz="4200" b="1" dirty="0">
              <a:latin typeface="Avenir Next" charset="0"/>
              <a:ea typeface="Avenir Next" charset="0"/>
              <a:cs typeface="Avenir Next" charset="0"/>
            </a:endParaRPr>
          </a:p>
          <a:p>
            <a:pPr algn="just" eaLnBrk="1" hangingPunct="1">
              <a:spcBef>
                <a:spcPct val="10000"/>
              </a:spcBef>
              <a:buFontTx/>
              <a:buNone/>
            </a:pPr>
            <a:r>
              <a:rPr lang="nl-NL" altLang="nl-NL" sz="3600" dirty="0">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smtClean="0">
                <a:latin typeface="Avenir Next" charset="0"/>
                <a:ea typeface="Avenir Next" charset="0"/>
                <a:cs typeface="Avenir Next" charset="0"/>
              </a:rPr>
              <a:t>aangetoond</a:t>
            </a:r>
            <a:r>
              <a:rPr lang="nl-NL" altLang="nl-NL" sz="3600" dirty="0">
                <a:latin typeface="Avenir Next" charset="0"/>
                <a:ea typeface="Avenir Next" charset="0"/>
                <a:cs typeface="Avenir Next" charset="0"/>
              </a:rPr>
              <a:t>, via sorteernetwerken, dat het sorteren van 9 elementen een minimum van 25 vergelijkingen (comparatoren) vereist.</a:t>
            </a:r>
          </a:p>
          <a:p>
            <a:pPr algn="just" eaLnBrk="1" hangingPunct="1">
              <a:spcBef>
                <a:spcPct val="10000"/>
              </a:spcBef>
              <a:buFontTx/>
              <a:buNone/>
            </a:pPr>
            <a:r>
              <a:rPr lang="nl-NL" altLang="nl-NL" sz="3600" dirty="0">
                <a:latin typeface="Avenir Next" charset="0"/>
                <a:ea typeface="Avenir Next" charset="0"/>
                <a:cs typeface="Avenir Next" charset="0"/>
              </a:rPr>
              <a:t>Dit onderzoek bouwt hierop verder.</a:t>
            </a:r>
          </a:p>
          <a:p>
            <a:pPr algn="just" eaLnBrk="1" hangingPunct="1">
              <a:spcBef>
                <a:spcPct val="10000"/>
              </a:spcBef>
              <a:buFontTx/>
              <a:buNone/>
            </a:pPr>
            <a:r>
              <a:rPr lang="nl-NL" altLang="nl-NL" sz="3600" dirty="0">
                <a:latin typeface="Avenir Next" charset="0"/>
                <a:ea typeface="Avenir Next" charset="0"/>
                <a:cs typeface="Avenir Next" charset="0"/>
              </a:rPr>
              <a:t>Het doel </a:t>
            </a:r>
            <a:r>
              <a:rPr lang="nl-NL" altLang="nl-NL" sz="3600" dirty="0" smtClean="0">
                <a:latin typeface="Avenir Next" charset="0"/>
                <a:ea typeface="Avenir Next" charset="0"/>
                <a:cs typeface="Avenir Next" charset="0"/>
              </a:rPr>
              <a:t>bestaat erin</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reproduceren van de resultaten voor een sorteernetwerk van 9 kanalen, 25 comparatoren. [ref]</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verbeteren </a:t>
            </a:r>
            <a:r>
              <a:rPr lang="nl-NL" altLang="nl-NL" sz="3600" dirty="0">
                <a:latin typeface="Avenir Next" charset="0"/>
                <a:ea typeface="Avenir Next" charset="0"/>
                <a:cs typeface="Avenir Next" charset="0"/>
              </a:rPr>
              <a:t>van de methode om een sorteernetwerk voor 11 kanalen te bekomen met optimale grootte.</a:t>
            </a:r>
          </a:p>
        </p:txBody>
      </p:sp>
      <p:sp>
        <p:nvSpPr>
          <p:cNvPr id="14340" name="Text Box 11"/>
          <p:cNvSpPr txBox="1">
            <a:spLocks noChangeArrowheads="1"/>
          </p:cNvSpPr>
          <p:nvPr/>
        </p:nvSpPr>
        <p:spPr bwMode="auto">
          <a:xfrm>
            <a:off x="33288754" y="4926851"/>
            <a:ext cx="13425488" cy="9857317"/>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8000" algn="l"/>
              </a:tabLst>
              <a:defRPr sz="12600">
                <a:solidFill>
                  <a:schemeClr val="tx1"/>
                </a:solidFill>
                <a:latin typeface="Times New Roman" charset="0"/>
                <a:ea typeface="ＭＳ Ｐゴシック" charset="-128"/>
              </a:defRPr>
            </a:lvl1pPr>
            <a:lvl2pPr marL="742950" indent="-285750">
              <a:spcBef>
                <a:spcPct val="20000"/>
              </a:spcBef>
              <a:buChar char="–"/>
              <a:tabLst>
                <a:tab pos="508000" algn="l"/>
              </a:tabLst>
              <a:defRPr sz="11000">
                <a:solidFill>
                  <a:schemeClr val="tx1"/>
                </a:solidFill>
                <a:latin typeface="Times New Roman" charset="0"/>
                <a:ea typeface="ＭＳ Ｐゴシック" charset="-128"/>
              </a:defRPr>
            </a:lvl2pPr>
            <a:lvl3pPr marL="1143000" indent="-228600">
              <a:spcBef>
                <a:spcPct val="20000"/>
              </a:spcBef>
              <a:buChar char="•"/>
              <a:tabLst>
                <a:tab pos="508000" algn="l"/>
              </a:tabLst>
              <a:defRPr sz="9400">
                <a:solidFill>
                  <a:schemeClr val="tx1"/>
                </a:solidFill>
                <a:latin typeface="Times New Roman" charset="0"/>
                <a:ea typeface="ＭＳ Ｐゴシック" charset="-128"/>
              </a:defRPr>
            </a:lvl3pPr>
            <a:lvl4pPr marL="1600200" indent="-228600">
              <a:spcBef>
                <a:spcPct val="20000"/>
              </a:spcBef>
              <a:buChar char="–"/>
              <a:tabLst>
                <a:tab pos="508000" algn="l"/>
              </a:tabLst>
              <a:defRPr sz="7800">
                <a:solidFill>
                  <a:schemeClr val="tx1"/>
                </a:solidFill>
                <a:latin typeface="Times New Roman" charset="0"/>
                <a:ea typeface="ＭＳ Ｐゴシック" charset="-128"/>
              </a:defRPr>
            </a:lvl4pPr>
            <a:lvl5pPr marL="2057400" indent="-228600">
              <a:spcBef>
                <a:spcPct val="20000"/>
              </a:spcBef>
              <a:buChar char="»"/>
              <a:tabLst>
                <a:tab pos="508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err="1" smtClean="0">
                <a:solidFill>
                  <a:srgbClr val="000000"/>
                </a:solidFill>
                <a:latin typeface="Avenir Next" charset="0"/>
                <a:ea typeface="Avenir Next" charset="0"/>
                <a:cs typeface="Avenir Next" charset="0"/>
              </a:rPr>
              <a:t>Materials</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and</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methods</a:t>
            </a:r>
            <a:r>
              <a:rPr lang="nl-NL" altLang="nl-NL" sz="2100" dirty="0" smtClean="0">
                <a:solidFill>
                  <a:srgbClr val="FF8000"/>
                </a:solidFill>
                <a:latin typeface="Avenir Next" charset="0"/>
                <a:ea typeface="Avenir Next" charset="0"/>
                <a:cs typeface="Avenir Next" charset="0"/>
              </a:rPr>
              <a:t>	</a:t>
            </a:r>
            <a:endParaRPr lang="nl-NL" altLang="nl-NL" sz="2100" dirty="0" smtClean="0">
              <a:latin typeface="Avenir Next" charset="0"/>
              <a:ea typeface="Avenir Next" charset="0"/>
              <a:cs typeface="Avenir Next" charset="0"/>
            </a:endParaRPr>
          </a:p>
          <a:p>
            <a:pPr eaLnBrk="1" hangingPunct="1">
              <a:spcBef>
                <a:spcPct val="10000"/>
              </a:spcBef>
              <a:buFontTx/>
              <a:buNone/>
            </a:pP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endParaRPr lang="nl-NL" altLang="nl-NL" sz="3600" dirty="0" smtClean="0">
              <a:latin typeface="Avenir Next" charset="0"/>
              <a:ea typeface="Avenir Next" charset="0"/>
              <a:cs typeface="Avenir Next" charset="0"/>
            </a:endParaRPr>
          </a:p>
          <a:p>
            <a:pPr eaLnBrk="1" hangingPunct="1">
              <a:spcBef>
                <a:spcPct val="10000"/>
              </a:spcBef>
              <a:buFontTx/>
              <a:buNone/>
            </a:pPr>
            <a:endParaRPr lang="nl-NL" altLang="nl-NL" sz="2500" dirty="0"/>
          </a:p>
        </p:txBody>
      </p:sp>
      <p:sp>
        <p:nvSpPr>
          <p:cNvPr id="14341" name="Text Box 16"/>
          <p:cNvSpPr txBox="1">
            <a:spLocks noChangeArrowheads="1"/>
          </p:cNvSpPr>
          <p:nvPr/>
        </p:nvSpPr>
        <p:spPr bwMode="auto">
          <a:xfrm>
            <a:off x="15719627" y="38239701"/>
            <a:ext cx="13506247" cy="3651976"/>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Erkenning</a:t>
            </a:r>
            <a:endParaRPr lang="nl-NL" altLang="nl-NL" sz="3900" b="1" dirty="0" smtClean="0">
              <a:solidFill>
                <a:srgbClr val="000000"/>
              </a:solidFill>
              <a:latin typeface="Avenir Next" charset="0"/>
              <a:ea typeface="Avenir Next" charset="0"/>
              <a:cs typeface="Avenir Next" charset="0"/>
            </a:endParaRPr>
          </a:p>
          <a:p>
            <a:pPr eaLnBrk="1" hangingPunct="1">
              <a:spcBef>
                <a:spcPct val="10000"/>
              </a:spcBef>
              <a:buFontTx/>
              <a:buNone/>
            </a:pPr>
            <a:r>
              <a:rPr lang="nl-NL" altLang="nl-NL" sz="3600" dirty="0" smtClean="0">
                <a:latin typeface="Avenir Next" charset="0"/>
                <a:ea typeface="Avenir Next" charset="0"/>
                <a:cs typeface="Avenir Next" charset="0"/>
              </a:rPr>
              <a:t>Prof. Dr. Ir. Tom Schrijvers</a:t>
            </a:r>
            <a:endParaRPr lang="nl-NL" altLang="nl-NL" sz="3600" dirty="0">
              <a:latin typeface="Avenir Next" charset="0"/>
              <a:ea typeface="Avenir Next" charset="0"/>
              <a:cs typeface="Avenir Next" charset="0"/>
            </a:endParaRPr>
          </a:p>
        </p:txBody>
      </p:sp>
      <p:sp>
        <p:nvSpPr>
          <p:cNvPr id="14342" name="Text Box 13"/>
          <p:cNvSpPr txBox="1">
            <a:spLocks noChangeArrowheads="1"/>
          </p:cNvSpPr>
          <p:nvPr/>
        </p:nvSpPr>
        <p:spPr bwMode="auto">
          <a:xfrm>
            <a:off x="-18047513" y="22027529"/>
            <a:ext cx="13474701" cy="1947335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635000" algn="l"/>
              </a:tabLst>
              <a:defRPr sz="12600">
                <a:solidFill>
                  <a:schemeClr val="tx1"/>
                </a:solidFill>
                <a:latin typeface="Times New Roman" charset="0"/>
                <a:ea typeface="ＭＳ Ｐゴシック" charset="-128"/>
              </a:defRPr>
            </a:lvl1pPr>
            <a:lvl2pPr marL="742950" indent="-285750">
              <a:spcBef>
                <a:spcPct val="20000"/>
              </a:spcBef>
              <a:buChar char="–"/>
              <a:tabLst>
                <a:tab pos="635000" algn="l"/>
              </a:tabLst>
              <a:defRPr sz="11000">
                <a:solidFill>
                  <a:schemeClr val="tx1"/>
                </a:solidFill>
                <a:latin typeface="Times New Roman" charset="0"/>
                <a:ea typeface="ＭＳ Ｐゴシック" charset="-128"/>
              </a:defRPr>
            </a:lvl2pPr>
            <a:lvl3pPr marL="1143000" indent="-228600">
              <a:spcBef>
                <a:spcPct val="20000"/>
              </a:spcBef>
              <a:buChar char="•"/>
              <a:tabLst>
                <a:tab pos="635000" algn="l"/>
              </a:tabLst>
              <a:defRPr sz="9400">
                <a:solidFill>
                  <a:schemeClr val="tx1"/>
                </a:solidFill>
                <a:latin typeface="Times New Roman" charset="0"/>
                <a:ea typeface="ＭＳ Ｐゴシック" charset="-128"/>
              </a:defRPr>
            </a:lvl3pPr>
            <a:lvl4pPr marL="1600200" indent="-228600">
              <a:spcBef>
                <a:spcPct val="20000"/>
              </a:spcBef>
              <a:buChar char="–"/>
              <a:tabLst>
                <a:tab pos="635000" algn="l"/>
              </a:tabLst>
              <a:defRPr sz="7800">
                <a:solidFill>
                  <a:schemeClr val="tx1"/>
                </a:solidFill>
                <a:latin typeface="Times New Roman" charset="0"/>
                <a:ea typeface="ＭＳ Ｐゴシック" charset="-128"/>
              </a:defRPr>
            </a:lvl4pPr>
            <a:lvl5pPr marL="2057400" indent="-228600">
              <a:spcBef>
                <a:spcPct val="20000"/>
              </a:spcBef>
              <a:buChar char="»"/>
              <a:tabLst>
                <a:tab pos="635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Achtergrondinformatie</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is een netwerk dat gegeven een bepaalde input, een bepaalde output levert.</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bestaat uit</a:t>
            </a:r>
          </a:p>
          <a:p>
            <a:pPr marL="571500" indent="-571500" algn="just" eaLnBrk="1" hangingPunct="1">
              <a:spcBef>
                <a:spcPct val="10000"/>
              </a:spcBef>
            </a:pPr>
            <a:r>
              <a:rPr lang="nl-NL" altLang="nl-NL" sz="3600" dirty="0" smtClean="0">
                <a:latin typeface="Avenir Next" charset="0"/>
                <a:ea typeface="Avenir Next" charset="0"/>
                <a:cs typeface="Avenir Next" charset="0"/>
              </a:rPr>
              <a:t>N kanalen;</a:t>
            </a:r>
          </a:p>
          <a:p>
            <a:pPr marL="571500" indent="-571500" algn="just" eaLnBrk="1" hangingPunct="1">
              <a:spcBef>
                <a:spcPct val="10000"/>
              </a:spcBef>
            </a:pPr>
            <a:r>
              <a:rPr lang="nl-NL" altLang="nl-NL" sz="3600" dirty="0">
                <a:latin typeface="Avenir Next" charset="0"/>
                <a:ea typeface="Avenir Next" charset="0"/>
                <a:cs typeface="Avenir Next" charset="0"/>
              </a:rPr>
              <a:t>e</a:t>
            </a:r>
            <a:r>
              <a:rPr lang="nl-NL" altLang="nl-NL" sz="3600" dirty="0" smtClean="0">
                <a:latin typeface="Avenir Next" charset="0"/>
                <a:ea typeface="Avenir Next" charset="0"/>
                <a:cs typeface="Avenir Next" charset="0"/>
              </a:rPr>
              <a:t>en aantal comparatoren.</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Kanaal</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kanaal wordt voorgesteld als een horizontale lijn die in het begin een input neemt en op het einde een output levert. Tussen het begin en het einde kan een comparator de data “manipuleren”</a:t>
            </a:r>
          </a:p>
          <a:p>
            <a:pPr algn="just" eaLnBrk="1" hangingPunct="1">
              <a:spcBef>
                <a:spcPct val="10000"/>
              </a:spcBef>
              <a:buNone/>
            </a:pPr>
            <a:endParaRPr lang="nl-NL" altLang="nl-NL" sz="2000" dirty="0" smtClean="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Comparator</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comparator wordt voorgesteld als een verticale lijn die twee kanalen met elkaar verbindt. Een comparator manipuleert de data die binnenkomt via die twee kanalen door de input van de twee kanalen te vergelijken en de kleinste waarde in het bovenste kanaal te plaatsen en de hoogste waarde in het onderste kanaal.</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Sorteernetwerk</a:t>
            </a:r>
          </a:p>
          <a:p>
            <a:pPr algn="just" eaLnBrk="1" hangingPunct="1">
              <a:spcBef>
                <a:spcPct val="10000"/>
              </a:spcBef>
              <a:buNone/>
            </a:pPr>
            <a:r>
              <a:rPr lang="nl-NL" altLang="nl-NL" sz="3600" dirty="0" smtClean="0">
                <a:latin typeface="Avenir Next" charset="0"/>
                <a:ea typeface="Avenir Next" charset="0"/>
                <a:cs typeface="Avenir Next" charset="0"/>
              </a:rPr>
              <a:t>Een sorteernetwerk is een comparator netwerk dat voor elk mogelijke input een gesorteerde output levert. Er wordt onder meer onderzoek verricht naar de optimale grootte bij sorteernetwerken. “Een sorteernetwerk met optimale grootte voor n-input” houdt in dat er geen ander sorteer netwerk bestaat voor n-input met minder comparatoren.</a:t>
            </a:r>
          </a:p>
        </p:txBody>
      </p:sp>
      <p:sp>
        <p:nvSpPr>
          <p:cNvPr id="14343" name="Text Box 14"/>
          <p:cNvSpPr txBox="1">
            <a:spLocks noChangeArrowheads="1"/>
          </p:cNvSpPr>
          <p:nvPr/>
        </p:nvSpPr>
        <p:spPr bwMode="auto">
          <a:xfrm>
            <a:off x="1031875" y="1882240"/>
            <a:ext cx="28194000" cy="208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40842" tIns="240842" rIns="240842" bIns="240842" anchor="ctr">
            <a:spAutoFit/>
          </a:bodyPr>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ctr" eaLnBrk="1" hangingPunct="1">
              <a:spcBef>
                <a:spcPct val="50000"/>
              </a:spcBef>
              <a:spcAft>
                <a:spcPts val="525"/>
              </a:spcAft>
              <a:buFontTx/>
              <a:buNone/>
            </a:pPr>
            <a:r>
              <a:rPr lang="nl-NL" altLang="nl-NL" sz="5200" dirty="0" err="1" smtClean="0">
                <a:latin typeface="Calibri" charset="0"/>
              </a:rPr>
              <a:t>Dekempeneer</a:t>
            </a:r>
            <a:r>
              <a:rPr lang="nl-NL" altLang="nl-NL" sz="5200" dirty="0" smtClean="0">
                <a:latin typeface="Calibri" charset="0"/>
              </a:rPr>
              <a:t> Mathias, </a:t>
            </a:r>
            <a:r>
              <a:rPr lang="nl-NL" altLang="nl-NL" sz="5200" dirty="0" err="1" smtClean="0">
                <a:latin typeface="Calibri" charset="0"/>
              </a:rPr>
              <a:t>Derkinderen</a:t>
            </a:r>
            <a:r>
              <a:rPr lang="nl-NL" altLang="nl-NL" sz="5200" dirty="0" smtClean="0">
                <a:latin typeface="Calibri" charset="0"/>
              </a:rPr>
              <a:t> Vincent</a:t>
            </a:r>
            <a:br>
              <a:rPr lang="nl-NL" altLang="nl-NL" sz="5200" dirty="0" smtClean="0">
                <a:latin typeface="Calibri" charset="0"/>
              </a:rPr>
            </a:br>
            <a:r>
              <a:rPr lang="nl-NL" altLang="nl-NL" sz="5200" dirty="0" smtClean="0">
                <a:latin typeface="Calibri" charset="0"/>
              </a:rPr>
              <a:t>{</a:t>
            </a:r>
            <a:r>
              <a:rPr lang="nl-NL" altLang="nl-NL" sz="5200" dirty="0" err="1" smtClean="0">
                <a:latin typeface="Calibri" charset="0"/>
              </a:rPr>
              <a:t>voornaam.achternaam</a:t>
            </a:r>
            <a:r>
              <a:rPr lang="nl-NL" altLang="nl-NL" sz="5200" dirty="0" smtClean="0">
                <a:latin typeface="Calibri" charset="0"/>
              </a:rPr>
              <a:t>}@</a:t>
            </a:r>
            <a:r>
              <a:rPr lang="nl-NL" altLang="nl-NL" sz="5200" dirty="0" err="1" smtClean="0">
                <a:latin typeface="Calibri" charset="0"/>
              </a:rPr>
              <a:t>student.kuleuven.be</a:t>
            </a:r>
            <a:endParaRPr lang="nl-NL" altLang="nl-NL" sz="5200" dirty="0">
              <a:latin typeface="Calibri" charset="0"/>
            </a:endParaRPr>
          </a:p>
        </p:txBody>
      </p:sp>
      <p:sp>
        <p:nvSpPr>
          <p:cNvPr id="2" name="Text Box 15"/>
          <p:cNvSpPr txBox="1">
            <a:spLocks noChangeArrowheads="1"/>
          </p:cNvSpPr>
          <p:nvPr/>
        </p:nvSpPr>
        <p:spPr bwMode="auto">
          <a:xfrm>
            <a:off x="965200" y="38239700"/>
            <a:ext cx="13474700" cy="3657600"/>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1" spcCol="802806"/>
          <a:lstStyle/>
          <a:p>
            <a:pPr marL="439035" indent="-439035" eaLnBrk="1" hangingPunct="1">
              <a:spcBef>
                <a:spcPct val="50000"/>
              </a:spcBef>
              <a:defRPr/>
            </a:pPr>
            <a:r>
              <a:rPr lang="nl-NL" sz="4800" b="1" dirty="0" smtClean="0">
                <a:solidFill>
                  <a:srgbClr val="000000"/>
                </a:solidFill>
                <a:latin typeface="Avenir Next" charset="0"/>
                <a:ea typeface="Avenir Next" charset="0"/>
                <a:cs typeface="Avenir Next" charset="0"/>
              </a:rPr>
              <a:t>Referenties</a:t>
            </a:r>
          </a:p>
          <a:p>
            <a:pPr marL="439035" indent="-439035" algn="just" eaLnBrk="1" hangingPunct="1">
              <a:spcBef>
                <a:spcPts val="1054"/>
              </a:spcBef>
              <a:defRPr/>
            </a:pPr>
            <a:r>
              <a:rPr lang="nl-NL" sz="3600" dirty="0" smtClean="0">
                <a:latin typeface="Avenir Next" charset="0"/>
                <a:ea typeface="Avenir Next" charset="0"/>
                <a:cs typeface="Avenir Next" charset="0"/>
              </a:rPr>
              <a:t>[1] </a:t>
            </a:r>
            <a:r>
              <a:rPr lang="nl-NL" sz="3600" i="1" dirty="0" err="1" smtClean="0">
                <a:latin typeface="Avenir Next" charset="0"/>
                <a:ea typeface="Avenir Next" charset="0"/>
                <a:cs typeface="Avenir Next" charset="0"/>
              </a:rPr>
              <a:t>Twenty</a:t>
            </a:r>
            <a:r>
              <a:rPr lang="nl-NL" sz="3600" i="1" dirty="0" smtClean="0">
                <a:latin typeface="Avenir Next" charset="0"/>
                <a:ea typeface="Avenir Next" charset="0"/>
                <a:cs typeface="Avenir Next" charset="0"/>
              </a:rPr>
              <a:t>-Five Comparators is </a:t>
            </a:r>
            <a:r>
              <a:rPr lang="nl-NL" sz="3600" i="1" dirty="0" err="1" smtClean="0">
                <a:latin typeface="Avenir Next" charset="0"/>
                <a:ea typeface="Avenir Next" charset="0"/>
                <a:cs typeface="Avenir Next" charset="0"/>
              </a:rPr>
              <a:t>Optimal</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when</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Sorting</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Inputs</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and</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Twenty-Nine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for</a:t>
            </a:r>
            <a:r>
              <a:rPr lang="nl-NL" sz="3600" i="1" dirty="0" smtClean="0">
                <a:latin typeface="Avenir Next" charset="0"/>
                <a:ea typeface="Avenir Next" charset="0"/>
                <a:cs typeface="Avenir Next" charset="0"/>
              </a:rPr>
              <a:t> Ten)</a:t>
            </a:r>
            <a:r>
              <a:rPr lang="nl-NL" sz="3600" dirty="0" smtClean="0">
                <a:latin typeface="Avenir Next" charset="0"/>
                <a:ea typeface="Avenir Next" charset="0"/>
                <a:cs typeface="Avenir Next" charset="0"/>
              </a:rPr>
              <a:t>, M. </a:t>
            </a:r>
            <a:r>
              <a:rPr lang="nl-NL" sz="3600" dirty="0" err="1" smtClean="0">
                <a:latin typeface="Avenir Next" charset="0"/>
                <a:ea typeface="Avenir Next" charset="0"/>
                <a:cs typeface="Avenir Next" charset="0"/>
              </a:rPr>
              <a:t>Codish</a:t>
            </a:r>
            <a:r>
              <a:rPr lang="nl-NL" sz="3600" dirty="0" smtClean="0">
                <a:latin typeface="Avenir Next" charset="0"/>
                <a:ea typeface="Avenir Next" charset="0"/>
                <a:cs typeface="Avenir Next" charset="0"/>
              </a:rPr>
              <a:t>, L. Cruz-</a:t>
            </a:r>
            <a:r>
              <a:rPr lang="nl-NL" sz="3600" dirty="0" err="1" smtClean="0">
                <a:latin typeface="Avenir Next" charset="0"/>
                <a:ea typeface="Avenir Next" charset="0"/>
                <a:cs typeface="Avenir Next" charset="0"/>
              </a:rPr>
              <a:t>Filipe</a:t>
            </a:r>
            <a:r>
              <a:rPr lang="nl-NL" sz="3600" dirty="0" smtClean="0">
                <a:latin typeface="Avenir Next" charset="0"/>
                <a:ea typeface="Avenir Next" charset="0"/>
                <a:cs typeface="Avenir Next" charset="0"/>
              </a:rPr>
              <a:t>, M. Frank </a:t>
            </a:r>
            <a:r>
              <a:rPr lang="nl-NL" sz="3600" dirty="0" err="1" smtClean="0">
                <a:latin typeface="Avenir Next" charset="0"/>
                <a:ea typeface="Avenir Next" charset="0"/>
                <a:cs typeface="Avenir Next" charset="0"/>
              </a:rPr>
              <a:t>and</a:t>
            </a:r>
            <a:r>
              <a:rPr lang="nl-NL" sz="3600" dirty="0" smtClean="0">
                <a:latin typeface="Avenir Next" charset="0"/>
                <a:ea typeface="Avenir Next" charset="0"/>
                <a:cs typeface="Avenir Next" charset="0"/>
              </a:rPr>
              <a:t> P. Schneider-Kamp, 24 Juni 2014</a:t>
            </a:r>
          </a:p>
          <a:p>
            <a:pPr marL="439035" indent="-439035" eaLnBrk="1" hangingPunct="1">
              <a:defRPr/>
            </a:pPr>
            <a:endParaRPr lang="nl-NL" sz="2500" dirty="0" smtClean="0">
              <a:latin typeface="Avenir Next" charset="0"/>
              <a:ea typeface="Avenir Next" charset="0"/>
              <a:cs typeface="Avenir Next" charset="0"/>
            </a:endParaRPr>
          </a:p>
          <a:p>
            <a:pPr marL="439035" indent="-439035" eaLnBrk="1" hangingPunct="1">
              <a:spcBef>
                <a:spcPct val="10000"/>
              </a:spcBef>
              <a:defRPr/>
            </a:pPr>
            <a:endParaRPr lang="nl-NL" sz="2500" dirty="0">
              <a:latin typeface="Avenir Next" charset="0"/>
              <a:ea typeface="Avenir Next" charset="0"/>
              <a:cs typeface="Avenir Next" charset="0"/>
            </a:endParaRPr>
          </a:p>
        </p:txBody>
      </p:sp>
      <p:sp>
        <p:nvSpPr>
          <p:cNvPr id="14345" name="Text Box 70"/>
          <p:cNvSpPr txBox="1">
            <a:spLocks noChangeArrowheads="1"/>
          </p:cNvSpPr>
          <p:nvPr/>
        </p:nvSpPr>
        <p:spPr bwMode="auto">
          <a:xfrm>
            <a:off x="38959623" y="28394288"/>
            <a:ext cx="13174663" cy="1007806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just" eaLnBrk="1" hangingPunct="1">
              <a:spcBef>
                <a:spcPct val="0"/>
              </a:spcBef>
              <a:buFontTx/>
              <a:buNone/>
            </a:pPr>
            <a:r>
              <a:rPr lang="nl-NL" altLang="nl-NL" sz="4800" b="1" dirty="0" smtClean="0">
                <a:solidFill>
                  <a:srgbClr val="000000"/>
                </a:solidFill>
                <a:latin typeface="Avenir Next" charset="0"/>
                <a:ea typeface="Avenir Next" charset="0"/>
                <a:cs typeface="Avenir Next" charset="0"/>
              </a:rPr>
              <a:t>Conclusie</a:t>
            </a:r>
          </a:p>
          <a:p>
            <a:pPr eaLnBrk="1" hangingPunct="1">
              <a:spcBef>
                <a:spcPct val="10000"/>
              </a:spcBef>
              <a:buFontTx/>
              <a:buNone/>
            </a:pPr>
            <a:r>
              <a:rPr lang="nl-NL" altLang="nl-NL" sz="3600" dirty="0" smtClean="0">
                <a:latin typeface="Avenir Next" charset="0"/>
                <a:ea typeface="Avenir Next" charset="0"/>
                <a:cs typeface="Avenir Next" charset="0"/>
              </a:rPr>
              <a:t>Blablabla</a:t>
            </a:r>
            <a:endParaRPr lang="nl-NL" altLang="nl-NL" sz="3600" dirty="0">
              <a:latin typeface="Avenir Next" charset="0"/>
              <a:ea typeface="Avenir Next" charset="0"/>
              <a:cs typeface="Avenir Next" charset="0"/>
            </a:endParaRPr>
          </a:p>
        </p:txBody>
      </p:sp>
      <p:sp>
        <p:nvSpPr>
          <p:cNvPr id="14346" name="Rectangle 180"/>
          <p:cNvSpPr>
            <a:spLocks noChangeArrowheads="1"/>
          </p:cNvSpPr>
          <p:nvPr/>
        </p:nvSpPr>
        <p:spPr bwMode="auto">
          <a:xfrm>
            <a:off x="530225" y="737274"/>
            <a:ext cx="29229050" cy="140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eaLnBrk="1" hangingPunct="1"/>
            <a:r>
              <a:rPr lang="nl-NL" altLang="nl-NL" sz="8600" b="1" dirty="0" err="1" smtClean="0">
                <a:latin typeface="Avenir Next" charset="0"/>
                <a:ea typeface="Avenir Next" charset="0"/>
                <a:cs typeface="Avenir Next" charset="0"/>
              </a:rPr>
              <a:t>Optimal</a:t>
            </a:r>
            <a:r>
              <a:rPr lang="nl-NL" altLang="nl-NL" sz="8600" b="1" dirty="0" smtClean="0">
                <a:latin typeface="Avenir Next" charset="0"/>
                <a:ea typeface="Avenir Next" charset="0"/>
                <a:cs typeface="Avenir Next" charset="0"/>
              </a:rPr>
              <a:t> </a:t>
            </a:r>
            <a:r>
              <a:rPr lang="nl-NL" altLang="nl-NL" sz="8600" b="1" dirty="0" err="1" smtClean="0">
                <a:latin typeface="Avenir Next" charset="0"/>
                <a:ea typeface="Avenir Next" charset="0"/>
                <a:cs typeface="Avenir Next" charset="0"/>
              </a:rPr>
              <a:t>Size</a:t>
            </a:r>
            <a:r>
              <a:rPr lang="nl-NL" altLang="nl-NL" sz="8600" b="1" dirty="0" smtClean="0">
                <a:latin typeface="Avenir Next" charset="0"/>
                <a:ea typeface="Avenir Next" charset="0"/>
                <a:cs typeface="Avenir Next" charset="0"/>
              </a:rPr>
              <a:t> </a:t>
            </a:r>
            <a:r>
              <a:rPr lang="nl-NL" altLang="nl-NL" sz="8600" b="1" dirty="0" err="1" smtClean="0">
                <a:latin typeface="Avenir Next" charset="0"/>
                <a:ea typeface="Avenir Next" charset="0"/>
                <a:cs typeface="Avenir Next" charset="0"/>
              </a:rPr>
              <a:t>Sorting</a:t>
            </a:r>
            <a:r>
              <a:rPr lang="nl-NL" altLang="nl-NL" sz="8600" b="1" dirty="0" smtClean="0">
                <a:latin typeface="Avenir Next" charset="0"/>
                <a:ea typeface="Avenir Next" charset="0"/>
                <a:cs typeface="Avenir Next" charset="0"/>
              </a:rPr>
              <a:t> Network</a:t>
            </a:r>
            <a:endParaRPr lang="nl-NL" altLang="nl-NL" sz="8600" b="1" dirty="0">
              <a:latin typeface="Avenir Next" charset="0"/>
              <a:ea typeface="Avenir Next" charset="0"/>
              <a:cs typeface="Avenir Next" charset="0"/>
            </a:endParaRPr>
          </a:p>
        </p:txBody>
      </p:sp>
      <p:sp>
        <p:nvSpPr>
          <p:cNvPr id="7" name="Oval 6"/>
          <p:cNvSpPr/>
          <p:nvPr/>
        </p:nvSpPr>
        <p:spPr>
          <a:xfrm>
            <a:off x="376555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7" name="Oval 16"/>
          <p:cNvSpPr/>
          <p:nvPr/>
        </p:nvSpPr>
        <p:spPr>
          <a:xfrm>
            <a:off x="65563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8" name="Oval 17"/>
          <p:cNvSpPr/>
          <p:nvPr/>
        </p:nvSpPr>
        <p:spPr>
          <a:xfrm>
            <a:off x="934878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9" name="Oval 18"/>
          <p:cNvSpPr/>
          <p:nvPr/>
        </p:nvSpPr>
        <p:spPr>
          <a:xfrm>
            <a:off x="121412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0" name="Oval 19"/>
          <p:cNvSpPr/>
          <p:nvPr/>
        </p:nvSpPr>
        <p:spPr>
          <a:xfrm>
            <a:off x="1493202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1" name="Oval 20"/>
          <p:cNvSpPr/>
          <p:nvPr/>
        </p:nvSpPr>
        <p:spPr>
          <a:xfrm>
            <a:off x="1772443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2" name="Oval 21"/>
          <p:cNvSpPr/>
          <p:nvPr/>
        </p:nvSpPr>
        <p:spPr>
          <a:xfrm>
            <a:off x="20515263"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3" name="Oval 22"/>
          <p:cNvSpPr/>
          <p:nvPr/>
        </p:nvSpPr>
        <p:spPr>
          <a:xfrm>
            <a:off x="233076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4" name="Oval 23"/>
          <p:cNvSpPr/>
          <p:nvPr/>
        </p:nvSpPr>
        <p:spPr>
          <a:xfrm>
            <a:off x="260985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pic>
        <p:nvPicPr>
          <p:cNvPr id="14356" name="Afbeelding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89448" y="39615030"/>
            <a:ext cx="6350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Rechte verbindingslijn 7"/>
          <p:cNvCxnSpPr/>
          <p:nvPr/>
        </p:nvCxnSpPr>
        <p:spPr>
          <a:xfrm>
            <a:off x="0" y="4130224"/>
            <a:ext cx="3026727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27" name="Diagram 26"/>
          <p:cNvGraphicFramePr/>
          <p:nvPr>
            <p:extLst>
              <p:ext uri="{D42A27DB-BD31-4B8C-83A1-F6EECF244321}">
                <p14:modId xmlns:p14="http://schemas.microsoft.com/office/powerpoint/2010/main" val="1657200841"/>
              </p:ext>
            </p:extLst>
          </p:nvPr>
        </p:nvGraphicFramePr>
        <p:xfrm>
          <a:off x="10596363" y="12484618"/>
          <a:ext cx="7773609" cy="75123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8" name="Tekstvak 27"/>
          <p:cNvSpPr txBox="1"/>
          <p:nvPr/>
        </p:nvSpPr>
        <p:spPr>
          <a:xfrm>
            <a:off x="13812706" y="14505867"/>
            <a:ext cx="3507694" cy="769441"/>
          </a:xfrm>
          <a:prstGeom prst="rect">
            <a:avLst/>
          </a:prstGeom>
          <a:noFill/>
        </p:spPr>
        <p:txBody>
          <a:bodyPr wrap="square" rtlCol="0">
            <a:spAutoFit/>
          </a:bodyPr>
          <a:lstStyle/>
          <a:p>
            <a:r>
              <a:rPr lang="nl-NL" sz="4400" dirty="0" err="1" smtClean="0">
                <a:latin typeface="Avenir Next" charset="0"/>
                <a:ea typeface="Avenir Next" charset="0"/>
                <a:cs typeface="Avenir Next" charset="0"/>
              </a:rPr>
              <a:t>Generate</a:t>
            </a:r>
            <a:endParaRPr lang="nl-NL" sz="3600" dirty="0">
              <a:latin typeface="Avenir Next" charset="0"/>
              <a:ea typeface="Avenir Next" charset="0"/>
              <a:cs typeface="Avenir Next" charset="0"/>
            </a:endParaRPr>
          </a:p>
        </p:txBody>
      </p:sp>
      <p:sp>
        <p:nvSpPr>
          <p:cNvPr id="38" name="Tekstvak 37"/>
          <p:cNvSpPr txBox="1"/>
          <p:nvPr/>
        </p:nvSpPr>
        <p:spPr>
          <a:xfrm>
            <a:off x="14231170" y="17296557"/>
            <a:ext cx="2322513" cy="769441"/>
          </a:xfrm>
          <a:prstGeom prst="rect">
            <a:avLst/>
          </a:prstGeom>
          <a:noFill/>
        </p:spPr>
        <p:txBody>
          <a:bodyPr wrap="square" rtlCol="0">
            <a:spAutoFit/>
          </a:bodyPr>
          <a:lstStyle/>
          <a:p>
            <a:r>
              <a:rPr lang="nl-NL" sz="4400" dirty="0" smtClean="0">
                <a:latin typeface="Avenir Next" charset="0"/>
                <a:ea typeface="Avenir Next" charset="0"/>
                <a:cs typeface="Avenir Next" charset="0"/>
              </a:rPr>
              <a:t>Prune</a:t>
            </a:r>
            <a:endParaRPr lang="nl-NL" dirty="0">
              <a:latin typeface="Avenir Next" charset="0"/>
              <a:ea typeface="Avenir Next" charset="0"/>
              <a:cs typeface="Avenir Next" charset="0"/>
            </a:endParaRPr>
          </a:p>
        </p:txBody>
      </p:sp>
      <p:sp>
        <p:nvSpPr>
          <p:cNvPr id="6" name="Afgeschuind enkele hoek rechthoek 5"/>
          <p:cNvSpPr/>
          <p:nvPr/>
        </p:nvSpPr>
        <p:spPr>
          <a:xfrm rot="5400000">
            <a:off x="2458047" y="3118160"/>
            <a:ext cx="10489005" cy="13474701"/>
          </a:xfrm>
          <a:prstGeom prst="snip1Rect">
            <a:avLst>
              <a:gd name="adj" fmla="val 25385"/>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80000" tIns="0" rIns="180000" bIns="720000" rtlCol="0" anchor="t"/>
          <a:lstStyle/>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Introductie</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Door onderzoek naar deze sorteernetwerken kunnen mogelijk inzichten ontstaan over veel voorkomende problemen, sorteerproblemen. Zo heeft </a:t>
            </a:r>
            <a:r>
              <a:rPr lang="nl-NL" altLang="nl-NL" sz="3600" dirty="0" smtClean="0">
                <a:solidFill>
                  <a:srgbClr val="191919"/>
                </a:solidFill>
                <a:latin typeface="Avenir Next" charset="0"/>
                <a:ea typeface="Avenir Next" charset="0"/>
                <a:cs typeface="Avenir Next" charset="0"/>
              </a:rPr>
              <a:t>[1] </a:t>
            </a:r>
            <a:r>
              <a:rPr lang="nl-NL" altLang="nl-NL" sz="3600" dirty="0" err="1" smtClean="0">
                <a:solidFill>
                  <a:srgbClr val="191919"/>
                </a:solidFill>
                <a:latin typeface="Avenir Next" charset="0"/>
                <a:ea typeface="Avenir Next" charset="0"/>
                <a:cs typeface="Avenir Next" charset="0"/>
              </a:rPr>
              <a:t>aange-toond</a:t>
            </a:r>
            <a:r>
              <a:rPr lang="nl-NL" altLang="nl-NL" sz="3600" dirty="0" smtClean="0">
                <a:solidFill>
                  <a:srgbClr val="191919"/>
                </a:solidFill>
                <a:latin typeface="Avenir Next" charset="0"/>
                <a:ea typeface="Avenir Next" charset="0"/>
                <a:cs typeface="Avenir Next" charset="0"/>
              </a:rPr>
              <a:t>, via sorteernetwerken, dat het sorteren van 9 elementen een minimum van 25 vergelijkingen (com-paratoren) vereist. Dit onderzoek bouwt hierop verder.</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Het doel bestaat erin</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reproduceren van de resultaten voor een sorteer-netwerk van 9 kanalen, 25 </a:t>
            </a:r>
            <a:r>
              <a:rPr lang="nl-NL" altLang="nl-NL" sz="3600" dirty="0" err="1" smtClean="0">
                <a:solidFill>
                  <a:srgbClr val="191919"/>
                </a:solidFill>
                <a:latin typeface="Avenir Next" charset="0"/>
                <a:ea typeface="Avenir Next" charset="0"/>
                <a:cs typeface="Avenir Next" charset="0"/>
              </a:rPr>
              <a:t>comparatoren</a:t>
            </a:r>
            <a:r>
              <a:rPr lang="nl-NL" altLang="nl-NL" sz="3600" dirty="0" smtClean="0">
                <a:solidFill>
                  <a:srgbClr val="191919"/>
                </a:solidFill>
                <a:latin typeface="Avenir Next" charset="0"/>
                <a:ea typeface="Avenir Next" charset="0"/>
                <a:cs typeface="Avenir Next" charset="0"/>
              </a:rPr>
              <a:t>. [1]</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verbeteren van de methode om een sorteer-netwerk voor 11 kanalen te bekomen met optimale grootte.</a:t>
            </a:r>
            <a:endParaRPr lang="nl-NL" altLang="nl-NL" sz="3600" dirty="0">
              <a:solidFill>
                <a:srgbClr val="191919"/>
              </a:solidFill>
              <a:latin typeface="Avenir Next" charset="0"/>
              <a:ea typeface="Avenir Next" charset="0"/>
              <a:cs typeface="Avenir Next" charset="0"/>
            </a:endParaRPr>
          </a:p>
        </p:txBody>
      </p:sp>
      <p:sp>
        <p:nvSpPr>
          <p:cNvPr id="3" name="Afgeschuind enkele hoek rechthoek 2"/>
          <p:cNvSpPr/>
          <p:nvPr/>
        </p:nvSpPr>
        <p:spPr>
          <a:xfrm>
            <a:off x="975619" y="17329885"/>
            <a:ext cx="13474701" cy="19473357"/>
          </a:xfrm>
          <a:prstGeom prst="snip1Rect">
            <a:avLst>
              <a:gd name="adj" fmla="val 19636"/>
            </a:avLst>
          </a:prstGeom>
          <a:solidFill>
            <a:schemeClr val="bg1"/>
          </a:solidFill>
          <a:ln>
            <a:solidFill>
              <a:srgbClr val="191919"/>
            </a:solidFill>
          </a:ln>
        </p:spPr>
        <p:style>
          <a:lnRef idx="1">
            <a:schemeClr val="accent1"/>
          </a:lnRef>
          <a:fillRef idx="3">
            <a:schemeClr val="accent1"/>
          </a:fillRef>
          <a:effectRef idx="2">
            <a:schemeClr val="accent1"/>
          </a:effectRef>
          <a:fontRef idx="minor">
            <a:schemeClr val="lt1"/>
          </a:fontRef>
        </p:style>
        <p:txBody>
          <a:bodyPr lIns="720000" tIns="0" rIns="0" bIns="0" rtlCol="0" anchor="t"/>
          <a:lstStyle/>
          <a:p>
            <a:pPr algn="just" eaLnBrk="1" hangingPunct="1">
              <a:spcBef>
                <a:spcPct val="50000"/>
              </a:spcBef>
              <a:buFontTx/>
              <a:buNone/>
            </a:pPr>
            <a:r>
              <a:rPr lang="nl-NL" altLang="nl-NL" sz="4800" b="1" dirty="0">
                <a:solidFill>
                  <a:srgbClr val="191919"/>
                </a:solidFill>
                <a:latin typeface="Avenir Next" charset="0"/>
                <a:ea typeface="Avenir Next" charset="0"/>
                <a:cs typeface="Avenir Next" charset="0"/>
              </a:rPr>
              <a:t>Achtergrondinformatie</a:t>
            </a:r>
            <a:endParaRPr lang="nl-NL" altLang="nl-NL" sz="4000" b="1" dirty="0">
              <a:solidFill>
                <a:srgbClr val="191919"/>
              </a:solidFill>
              <a:latin typeface="Avenir Next" charset="0"/>
              <a:ea typeface="Avenir Next" charset="0"/>
              <a:cs typeface="Avenir Next" charset="0"/>
            </a:endParaRPr>
          </a:p>
          <a:p>
            <a:pPr algn="just" eaLnBrk="1" hangingPunct="1">
              <a:spcBef>
                <a:spcPct val="10000"/>
              </a:spcBef>
              <a:buFontTx/>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is een netwerk dat gegeven een bepaalde input, een bepaalde output levert.</a:t>
            </a:r>
          </a:p>
          <a:p>
            <a:pPr algn="just" eaLnBrk="1" hangingPunct="1">
              <a:spcBef>
                <a:spcPct val="10000"/>
              </a:spcBef>
              <a:buFontTx/>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bestaat uit</a:t>
            </a:r>
          </a:p>
          <a:p>
            <a:pPr marL="571500" indent="-571500" algn="just" eaLnBrk="1" hangingPunct="1">
              <a:spcBef>
                <a:spcPct val="10000"/>
              </a:spcBef>
              <a:buFont typeface="Arial" charset="0"/>
              <a:buChar char="•"/>
            </a:pPr>
            <a:r>
              <a:rPr lang="nl-NL" altLang="nl-NL" sz="3600" dirty="0">
                <a:solidFill>
                  <a:srgbClr val="191919"/>
                </a:solidFill>
                <a:latin typeface="Avenir Next" charset="0"/>
                <a:ea typeface="Avenir Next" charset="0"/>
                <a:cs typeface="Avenir Next" charset="0"/>
              </a:rPr>
              <a:t>n</a:t>
            </a:r>
            <a:r>
              <a:rPr lang="nl-NL" altLang="nl-NL" sz="3600" dirty="0" smtClean="0">
                <a:solidFill>
                  <a:srgbClr val="191919"/>
                </a:solidFill>
                <a:latin typeface="Avenir Next" charset="0"/>
                <a:ea typeface="Avenir Next" charset="0"/>
                <a:cs typeface="Avenir Next" charset="0"/>
              </a:rPr>
              <a:t> </a:t>
            </a:r>
            <a:r>
              <a:rPr lang="nl-NL" altLang="nl-NL" sz="3600" dirty="0">
                <a:solidFill>
                  <a:srgbClr val="191919"/>
                </a:solidFill>
                <a:latin typeface="Avenir Next" charset="0"/>
                <a:ea typeface="Avenir Next" charset="0"/>
                <a:cs typeface="Avenir Next" charset="0"/>
              </a:rPr>
              <a:t>kanalen;</a:t>
            </a:r>
          </a:p>
          <a:p>
            <a:pPr marL="571500" indent="-571500" algn="just" eaLnBrk="1" hangingPunct="1">
              <a:spcBef>
                <a:spcPct val="10000"/>
              </a:spcBef>
              <a:buFont typeface="Arial" charset="0"/>
              <a:buChar char="•"/>
            </a:pPr>
            <a:r>
              <a:rPr lang="nl-NL" altLang="nl-NL" sz="3600" dirty="0">
                <a:solidFill>
                  <a:srgbClr val="191919"/>
                </a:solidFill>
                <a:latin typeface="Avenir Next" charset="0"/>
                <a:ea typeface="Avenir Next" charset="0"/>
                <a:cs typeface="Avenir Next" charset="0"/>
              </a:rPr>
              <a:t>k</a:t>
            </a:r>
            <a:r>
              <a:rPr lang="nl-NL" altLang="nl-NL" sz="3600" dirty="0" smtClean="0">
                <a:solidFill>
                  <a:srgbClr val="191919"/>
                </a:solidFill>
                <a:latin typeface="Avenir Next" charset="0"/>
                <a:ea typeface="Avenir Next" charset="0"/>
                <a:cs typeface="Avenir Next" charset="0"/>
              </a:rPr>
              <a:t> </a:t>
            </a:r>
            <a:r>
              <a:rPr lang="nl-NL" altLang="nl-NL" sz="3600" dirty="0" err="1" smtClean="0">
                <a:solidFill>
                  <a:srgbClr val="191919"/>
                </a:solidFill>
                <a:latin typeface="Avenir Next" charset="0"/>
                <a:ea typeface="Avenir Next" charset="0"/>
                <a:cs typeface="Avenir Next" charset="0"/>
              </a:rPr>
              <a:t>comparatoren</a:t>
            </a:r>
            <a:r>
              <a:rPr lang="nl-NL" altLang="nl-NL" sz="3600" dirty="0" smtClean="0">
                <a:solidFill>
                  <a:srgbClr val="191919"/>
                </a:solidFill>
                <a:latin typeface="Avenir Next" charset="0"/>
                <a:ea typeface="Avenir Next" charset="0"/>
                <a:cs typeface="Avenir Next" charset="0"/>
              </a:rPr>
              <a:t>.</a:t>
            </a:r>
          </a:p>
          <a:p>
            <a:pPr marL="571500" indent="-571500" algn="just" eaLnBrk="1" hangingPunct="1">
              <a:spcBef>
                <a:spcPct val="10000"/>
              </a:spcBef>
              <a:buFont typeface="Arial" charset="0"/>
              <a:buChar char="•"/>
            </a:pPr>
            <a:endParaRPr lang="nl-NL" altLang="nl-NL" sz="3600" dirty="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smtClean="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smtClean="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4000" b="1" dirty="0">
                <a:solidFill>
                  <a:srgbClr val="191919"/>
                </a:solidFill>
                <a:latin typeface="Avenir Next" charset="0"/>
                <a:ea typeface="Avenir Next" charset="0"/>
                <a:cs typeface="Avenir Next" charset="0"/>
              </a:rPr>
              <a:t>Kanaal</a:t>
            </a:r>
            <a:endParaRPr lang="nl-NL" altLang="nl-NL"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kanaal wordt voorgesteld als een horizontale lijn die in het begin een input neemt en op het einde een output levert. Tussen het begin en het einde kan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de data “</a:t>
            </a:r>
            <a:r>
              <a:rPr lang="nl-NL" altLang="nl-NL" sz="3600">
                <a:solidFill>
                  <a:srgbClr val="191919"/>
                </a:solidFill>
                <a:latin typeface="Avenir Next" charset="0"/>
                <a:ea typeface="Avenir Next" charset="0"/>
                <a:cs typeface="Avenir Next" charset="0"/>
              </a:rPr>
              <a:t>manipuleren</a:t>
            </a:r>
            <a:r>
              <a:rPr lang="nl-NL" altLang="nl-NL" sz="3600" smtClean="0">
                <a:solidFill>
                  <a:srgbClr val="191919"/>
                </a:solidFill>
                <a:latin typeface="Avenir Next" charset="0"/>
                <a:ea typeface="Avenir Next" charset="0"/>
                <a:cs typeface="Avenir Next" charset="0"/>
              </a:rPr>
              <a:t>”.</a:t>
            </a: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4000" b="1" dirty="0" err="1">
                <a:solidFill>
                  <a:srgbClr val="191919"/>
                </a:solidFill>
                <a:latin typeface="Avenir Next" charset="0"/>
                <a:ea typeface="Avenir Next" charset="0"/>
                <a:cs typeface="Avenir Next" charset="0"/>
              </a:rPr>
              <a:t>Comparator</a:t>
            </a:r>
            <a:endParaRPr lang="nl-NL" altLang="nl-NL"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wordt voorgesteld als een verticale lijn die twee kanalen met elkaar verbindt.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manipuleert de data die binnenkomt via die twee kanalen door de input van de twee kanalen te vergelijken en de kleinste waarde in het bovenste kanaal te plaatsen en de hoogste waarde in het onderste kanaal</a:t>
            </a:r>
            <a:r>
              <a:rPr lang="nl-NL" altLang="nl-NL" sz="3600" dirty="0" smtClean="0">
                <a:solidFill>
                  <a:srgbClr val="191919"/>
                </a:solidFill>
                <a:latin typeface="Avenir Next" charset="0"/>
                <a:ea typeface="Avenir Next" charset="0"/>
                <a:cs typeface="Avenir Next" charset="0"/>
              </a:rPr>
              <a:t>.</a:t>
            </a: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p:txBody>
      </p:sp>
      <p:sp>
        <p:nvSpPr>
          <p:cNvPr id="30" name="Afgeschuind enkele hoek rechthoek 29"/>
          <p:cNvSpPr/>
          <p:nvPr/>
        </p:nvSpPr>
        <p:spPr>
          <a:xfrm rot="16200000" flipH="1">
            <a:off x="17244256" y="3118160"/>
            <a:ext cx="10489006" cy="13474701"/>
          </a:xfrm>
          <a:prstGeom prst="snip1Rect">
            <a:avLst>
              <a:gd name="adj" fmla="val 25385"/>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 lIns="180000" tIns="0" rIns="1080000" bIns="720000" rtlCol="0" anchor="t"/>
          <a:lstStyle/>
          <a:p>
            <a:pPr algn="just" eaLnBrk="1" hangingPunct="1">
              <a:spcBef>
                <a:spcPct val="10000"/>
              </a:spcBef>
              <a:buNone/>
            </a:pPr>
            <a:r>
              <a:rPr lang="nl-NL" altLang="nl-NL" sz="4000" b="1" dirty="0">
                <a:solidFill>
                  <a:srgbClr val="191919"/>
                </a:solidFill>
                <a:latin typeface="Avenir Next" charset="0"/>
                <a:ea typeface="Avenir Next" charset="0"/>
                <a:cs typeface="Avenir Next" charset="0"/>
              </a:rPr>
              <a:t>Sorteernetwerk</a:t>
            </a:r>
            <a:endParaRPr lang="nl-NL" altLang="nl-NL" sz="3200"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sorteernetwerk is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dat voor elk mogelijke input een gesorteerde output levert. Er wordt onder meer onderzoek verricht naar de optimale grootte bij sorteernetwerken. “Een sorteernetwerk met optimale grootte voor n-input” houdt in dat er geen ander sorteer netwerk bestaat voor n-input met minder </a:t>
            </a:r>
            <a:r>
              <a:rPr lang="nl-NL" altLang="nl-NL" sz="3600" dirty="0" err="1">
                <a:solidFill>
                  <a:srgbClr val="191919"/>
                </a:solidFill>
                <a:latin typeface="Avenir Next" charset="0"/>
                <a:ea typeface="Avenir Next" charset="0"/>
                <a:cs typeface="Avenir Next" charset="0"/>
              </a:rPr>
              <a:t>comparatoren</a:t>
            </a:r>
            <a:r>
              <a:rPr lang="nl-NL" altLang="nl-NL" sz="3600" dirty="0">
                <a:solidFill>
                  <a:srgbClr val="191919"/>
                </a:solidFill>
                <a:latin typeface="Avenir Next" charset="0"/>
                <a:ea typeface="Avenir Next" charset="0"/>
                <a:cs typeface="Avenir Next" charset="0"/>
              </a:rPr>
              <a:t>.</a:t>
            </a:r>
          </a:p>
        </p:txBody>
      </p:sp>
      <p:sp>
        <p:nvSpPr>
          <p:cNvPr id="31" name="Afgeschuind enkele hoek rechthoek 30"/>
          <p:cNvSpPr/>
          <p:nvPr/>
        </p:nvSpPr>
        <p:spPr>
          <a:xfrm flipH="1">
            <a:off x="15719627" y="17329885"/>
            <a:ext cx="13474701" cy="19473357"/>
          </a:xfrm>
          <a:prstGeom prst="snip1Rect">
            <a:avLst>
              <a:gd name="adj" fmla="val 19636"/>
            </a:avLst>
          </a:prstGeom>
          <a:solidFill>
            <a:schemeClr val="bg1"/>
          </a:solidFill>
          <a:ln>
            <a:solidFill>
              <a:srgbClr val="191919"/>
            </a:solidFill>
          </a:ln>
        </p:spPr>
        <p:style>
          <a:lnRef idx="1">
            <a:schemeClr val="accent1"/>
          </a:lnRef>
          <a:fillRef idx="3">
            <a:schemeClr val="accent1"/>
          </a:fillRef>
          <a:effectRef idx="2">
            <a:schemeClr val="accent1"/>
          </a:effectRef>
          <a:fontRef idx="minor">
            <a:schemeClr val="lt1"/>
          </a:fontRef>
        </p:style>
        <p:txBody>
          <a:bodyPr lIns="720000" tIns="0" rIns="0" bIns="0" rtlCol="0" anchor="t"/>
          <a:lstStyle/>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Resultaten</a:t>
            </a:r>
            <a:endParaRPr lang="nl-NL" altLang="nl-NL" sz="3600" b="1"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Conclusie</a:t>
            </a:r>
            <a:endParaRPr lang="nl-NL" altLang="nl-NL" sz="3600" b="1" dirty="0" smtClean="0">
              <a:solidFill>
                <a:srgbClr val="191919"/>
              </a:solidFill>
              <a:latin typeface="Avenir Next" charset="0"/>
              <a:ea typeface="Avenir Next" charset="0"/>
              <a:cs typeface="Avenir Next" charset="0"/>
            </a:endParaRPr>
          </a:p>
        </p:txBody>
      </p:sp>
      <p:sp>
        <p:nvSpPr>
          <p:cNvPr id="33" name="Pijl links 32"/>
          <p:cNvSpPr/>
          <p:nvPr/>
        </p:nvSpPr>
        <p:spPr>
          <a:xfrm>
            <a:off x="18527907" y="15113526"/>
            <a:ext cx="8196063" cy="2229873"/>
          </a:xfrm>
          <a:prstGeom prst="rightArrow">
            <a:avLst/>
          </a:prstGeom>
          <a:solidFill>
            <a:srgbClr val="256BA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4" name="Afbeelding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8775" y="33906412"/>
            <a:ext cx="4320000" cy="1936552"/>
          </a:xfrm>
          <a:prstGeom prst="rect">
            <a:avLst/>
          </a:prstGeom>
        </p:spPr>
      </p:pic>
      <p:pic>
        <p:nvPicPr>
          <p:cNvPr id="15" name="Afbeelding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1931" y="33906417"/>
            <a:ext cx="4320000" cy="1936547"/>
          </a:xfrm>
          <a:prstGeom prst="rect">
            <a:avLst/>
          </a:prstGeom>
        </p:spPr>
      </p:pic>
      <p:pic>
        <p:nvPicPr>
          <p:cNvPr id="5" name="Afbeelding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39009" y="22302371"/>
            <a:ext cx="6332765" cy="3450961"/>
          </a:xfrm>
          <a:prstGeom prst="rect">
            <a:avLst/>
          </a:prstGeom>
        </p:spPr>
      </p:pic>
      <p:sp>
        <p:nvSpPr>
          <p:cNvPr id="35" name="Pijl links 34"/>
          <p:cNvSpPr/>
          <p:nvPr/>
        </p:nvSpPr>
        <p:spPr>
          <a:xfrm>
            <a:off x="3712159" y="15121474"/>
            <a:ext cx="8196063" cy="2229873"/>
          </a:xfrm>
          <a:prstGeom prst="rightArrow">
            <a:avLst/>
          </a:prstGeom>
          <a:solidFill>
            <a:srgbClr val="256BA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4" name="Afbeelding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888759" y="10763093"/>
            <a:ext cx="7200000" cy="344305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6905</TotalTime>
  <Words>630</Words>
  <Application>Microsoft Macintosh PowerPoint</Application>
  <PresentationFormat>Aangepast</PresentationFormat>
  <Paragraphs>77</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Avenir Next</vt:lpstr>
      <vt:lpstr>Calibri</vt:lpstr>
      <vt:lpstr>Helvetica</vt:lpstr>
      <vt:lpstr>ＭＳ Ｐゴシック</vt:lpstr>
      <vt:lpstr>Times New Roman</vt:lpstr>
      <vt:lpstr>Arial</vt:lpstr>
      <vt:lpstr>Default Design</vt:lpstr>
      <vt:lpstr>PowerPoint-presentatie</vt:lpstr>
    </vt:vector>
  </TitlesOfParts>
  <Manager/>
  <Company/>
  <LinksUpToDate>false</LinksUpToDate>
  <SharedDoc>false</SharedDoc>
  <HyperlinkBase>http://colinpurrington.com/tips/academic/posterdesign</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r0375050</cp:lastModifiedBy>
  <cp:revision>596</cp:revision>
  <cp:lastPrinted>2016-02-18T14:53:11Z</cp:lastPrinted>
  <dcterms:created xsi:type="dcterms:W3CDTF">2012-06-12T14:08:55Z</dcterms:created>
  <dcterms:modified xsi:type="dcterms:W3CDTF">2016-02-18T14:59:45Z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