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60" r:id="rId4"/>
    <p:sldId id="261" r:id="rId5"/>
    <p:sldId id="262" r:id="rId6"/>
    <p:sldId id="264" r:id="rId7"/>
    <p:sldId id="272" r:id="rId8"/>
    <p:sldId id="273" r:id="rId9"/>
    <p:sldId id="274" r:id="rId10"/>
    <p:sldId id="265" r:id="rId11"/>
    <p:sldId id="266" r:id="rId12"/>
    <p:sldId id="267" r:id="rId13"/>
    <p:sldId id="268" r:id="rId14"/>
    <p:sldId id="270" r:id="rId15"/>
    <p:sldId id="269" r:id="rId16"/>
    <p:sldId id="275" r:id="rId17"/>
    <p:sldId id="276" r:id="rId18"/>
    <p:sldId id="277" r:id="rId19"/>
    <p:sldId id="279" r:id="rId20"/>
    <p:sldId id="280" r:id="rId21"/>
    <p:sldId id="281" r:id="rId22"/>
    <p:sldId id="283" r:id="rId23"/>
    <p:sldId id="278" r:id="rId2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902" autoAdjust="0"/>
  </p:normalViewPr>
  <p:slideViewPr>
    <p:cSldViewPr snapToGrid="0" snapToObjects="1">
      <p:cViewPr varScale="1">
        <p:scale>
          <a:sx n="133" d="100"/>
          <a:sy n="133" d="100"/>
        </p:scale>
        <p:origin x="-16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5B6A-A572-6A49-9497-876CFF488E2C}" type="datetimeFigureOut">
              <a:rPr lang="nl-NL" smtClean="0"/>
              <a:t>2/11/15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CC3F-F307-C94E-9E20-06D528328E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525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C6B9-8706-0F4D-A3CC-6A72CC9B9592}" type="datetimeFigureOut">
              <a:rPr lang="nl-NL" smtClean="0"/>
              <a:t>2/11/15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021-A170-414E-8B92-1682020414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2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5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Uitleggen </a:t>
            </a:r>
            <a:r>
              <a:rPr lang="nl-NL" dirty="0" err="1" smtClean="0"/>
              <a:t>layers</a:t>
            </a:r>
            <a:r>
              <a:rPr lang="nl-NL" dirty="0" smtClean="0"/>
              <a:t> </a:t>
            </a:r>
            <a:r>
              <a:rPr lang="nl-NL" dirty="0" err="1" smtClean="0"/>
              <a:t>ahv</a:t>
            </a:r>
            <a:r>
              <a:rPr lang="nl-NL" dirty="0" smtClean="0"/>
              <a:t> voorbeelden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Uitleg </a:t>
            </a:r>
            <a:r>
              <a:rPr lang="nl-NL" dirty="0" smtClean="0"/>
              <a:t>hoe we aan de 55^33 komen.</a:t>
            </a:r>
          </a:p>
          <a:p>
            <a:r>
              <a:rPr lang="nl-NL" dirty="0" smtClean="0"/>
              <a:t>55^^33 = </a:t>
            </a:r>
            <a:r>
              <a:rPr lang="nl-NL" baseline="0" dirty="0" smtClean="0"/>
              <a:t>2 7*10^57</a:t>
            </a:r>
          </a:p>
          <a:p>
            <a:r>
              <a:rPr lang="nl-NL" dirty="0" smtClean="0"/>
              <a:t>55^^35 = 8 1*10^60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br>
              <a:rPr lang="nl-NL" dirty="0" smtClean="0"/>
            </a:br>
            <a:r>
              <a:rPr lang="nl-NL" dirty="0" smtClean="0"/>
              <a:t>Als </a:t>
            </a:r>
            <a:r>
              <a:rPr lang="nl-NL" dirty="0" smtClean="0"/>
              <a:t>n</a:t>
            </a:r>
            <a:r>
              <a:rPr lang="nl-NL" baseline="0" dirty="0" smtClean="0"/>
              <a:t> gevonden -&gt;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/</a:t>
            </a:r>
            <a:r>
              <a:rPr lang="nl-NL" baseline="0" dirty="0" err="1" smtClean="0"/>
              <a:t>upper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bound</a:t>
            </a:r>
            <a:r>
              <a:rPr lang="nl-NL" baseline="0" dirty="0" smtClean="0"/>
              <a:t> verbetert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br>
              <a:rPr lang="nl-NL" dirty="0" smtClean="0"/>
            </a:br>
            <a:r>
              <a:rPr lang="nl-NL" dirty="0" err="1" smtClean="0"/>
              <a:t>Prunen</a:t>
            </a:r>
            <a:r>
              <a:rPr lang="nl-NL" baseline="0" dirty="0" smtClean="0"/>
              <a:t> </a:t>
            </a:r>
            <a:r>
              <a:rPr lang="nl-NL" baseline="0" dirty="0" smtClean="0"/>
              <a:t>= schrap de HELE TAK voor de </a:t>
            </a:r>
            <a:r>
              <a:rPr lang="nl-NL" baseline="0" dirty="0" smtClean="0"/>
              <a:t>generatie</a:t>
            </a:r>
            <a:br>
              <a:rPr lang="nl-NL" baseline="0" dirty="0" smtClean="0"/>
            </a:br>
            <a:r>
              <a:rPr lang="nl-NL" baseline="0" dirty="0" smtClean="0"/>
              <a:t>2 voorbeelden: zelfde </a:t>
            </a:r>
            <a:r>
              <a:rPr lang="nl-NL" baseline="0" dirty="0" err="1" smtClean="0"/>
              <a:t>comps</a:t>
            </a:r>
            <a:r>
              <a:rPr lang="nl-NL" baseline="0" dirty="0" smtClean="0"/>
              <a:t> na elkaar EN parallel</a:t>
            </a:r>
            <a:endParaRPr lang="nl-NL" baseline="0" dirty="0" smtClean="0"/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5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Vermeldt onderaan equivalent mits parallel.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584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err="1" smtClean="0"/>
              <a:t>Cb</a:t>
            </a:r>
            <a:r>
              <a:rPr lang="nl-NL" dirty="0" smtClean="0"/>
              <a:t> </a:t>
            </a:r>
            <a:r>
              <a:rPr lang="nl-NL" dirty="0" smtClean="0"/>
              <a:t>niet uitbreiden want als er een een </a:t>
            </a:r>
            <a:r>
              <a:rPr lang="nl-NL" dirty="0" err="1" smtClean="0"/>
              <a:t>network</a:t>
            </a:r>
            <a:r>
              <a:rPr lang="nl-NL" dirty="0" smtClean="0"/>
              <a:t> bestaat dat uit </a:t>
            </a:r>
            <a:r>
              <a:rPr lang="nl-NL" dirty="0" err="1" smtClean="0"/>
              <a:t>Cb</a:t>
            </a:r>
            <a:r>
              <a:rPr lang="nl-NL" dirty="0" smtClean="0"/>
              <a:t> volgt dan bestaat er ook 1 van zelfde</a:t>
            </a:r>
            <a:r>
              <a:rPr lang="nl-NL" baseline="0" dirty="0" smtClean="0"/>
              <a:t> lengte dat uit Ca volgt.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14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n </a:t>
            </a:r>
            <a:r>
              <a:rPr lang="nl-NL" dirty="0" smtClean="0"/>
              <a:t>= #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channels</a:t>
            </a:r>
            <a:r>
              <a:rPr lang="nl-NL" baseline="0" dirty="0" smtClean="0"/>
              <a:t>, k = # </a:t>
            </a:r>
            <a:r>
              <a:rPr lang="nl-NL" baseline="0" dirty="0" err="1" smtClean="0"/>
              <a:t>comparators</a:t>
            </a:r>
            <a:endParaRPr lang="nl-NL" baseline="0" dirty="0" smtClean="0"/>
          </a:p>
          <a:p>
            <a:r>
              <a:rPr lang="nl-NL" baseline="0" dirty="0" smtClean="0"/>
              <a:t>Niet(Ca &lt; </a:t>
            </a:r>
            <a:r>
              <a:rPr lang="nl-NL" baseline="0" dirty="0" err="1" smtClean="0"/>
              <a:t>Cb</a:t>
            </a:r>
            <a:r>
              <a:rPr lang="nl-NL" baseline="0" dirty="0" smtClean="0"/>
              <a:t>) =&gt; VOOR ALLE a != </a:t>
            </a:r>
            <a:r>
              <a:rPr lang="nl-NL" baseline="0" dirty="0" smtClean="0"/>
              <a:t>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321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971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550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Parallel: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generate</a:t>
            </a:r>
            <a:r>
              <a:rPr lang="nl-NL" baseline="0" dirty="0" smtClean="0"/>
              <a:t> + </a:t>
            </a:r>
            <a:r>
              <a:rPr lang="nl-NL" baseline="0" dirty="0" err="1" smtClean="0"/>
              <a:t>merge</a:t>
            </a:r>
            <a:r>
              <a:rPr lang="nl-NL" baseline="0" dirty="0" smtClean="0"/>
              <a:t>;</a:t>
            </a:r>
            <a:br>
              <a:rPr lang="nl-NL" baseline="0" dirty="0" smtClean="0"/>
            </a:br>
            <a:r>
              <a:rPr lang="nl-NL" baseline="0" dirty="0" smtClean="0"/>
              <a:t>Parallel: prune = 1) </a:t>
            </a:r>
            <a:r>
              <a:rPr lang="nl-NL" baseline="0" dirty="0" err="1" smtClean="0"/>
              <a:t>Subsumes</a:t>
            </a:r>
            <a:r>
              <a:rPr lang="nl-NL" baseline="0" dirty="0" smtClean="0"/>
              <a:t> BINNEN set 2) </a:t>
            </a:r>
            <a:r>
              <a:rPr lang="nl-NL" baseline="0" dirty="0" err="1" smtClean="0"/>
              <a:t>Subsumes</a:t>
            </a:r>
            <a:r>
              <a:rPr lang="nl-NL" baseline="0" dirty="0" smtClean="0"/>
              <a:t> over Sets; + </a:t>
            </a:r>
            <a:r>
              <a:rPr lang="nl-NL" baseline="0" dirty="0" err="1" smtClean="0"/>
              <a:t>merge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11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60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905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r>
              <a:rPr lang="nl-NL" dirty="0" smtClean="0"/>
              <a:t>Ons</a:t>
            </a:r>
            <a:r>
              <a:rPr lang="nl-NL" baseline="0" dirty="0" smtClean="0"/>
              <a:t> probleem in het kort is dus eigenlijk: Wat is het minimum aantal </a:t>
            </a:r>
            <a:r>
              <a:rPr lang="nl-NL" baseline="0" dirty="0" err="1" smtClean="0"/>
              <a:t>comparators</a:t>
            </a:r>
            <a:r>
              <a:rPr lang="nl-NL" baseline="0" dirty="0" smtClean="0"/>
              <a:t> bij een </a:t>
            </a:r>
            <a:r>
              <a:rPr lang="nl-NL" baseline="0" dirty="0" err="1" smtClean="0"/>
              <a:t>sorteernetwork</a:t>
            </a:r>
            <a:r>
              <a:rPr lang="nl-NL" baseline="0" dirty="0" smtClean="0"/>
              <a:t> van 11 </a:t>
            </a:r>
            <a:r>
              <a:rPr lang="nl-NL" baseline="0" dirty="0" err="1" smtClean="0"/>
              <a:t>kanelen</a:t>
            </a:r>
            <a:r>
              <a:rPr lang="nl-NL" baseline="0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0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20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  <a:br>
              <a:rPr lang="nl-BE" dirty="0" smtClean="0"/>
            </a:br>
            <a:r>
              <a:rPr lang="nl-BE" dirty="0" smtClean="0"/>
              <a:t>Layer</a:t>
            </a:r>
            <a:r>
              <a:rPr lang="nl-BE" baseline="0" dirty="0" smtClean="0"/>
              <a:t> vermelden! (parallel uitgevoerd)</a:t>
            </a:r>
          </a:p>
          <a:p>
            <a:r>
              <a:rPr lang="nl-BE" dirty="0" smtClean="0"/>
              <a:t>w(</a:t>
            </a:r>
            <a:r>
              <a:rPr lang="nl-BE" baseline="0" dirty="0" smtClean="0"/>
              <a:t> ) uitleggen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66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76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15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1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56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6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708D4E0-8E34-BE43-A9D9-F58B6D72D4C6}" type="datetimeFigureOut">
              <a:rPr lang="nl-NL" smtClean="0"/>
              <a:t>2/11/15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061335"/>
          </a:xfrm>
        </p:spPr>
        <p:txBody>
          <a:bodyPr/>
          <a:lstStyle/>
          <a:p>
            <a:r>
              <a:rPr lang="nl-NL" dirty="0" err="1" smtClean="0"/>
              <a:t>Sorting</a:t>
            </a:r>
            <a:r>
              <a:rPr lang="nl-NL" dirty="0" smtClean="0"/>
              <a:t> Networks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5079647"/>
            <a:ext cx="5867400" cy="890848"/>
          </a:xfrm>
        </p:spPr>
        <p:txBody>
          <a:bodyPr>
            <a:normAutofit/>
          </a:bodyPr>
          <a:lstStyle/>
          <a:p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r>
              <a:rPr lang="nl-NL" dirty="0" smtClean="0"/>
              <a:t> &amp; Mathias Dekempeneer</a:t>
            </a:r>
          </a:p>
          <a:p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277012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 11 kanalen = ?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depth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layers</a:t>
            </a:r>
            <a:endParaRPr lang="nl-NL" dirty="0" smtClean="0"/>
          </a:p>
        </p:txBody>
      </p:sp>
      <p:pic>
        <p:nvPicPr>
          <p:cNvPr id="8" name="Afbeelding 7" descr="SortingNetworkSiz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1981201"/>
            <a:ext cx="2817724" cy="1961136"/>
          </a:xfrm>
          <a:prstGeom prst="rect">
            <a:avLst/>
          </a:prstGeom>
        </p:spPr>
      </p:pic>
      <p:pic>
        <p:nvPicPr>
          <p:cNvPr id="9" name="Afbeelding 8" descr="SortingNetworkDepth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4069651"/>
            <a:ext cx="2817724" cy="188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comparators</a:t>
            </a:r>
            <a:endParaRPr lang="nl-NL" dirty="0"/>
          </a:p>
          <a:p>
            <a:r>
              <a:rPr lang="nl-NL" dirty="0" smtClean="0"/>
              <a:t>Doel: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11 kanalen?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Best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33</a:t>
            </a:r>
            <a:r>
              <a:rPr lang="nl-NL" dirty="0" smtClean="0"/>
              <a:t> mogelijke netwerken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Worst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35</a:t>
            </a:r>
            <a:r>
              <a:rPr lang="nl-NL" dirty="0" smtClean="0"/>
              <a:t> mogelijke netwerken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705350" y="3723016"/>
            <a:ext cx="3823517" cy="141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/>
              <a:t># verschillende </a:t>
            </a:r>
            <a:r>
              <a:rPr lang="nl-NL" sz="2000" dirty="0" err="1" smtClean="0"/>
              <a:t>Comparator</a:t>
            </a:r>
            <a:r>
              <a:rPr lang="nl-NL" sz="2000" dirty="0" smtClean="0"/>
              <a:t>: 11*10/2 = 55</a:t>
            </a:r>
          </a:p>
          <a:p>
            <a:pPr marL="0" indent="0">
              <a:buNone/>
            </a:pPr>
            <a:r>
              <a:rPr lang="nl-NL" sz="2000" dirty="0" smtClean="0"/>
              <a:t>33,34,35 </a:t>
            </a:r>
            <a:r>
              <a:rPr lang="nl-NL" sz="2000" dirty="0" err="1" smtClean="0"/>
              <a:t>Comparators</a:t>
            </a:r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371657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2007104"/>
          </a:xfr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S(n+1) </a:t>
            </a:r>
            <a:r>
              <a:rPr lang="nl-NL" u="sng" dirty="0" smtClean="0"/>
              <a:t>&gt;</a:t>
            </a:r>
            <a:r>
              <a:rPr lang="nl-NL" dirty="0" smtClean="0"/>
              <a:t> S(n) + ⎡log</a:t>
            </a:r>
            <a:r>
              <a:rPr lang="nl-NL" baseline="-25000" dirty="0" smtClean="0"/>
              <a:t>2</a:t>
            </a:r>
            <a:r>
              <a:rPr lang="nl-NL" dirty="0" smtClean="0"/>
              <a:t>n⎤</a:t>
            </a:r>
            <a:endParaRPr lang="nl-NL" dirty="0" smtClean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180231"/>
              </p:ext>
            </p:extLst>
          </p:nvPr>
        </p:nvGraphicFramePr>
        <p:xfrm>
          <a:off x="1309083" y="4382120"/>
          <a:ext cx="6255956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4937"/>
                <a:gridCol w="303817"/>
                <a:gridCol w="300429"/>
                <a:gridCol w="297831"/>
                <a:gridCol w="307091"/>
                <a:gridCol w="306301"/>
                <a:gridCol w="406805"/>
                <a:gridCol w="409967"/>
                <a:gridCol w="409967"/>
                <a:gridCol w="407370"/>
                <a:gridCol w="424422"/>
                <a:gridCol w="416291"/>
                <a:gridCol w="410029"/>
                <a:gridCol w="41069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Lower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>
          <a:xfrm>
            <a:off x="3972227" y="6248400"/>
            <a:ext cx="4790773" cy="365125"/>
          </a:xfrm>
        </p:spPr>
        <p:txBody>
          <a:bodyPr/>
          <a:lstStyle/>
          <a:p>
            <a:r>
              <a:rPr lang="nl-NL" dirty="0" smtClean="0"/>
              <a:t>[3] </a:t>
            </a:r>
            <a:r>
              <a:rPr lang="nl-NL" dirty="0" err="1" smtClean="0"/>
              <a:t>Bounds</a:t>
            </a:r>
            <a:r>
              <a:rPr lang="nl-NL" dirty="0" smtClean="0"/>
              <a:t> on the </a:t>
            </a:r>
            <a:r>
              <a:rPr lang="nl-NL" dirty="0" err="1" smtClean="0"/>
              <a:t>size</a:t>
            </a:r>
            <a:r>
              <a:rPr lang="nl-NL" dirty="0" smtClean="0"/>
              <a:t> of test sets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sorting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related</a:t>
            </a:r>
            <a:r>
              <a:rPr lang="nl-NL" dirty="0" smtClean="0"/>
              <a:t> </a:t>
            </a:r>
            <a:r>
              <a:rPr lang="nl-NL" dirty="0" err="1" smtClean="0"/>
              <a:t>networks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</a:t>
            </a:r>
            <a:r>
              <a:rPr lang="nl-NL" dirty="0"/>
              <a:t>. J. Chung, B. </a:t>
            </a:r>
            <a:r>
              <a:rPr lang="nl-NL" dirty="0" err="1"/>
              <a:t>Ravikumar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994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Optimalisatie test</a:t>
            </a:r>
          </a:p>
          <a:p>
            <a:r>
              <a:rPr lang="nl-NL" dirty="0" smtClean="0"/>
              <a:t>Optimalisatie domein (</a:t>
            </a:r>
            <a:r>
              <a:rPr lang="nl-NL" dirty="0" err="1" smtClean="0"/>
              <a:t>Generate</a:t>
            </a:r>
            <a:r>
              <a:rPr lang="nl-NL" dirty="0" smtClean="0"/>
              <a:t> + </a:t>
            </a:r>
            <a:r>
              <a:rPr lang="nl-NL" dirty="0" err="1" smtClean="0"/>
              <a:t>pruning</a:t>
            </a:r>
            <a:r>
              <a:rPr lang="nl-NL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Bijvoorbeeld:</a:t>
            </a:r>
            <a:br>
              <a:rPr lang="nl-NL" dirty="0" smtClean="0"/>
            </a:br>
            <a:r>
              <a:rPr lang="nl-NL" dirty="0" smtClean="0"/>
              <a:t>Overbodige </a:t>
            </a:r>
            <a:r>
              <a:rPr lang="nl-NL" dirty="0" err="1" smtClean="0"/>
              <a:t>comparators</a:t>
            </a:r>
            <a:r>
              <a:rPr lang="nl-NL" dirty="0" smtClean="0"/>
              <a:t> verwijderen.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2050" name="Picture 2" descr="C:\Users\Admin\Desktop\Overbodi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108525"/>
            <a:ext cx="2685335" cy="15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Overbodige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3960478"/>
            <a:ext cx="2696910" cy="15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91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Permutatie - </a:t>
            </a:r>
            <a:r>
              <a:rPr lang="nl-NL" dirty="0" err="1" smtClean="0"/>
              <a:t>Untangling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a ≈ b via (1 3)(2 4)</a:t>
            </a:r>
          </a:p>
          <a:p>
            <a:pPr marL="0" indent="0">
              <a:buNone/>
            </a:pPr>
            <a:r>
              <a:rPr lang="nl-NL" dirty="0" smtClean="0"/>
              <a:t>a=(1 2)(3 4)(1 4)(1 3)(2 4)(2 3)</a:t>
            </a:r>
            <a:br>
              <a:rPr lang="nl-NL" dirty="0" smtClean="0"/>
            </a:br>
            <a:r>
              <a:rPr lang="nl-NL" dirty="0" smtClean="0"/>
              <a:t>(3 4)(1 2)(3 2)(3 1)(4 2)(4 1)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Untangling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(3 4)(1 2)</a:t>
            </a:r>
            <a:r>
              <a:rPr lang="nl-NL" dirty="0" smtClean="0">
                <a:solidFill>
                  <a:srgbClr val="FF0000"/>
                </a:solidFill>
              </a:rPr>
              <a:t>(2 3)</a:t>
            </a:r>
            <a:r>
              <a:rPr lang="nl-NL" dirty="0" smtClean="0"/>
              <a:t>(2 1)(4 3)(4 1)</a:t>
            </a:r>
            <a:br>
              <a:rPr lang="nl-NL" dirty="0" smtClean="0"/>
            </a:br>
            <a:r>
              <a:rPr lang="nl-NL" dirty="0" smtClean="0">
                <a:solidFill>
                  <a:srgbClr val="FFFFFF"/>
                </a:solidFill>
              </a:rPr>
              <a:t>(3 4)(1 2)(2 3)</a:t>
            </a:r>
            <a:r>
              <a:rPr lang="nl-NL" dirty="0" smtClean="0">
                <a:solidFill>
                  <a:srgbClr val="FF0000"/>
                </a:solidFill>
              </a:rPr>
              <a:t>(1 2)</a:t>
            </a:r>
            <a:r>
              <a:rPr lang="nl-NL" dirty="0" smtClean="0"/>
              <a:t>(4 3)(4 2)</a:t>
            </a:r>
            <a:br>
              <a:rPr lang="nl-NL" dirty="0" smtClean="0"/>
            </a:br>
            <a:r>
              <a:rPr lang="nl-NL" dirty="0" smtClean="0">
                <a:solidFill>
                  <a:schemeClr val="bg1"/>
                </a:solidFill>
              </a:rPr>
              <a:t>(3 4)(1 2)(2 3)(1 2)</a:t>
            </a:r>
            <a:r>
              <a:rPr lang="nl-NL" dirty="0" smtClean="0">
                <a:solidFill>
                  <a:srgbClr val="FF0000"/>
                </a:solidFill>
              </a:rPr>
              <a:t>(3 4)</a:t>
            </a:r>
            <a:r>
              <a:rPr lang="nl-NL" dirty="0" smtClean="0"/>
              <a:t>(3 2)</a:t>
            </a:r>
            <a:br>
              <a:rPr lang="nl-NL" dirty="0" smtClean="0"/>
            </a:br>
            <a:r>
              <a:rPr lang="nl-NL" dirty="0" smtClean="0"/>
              <a:t>(3 4)(1 2)(2 3)(1 2)(3 4)</a:t>
            </a:r>
            <a:r>
              <a:rPr lang="nl-NL" dirty="0" smtClean="0">
                <a:solidFill>
                  <a:srgbClr val="FF0000"/>
                </a:solidFill>
              </a:rPr>
              <a:t>(2 3)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05351" y="1992776"/>
            <a:ext cx="3657600" cy="39751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	a	             b</a:t>
            </a:r>
            <a:br>
              <a:rPr lang="nl-NL" dirty="0" smtClean="0"/>
            </a:br>
            <a:r>
              <a:rPr lang="nl-NL" dirty="0" smtClean="0"/>
              <a:t>a) (1 2)(3 4)(1 4)(1 3)(2 4)(2 3)</a:t>
            </a:r>
            <a:br>
              <a:rPr lang="nl-NL" dirty="0" smtClean="0"/>
            </a:br>
            <a:r>
              <a:rPr lang="nl-NL" dirty="0" smtClean="0"/>
              <a:t>b) (1 2)(3 4)(2 3)(1 2)(3 4)(2 3)</a:t>
            </a:r>
          </a:p>
        </p:txBody>
      </p:sp>
      <p:pic>
        <p:nvPicPr>
          <p:cNvPr id="3074" name="Picture 2" descr="C:\Users\Admin\Desktop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01" y="2221827"/>
            <a:ext cx="1566418" cy="11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esktop\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13" y="2221827"/>
            <a:ext cx="1566418" cy="11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0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 </a:t>
            </a:r>
            <a:r>
              <a:rPr lang="nl-NL" dirty="0" err="1"/>
              <a:t>s</a:t>
            </a:r>
            <a:r>
              <a:rPr lang="nl-NL" dirty="0" err="1" smtClean="0"/>
              <a:t>ubsumes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79463" y="3104488"/>
            <a:ext cx="7583488" cy="320536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: (1 2) en C</a:t>
            </a:r>
            <a:r>
              <a:rPr lang="nl-NL" baseline="-25000" dirty="0" smtClean="0"/>
              <a:t>b</a:t>
            </a:r>
            <a:r>
              <a:rPr lang="nl-NL" dirty="0" smtClean="0"/>
              <a:t>: (2 3)</a:t>
            </a:r>
            <a:br>
              <a:rPr lang="nl-NL" dirty="0" smtClean="0"/>
            </a:br>
            <a:r>
              <a:rPr lang="nl-NL" dirty="0" smtClean="0"/>
              <a:t>outputs(C</a:t>
            </a:r>
            <a:r>
              <a:rPr lang="nl-NL" baseline="-25000" dirty="0" smtClean="0"/>
              <a:t>a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1),(0 1 0),</a:t>
            </a:r>
            <a:r>
              <a:rPr lang="nl-NL" strike="sngStrike" dirty="0" smtClean="0">
                <a:solidFill>
                  <a:srgbClr val="FF0000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strike="sngStrike" dirty="0" smtClean="0">
                <a:solidFill>
                  <a:srgbClr val="FF0000"/>
                </a:solidFill>
              </a:rPr>
              <a:t>(1 0 1)</a:t>
            </a:r>
            <a:r>
              <a:rPr lang="nl-NL" dirty="0"/>
              <a:t>,</a:t>
            </a:r>
            <a:r>
              <a:rPr lang="nl-NL" dirty="0" smtClean="0"/>
              <a:t>(1 1 0), (1 1 1</a:t>
            </a:r>
            <a:r>
              <a:rPr lang="nl-NL" dirty="0"/>
              <a:t>)}</a:t>
            </a:r>
            <a:br>
              <a:rPr lang="nl-NL" dirty="0"/>
            </a:br>
            <a:r>
              <a:rPr lang="nl-NL" dirty="0" smtClean="0"/>
              <a:t>outputs(C</a:t>
            </a:r>
            <a:r>
              <a:rPr lang="nl-NL" baseline="-25000" dirty="0" smtClean="0"/>
              <a:t>b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</a:t>
            </a:r>
            <a:r>
              <a:rPr lang="nl-NL" strike="sngStrike" dirty="0" smtClean="0">
                <a:solidFill>
                  <a:srgbClr val="FF0000"/>
                </a:solidFill>
              </a:rPr>
              <a:t>(0 1 0)</a:t>
            </a:r>
            <a:r>
              <a:rPr lang="nl-NL" dirty="0">
                <a:solidFill>
                  <a:schemeClr val="tx1"/>
                </a:solidFill>
              </a:rPr>
              <a:t>,</a:t>
            </a:r>
            <a:r>
              <a:rPr lang="nl-NL" dirty="0" smtClean="0">
                <a:solidFill>
                  <a:schemeClr val="tx1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dirty="0" smtClean="0">
                <a:solidFill>
                  <a:srgbClr val="103154"/>
                </a:solidFill>
              </a:rPr>
              <a:t>(1 0 1)</a:t>
            </a:r>
            <a:r>
              <a:rPr lang="nl-NL" dirty="0"/>
              <a:t>,</a:t>
            </a:r>
            <a:r>
              <a:rPr lang="nl-NL" strike="sngStrike" dirty="0" smtClean="0">
                <a:solidFill>
                  <a:srgbClr val="FF0000"/>
                </a:solidFill>
              </a:rPr>
              <a:t>(1 1 0),</a:t>
            </a:r>
            <a:r>
              <a:rPr lang="nl-NL" dirty="0"/>
              <a:t> </a:t>
            </a:r>
            <a:r>
              <a:rPr lang="nl-NL" dirty="0" smtClean="0"/>
              <a:t>(1 1 1)}</a:t>
            </a:r>
          </a:p>
          <a:p>
            <a:r>
              <a:rPr lang="nl-NL" dirty="0"/>
              <a:t>p</a:t>
            </a:r>
            <a:r>
              <a:rPr lang="nl-NL" dirty="0" smtClean="0"/>
              <a:t> = (2 3)(1 2)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smtClean="0"/>
              <a:t>(C</a:t>
            </a:r>
            <a:r>
              <a:rPr lang="nl-NL" baseline="-25000" smtClean="0"/>
              <a:t>a</a:t>
            </a:r>
            <a:r>
              <a:rPr lang="nl-NL" smtClean="0"/>
              <a:t>)) = {(0,0,0), (1,0,0), (0,0,1), (1,0,1), (0,1,1), (1,1,1)}</a:t>
            </a:r>
            <a:endParaRPr lang="nl-NL" dirty="0" smtClean="0"/>
          </a:p>
        </p:txBody>
      </p:sp>
      <p:sp>
        <p:nvSpPr>
          <p:cNvPr id="6" name="Tijdelijke aanduiding voor inhoud 10"/>
          <p:cNvSpPr txBox="1">
            <a:spLocks/>
          </p:cNvSpPr>
          <p:nvPr/>
        </p:nvSpPr>
        <p:spPr>
          <a:xfrm>
            <a:off x="779463" y="1949824"/>
            <a:ext cx="7583488" cy="1154665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56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Generate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Voeg een </a:t>
            </a:r>
            <a:r>
              <a:rPr lang="nl-NL" dirty="0" err="1" smtClean="0"/>
              <a:t>comparator</a:t>
            </a:r>
            <a:r>
              <a:rPr lang="nl-NL" dirty="0" smtClean="0"/>
              <a:t> toe achter elk bestaand netwerk van  </a:t>
            </a:r>
            <a:r>
              <a:rPr lang="nl-NL" i="1" dirty="0" err="1"/>
              <a:t>R</a:t>
            </a:r>
            <a:r>
              <a:rPr lang="nl-NL" i="1" baseline="30000" dirty="0" err="1" smtClean="0"/>
              <a:t>n</a:t>
            </a:r>
            <a:r>
              <a:rPr lang="nl-NL" i="1" baseline="-25000" dirty="0" err="1" smtClean="0"/>
              <a:t>k</a:t>
            </a:r>
            <a:r>
              <a:rPr lang="nl-NL" i="1" baseline="30000" dirty="0" smtClean="0"/>
              <a:t> </a:t>
            </a:r>
            <a:r>
              <a:rPr lang="nl-NL" dirty="0" smtClean="0"/>
              <a:t>⇒</a:t>
            </a:r>
            <a:r>
              <a:rPr lang="nl-NL" i="1" dirty="0" smtClean="0"/>
              <a:t>N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Prune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⇒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 niet uitbreiden (als |a|=|b|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¬(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</a:t>
            </a:r>
            <a:r>
              <a:rPr lang="nl-NL" dirty="0" smtClean="0"/>
              <a:t>⇒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baseline="-25000" dirty="0" smtClean="0"/>
              <a:t> </a:t>
            </a:r>
            <a:r>
              <a:rPr lang="nl-NL" dirty="0" smtClean="0"/>
              <a:t>∈ </a:t>
            </a:r>
            <a:r>
              <a:rPr lang="nl-NL" i="1" dirty="0" smtClean="0"/>
              <a:t>R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Herhaal het </a:t>
            </a:r>
            <a:r>
              <a:rPr lang="nl-NL" dirty="0" smtClean="0"/>
              <a:t>proces tot |</a:t>
            </a:r>
            <a:r>
              <a:rPr lang="nl-NL" dirty="0" err="1" smtClean="0"/>
              <a:t>N</a:t>
            </a:r>
            <a:r>
              <a:rPr lang="nl-NL" baseline="30000" dirty="0" err="1" smtClean="0"/>
              <a:t>n</a:t>
            </a:r>
            <a:r>
              <a:rPr lang="nl-NL" baseline="-25000" dirty="0" err="1"/>
              <a:t>c</a:t>
            </a:r>
            <a:r>
              <a:rPr lang="nl-NL" dirty="0" smtClean="0"/>
              <a:t>| = 1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50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Bewaren van de output</a:t>
            </a:r>
            <a:br>
              <a:rPr lang="nl-NL" dirty="0" smtClean="0"/>
            </a:br>
            <a:r>
              <a:rPr lang="nl-NL" dirty="0" smtClean="0"/>
              <a:t>⇒ </a:t>
            </a:r>
            <a:r>
              <a:rPr lang="nl-NL" dirty="0" smtClean="0">
                <a:sym typeface="Wingdings"/>
              </a:rPr>
              <a:t>toevoegen </a:t>
            </a:r>
            <a:r>
              <a:rPr lang="nl-NL" dirty="0" err="1" smtClean="0">
                <a:sym typeface="Wingdings"/>
              </a:rPr>
              <a:t>comparator</a:t>
            </a:r>
            <a:r>
              <a:rPr lang="nl-NL" dirty="0" smtClean="0">
                <a:sym typeface="Wingdings"/>
              </a:rPr>
              <a:t> = permutatie op </a:t>
            </a:r>
            <a:r>
              <a:rPr lang="nl-NL" dirty="0" err="1" smtClean="0">
                <a:sym typeface="Wingdings"/>
              </a:rPr>
              <a:t>outputs</a:t>
            </a:r>
            <a:r>
              <a:rPr lang="nl-NL" dirty="0" smtClean="0">
                <a:sym typeface="Wingdings"/>
              </a:rPr>
              <a:t/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→ grootte van de </a:t>
            </a:r>
            <a:r>
              <a:rPr lang="nl-NL" dirty="0" err="1" smtClean="0">
                <a:sym typeface="Wingdings"/>
              </a:rPr>
              <a:t>outputset</a:t>
            </a:r>
            <a:r>
              <a:rPr lang="nl-NL" dirty="0" smtClean="0">
                <a:sym typeface="Wingdings"/>
              </a:rPr>
              <a:t> krimpt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3431933"/>
            <a:ext cx="6804409" cy="30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668535"/>
          </a:xfrm>
        </p:spPr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Uitsluiten van een permutaties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C</a:t>
            </a:r>
            <a:r>
              <a:rPr lang="nl-NL" baseline="-25000" dirty="0" smtClean="0"/>
              <a:t>2</a:t>
            </a:r>
            <a:r>
              <a:rPr lang="nl-NL" dirty="0" smtClean="0"/>
              <a:t> ⋠ C</a:t>
            </a:r>
            <a:r>
              <a:rPr lang="nl-NL" baseline="-25000" dirty="0" smtClean="0"/>
              <a:t>1</a:t>
            </a:r>
            <a:r>
              <a:rPr lang="nl-NL" dirty="0" smtClean="0"/>
              <a:t> (zie kolom 2 1’en; #</a:t>
            </a:r>
            <a:r>
              <a:rPr lang="nl-NL" dirty="0" err="1" smtClean="0"/>
              <a:t>outputs</a:t>
            </a:r>
            <a:r>
              <a:rPr lang="nl-NL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C</a:t>
            </a:r>
            <a:r>
              <a:rPr lang="nl-NL" baseline="-25000" dirty="0" smtClean="0"/>
              <a:t>1</a:t>
            </a:r>
            <a:r>
              <a:rPr lang="nl-NL" dirty="0" smtClean="0"/>
              <a:t> </a:t>
            </a:r>
            <a:r>
              <a:rPr lang="nl-NL" dirty="0"/>
              <a:t>⋠ </a:t>
            </a:r>
            <a:r>
              <a:rPr lang="nl-NL" dirty="0" smtClean="0"/>
              <a:t>C</a:t>
            </a:r>
            <a:r>
              <a:rPr lang="nl-NL" baseline="-25000" dirty="0" smtClean="0"/>
              <a:t>3</a:t>
            </a:r>
            <a:r>
              <a:rPr lang="nl-NL" dirty="0" smtClean="0"/>
              <a:t> (zie kolom 3 1’en; #0 plaatsen)</a:t>
            </a:r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1949824"/>
            <a:ext cx="6804409" cy="30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7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Subsumes</a:t>
            </a:r>
            <a:r>
              <a:rPr lang="nl-NL" dirty="0" smtClean="0"/>
              <a:t> = dure operatie ⇒ extra prune methodes</a:t>
            </a:r>
            <a:br>
              <a:rPr lang="nl-NL" dirty="0" smtClean="0"/>
            </a:br>
            <a:r>
              <a:rPr lang="nl-NL" dirty="0" smtClean="0"/>
              <a:t> </a:t>
            </a:r>
          </a:p>
          <a:p>
            <a:pPr lvl="1">
              <a:lnSpc>
                <a:spcPct val="70000"/>
              </a:lnSpc>
            </a:pPr>
            <a:r>
              <a:rPr lang="nl-NL" dirty="0" smtClean="0"/>
              <a:t>Contradicties bij </a:t>
            </a:r>
            <a:r>
              <a:rPr lang="nl-NL" dirty="0" err="1" smtClean="0"/>
              <a:t>subsumes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  <a:p>
            <a:pPr lvl="1">
              <a:lnSpc>
                <a:spcPct val="70000"/>
              </a:lnSpc>
            </a:pPr>
            <a:r>
              <a:rPr lang="nl-NL" dirty="0" smtClean="0"/>
              <a:t>Verwijderen overbodige </a:t>
            </a:r>
            <a:r>
              <a:rPr lang="nl-NL" dirty="0" err="1" smtClean="0"/>
              <a:t>comparators</a:t>
            </a:r>
            <a:r>
              <a:rPr lang="nl-NL" dirty="0" smtClean="0"/>
              <a:t> (i j) :</a:t>
            </a:r>
            <a:br>
              <a:rPr lang="nl-NL" dirty="0" smtClean="0"/>
            </a:br>
            <a:r>
              <a:rPr lang="nl-NL" dirty="0" smtClean="0"/>
              <a:t>∀</a:t>
            </a:r>
            <a:r>
              <a:rPr lang="nl-NL" dirty="0" err="1" smtClean="0"/>
              <a:t>outputs</a:t>
            </a:r>
            <a:r>
              <a:rPr lang="nl-NL" dirty="0" smtClean="0"/>
              <a:t>(C) : x</a:t>
            </a:r>
            <a:r>
              <a:rPr lang="nl-NL" baseline="-25000" dirty="0" smtClean="0"/>
              <a:t>i</a:t>
            </a:r>
            <a:r>
              <a:rPr lang="nl-NL" dirty="0" smtClean="0"/>
              <a:t> ≤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r>
              <a:rPr lang="nl-NL" baseline="-25000" dirty="0" smtClean="0"/>
              <a:t/>
            </a:r>
            <a:br>
              <a:rPr lang="nl-NL" baseline="-25000" dirty="0" smtClean="0"/>
            </a:br>
            <a:endParaRPr lang="nl-NL" dirty="0"/>
          </a:p>
          <a:p>
            <a:pPr lvl="1"/>
            <a:r>
              <a:rPr lang="nl-NL" dirty="0" smtClean="0"/>
              <a:t>Parallel uitvoeren</a:t>
            </a:r>
          </a:p>
        </p:txBody>
      </p:sp>
    </p:spTree>
    <p:extLst>
      <p:ext uri="{BB962C8B-B14F-4D97-AF65-F5344CB8AC3E}">
        <p14:creationId xmlns:p14="http://schemas.microsoft.com/office/powerpoint/2010/main" val="1458489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667084"/>
          </a:xfrm>
        </p:spPr>
        <p:txBody>
          <a:bodyPr>
            <a:normAutofit/>
          </a:bodyPr>
          <a:lstStyle/>
          <a:p>
            <a:r>
              <a:rPr lang="nl-NL" dirty="0" smtClean="0"/>
              <a:t>Wat is een </a:t>
            </a:r>
            <a:r>
              <a:rPr lang="nl-NL" dirty="0" err="1" smtClean="0"/>
              <a:t>comparator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?</a:t>
            </a:r>
          </a:p>
          <a:p>
            <a:r>
              <a:rPr lang="nl-NL" dirty="0" smtClean="0"/>
              <a:t>Wat is een </a:t>
            </a:r>
            <a:r>
              <a:rPr lang="nl-NL" dirty="0" err="1" smtClean="0"/>
              <a:t>sorting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?</a:t>
            </a:r>
          </a:p>
          <a:p>
            <a:r>
              <a:rPr lang="nl-NL" dirty="0" smtClean="0"/>
              <a:t>Nul – één principe</a:t>
            </a:r>
          </a:p>
          <a:p>
            <a:r>
              <a:rPr lang="nl-NL" dirty="0" smtClean="0"/>
              <a:t>Toepassingen</a:t>
            </a:r>
          </a:p>
          <a:p>
            <a:r>
              <a:rPr lang="nl-NL" dirty="0" smtClean="0"/>
              <a:t>Doel</a:t>
            </a:r>
          </a:p>
          <a:p>
            <a:r>
              <a:rPr lang="nl-NL" dirty="0" smtClean="0"/>
              <a:t>Concept </a:t>
            </a:r>
            <a:r>
              <a:rPr lang="nl-NL" dirty="0" err="1"/>
              <a:t>s</a:t>
            </a:r>
            <a:r>
              <a:rPr lang="nl-NL" dirty="0" err="1" smtClean="0"/>
              <a:t>ubsumes</a:t>
            </a:r>
            <a:endParaRPr lang="nl-NL" dirty="0" smtClean="0"/>
          </a:p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130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2241176"/>
            <a:ext cx="7583488" cy="4007224"/>
          </a:xfrm>
        </p:spPr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 tot |R</a:t>
            </a:r>
            <a:r>
              <a:rPr lang="nl-NL" baseline="30000" dirty="0" smtClean="0"/>
              <a:t>9</a:t>
            </a:r>
            <a:r>
              <a:rPr lang="nl-NL" baseline="-25000" dirty="0" smtClean="0"/>
              <a:t>14</a:t>
            </a:r>
            <a:r>
              <a:rPr lang="nl-NL" dirty="0" smtClean="0"/>
              <a:t>| = 914 444	(1 week)</a:t>
            </a:r>
          </a:p>
          <a:p>
            <a:pPr marL="800100" lvl="1" indent="-457200">
              <a:buFont typeface="+mj-lt"/>
              <a:buAutoNum type="arabicPeriod"/>
            </a:pPr>
            <a:r>
              <a:rPr lang="nl-NL" sz="2200" dirty="0" err="1" smtClean="0"/>
              <a:t>Generate</a:t>
            </a:r>
            <a:r>
              <a:rPr lang="nl-NL" sz="2200" dirty="0" smtClean="0"/>
              <a:t> &amp; prune tot |R</a:t>
            </a:r>
            <a:r>
              <a:rPr lang="nl-NL" sz="2200" baseline="30000" dirty="0" smtClean="0"/>
              <a:t>9</a:t>
            </a:r>
            <a:r>
              <a:rPr lang="nl-NL" sz="2200" baseline="-25000" dirty="0" smtClean="0"/>
              <a:t>25</a:t>
            </a:r>
            <a:r>
              <a:rPr lang="nl-NL" sz="2200" dirty="0" smtClean="0"/>
              <a:t>|</a:t>
            </a:r>
            <a:r>
              <a:rPr lang="nl-NL" sz="2200" baseline="-25000" dirty="0" smtClean="0"/>
              <a:t> </a:t>
            </a:r>
            <a:r>
              <a:rPr lang="nl-NL" sz="2200" dirty="0" smtClean="0"/>
              <a:t>= 1		(5 dagen)</a:t>
            </a:r>
          </a:p>
          <a:p>
            <a:pPr marL="800100" lvl="1" indent="-457200">
              <a:buFont typeface="+mj-lt"/>
              <a:buAutoNum type="arabicPeriod"/>
            </a:pPr>
            <a:r>
              <a:rPr lang="nl-NL" sz="2200" dirty="0" smtClean="0"/>
              <a:t>SAT </a:t>
            </a:r>
            <a:r>
              <a:rPr lang="nl-NL" sz="2200" dirty="0" err="1" smtClean="0"/>
              <a:t>encoding</a:t>
            </a:r>
            <a:r>
              <a:rPr lang="nl-NL" sz="2200" dirty="0" smtClean="0"/>
              <a:t> methode			(halve dag)</a:t>
            </a:r>
          </a:p>
          <a:p>
            <a:pPr marL="342900" lvl="1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/>
          </a:p>
          <a:p>
            <a:pPr marL="0" indent="0">
              <a:buNone/>
            </a:pPr>
            <a:r>
              <a:rPr lang="nl-NL" dirty="0" smtClean="0"/>
              <a:t>SAT </a:t>
            </a:r>
            <a:r>
              <a:rPr lang="nl-NL" dirty="0" err="1" smtClean="0"/>
              <a:t>encoding</a:t>
            </a:r>
            <a:r>
              <a:rPr lang="nl-NL" dirty="0" smtClean="0"/>
              <a:t>: Gegeven </a:t>
            </a:r>
            <a:r>
              <a:rPr lang="nl-NL" dirty="0" err="1" smtClean="0"/>
              <a:t>constraints</a:t>
            </a:r>
            <a:r>
              <a:rPr lang="nl-NL" dirty="0" smtClean="0"/>
              <a:t>, via SAT </a:t>
            </a:r>
            <a:r>
              <a:rPr lang="nl-NL" dirty="0" err="1"/>
              <a:t>s</a:t>
            </a:r>
            <a:r>
              <a:rPr lang="nl-NL" dirty="0" err="1" smtClean="0"/>
              <a:t>olver</a:t>
            </a:r>
            <a:r>
              <a:rPr lang="nl-NL" dirty="0" smtClean="0"/>
              <a:t> bestaand model zoeken.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2664066" y="6248400"/>
            <a:ext cx="6098935" cy="365125"/>
          </a:xfrm>
        </p:spPr>
        <p:txBody>
          <a:bodyPr/>
          <a:lstStyle/>
          <a:p>
            <a:r>
              <a:rPr lang="nl-NL" dirty="0" smtClean="0"/>
              <a:t>[1] </a:t>
            </a:r>
            <a:r>
              <a:rPr lang="nl-NL" dirty="0" err="1" smtClean="0"/>
              <a:t>Twenty</a:t>
            </a:r>
            <a:r>
              <a:rPr lang="nl-NL" dirty="0" smtClean="0"/>
              <a:t>-Five </a:t>
            </a:r>
            <a:r>
              <a:rPr lang="nl-NL" dirty="0" err="1" smtClean="0"/>
              <a:t>Comparators</a:t>
            </a:r>
            <a:r>
              <a:rPr lang="nl-NL" dirty="0" smtClean="0"/>
              <a:t> is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Sorting</a:t>
            </a:r>
            <a:r>
              <a:rPr lang="nl-NL" dirty="0" smtClean="0"/>
              <a:t> </a:t>
            </a:r>
            <a:r>
              <a:rPr lang="nl-NL" dirty="0" err="1" smtClean="0"/>
              <a:t>Nine</a:t>
            </a:r>
            <a:r>
              <a:rPr lang="nl-NL" dirty="0" smtClean="0"/>
              <a:t> </a:t>
            </a:r>
            <a:r>
              <a:rPr lang="nl-NL" dirty="0" err="1" smtClean="0"/>
              <a:t>Inputs</a:t>
            </a:r>
            <a:r>
              <a:rPr lang="nl-NL" dirty="0" smtClean="0"/>
              <a:t>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Twenty-Nine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Ten)</a:t>
            </a:r>
          </a:p>
          <a:p>
            <a:r>
              <a:rPr lang="nl-NL" dirty="0"/>
              <a:t>M. </a:t>
            </a:r>
            <a:r>
              <a:rPr lang="nl-NL" dirty="0" err="1"/>
              <a:t>Codish</a:t>
            </a:r>
            <a:r>
              <a:rPr lang="nl-NL" dirty="0"/>
              <a:t>, L. Cruz-</a:t>
            </a:r>
            <a:r>
              <a:rPr lang="nl-NL" dirty="0" err="1"/>
              <a:t>Filipe</a:t>
            </a:r>
            <a:r>
              <a:rPr lang="nl-NL" dirty="0"/>
              <a:t>, M. Frank, P. Schneider-Kamp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709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r>
              <a:rPr lang="nl-NL" dirty="0" smtClean="0"/>
              <a:t>: resultaten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6670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Size</a:t>
            </a:r>
            <a:r>
              <a:rPr lang="nl-NL" dirty="0" smtClean="0"/>
              <a:t>(9) = 25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Size</a:t>
            </a:r>
            <a:r>
              <a:rPr lang="nl-NL" dirty="0" smtClean="0"/>
              <a:t>(10) = 29</a:t>
            </a:r>
          </a:p>
          <a:p>
            <a:pPr lvl="1"/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S(10) ≥ S(9) </a:t>
            </a:r>
            <a:r>
              <a:rPr lang="nl-NL" dirty="0"/>
              <a:t>+ ⎡</a:t>
            </a:r>
            <a:r>
              <a:rPr lang="nl-NL" dirty="0" smtClean="0"/>
              <a:t>log</a:t>
            </a:r>
            <a:r>
              <a:rPr lang="nl-NL" baseline="-25000" dirty="0" smtClean="0"/>
              <a:t>2</a:t>
            </a:r>
            <a:r>
              <a:rPr lang="nl-NL" dirty="0" smtClean="0"/>
              <a:t>9⎤ ≥ 25 + 4 ≥ 29</a:t>
            </a:r>
          </a:p>
          <a:p>
            <a:pPr lvl="1"/>
            <a:r>
              <a:rPr lang="nl-NL" dirty="0" err="1" smtClean="0"/>
              <a:t>Upper</a:t>
            </a:r>
            <a:r>
              <a:rPr lang="nl-NL" dirty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 29</a:t>
            </a:r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(10) = 29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" name="Afbeelding 3" descr="SortingNetworkSize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0" y="1949825"/>
            <a:ext cx="2794887" cy="18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2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Question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" y="-200508"/>
            <a:ext cx="2785872" cy="3048000"/>
          </a:xfrm>
          <a:prstGeom prst="rect">
            <a:avLst/>
          </a:prstGeom>
        </p:spPr>
      </p:pic>
      <p:pic>
        <p:nvPicPr>
          <p:cNvPr id="5" name="Afbeelding 4" descr="faq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28" y="2978156"/>
            <a:ext cx="3181472" cy="3879844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763888" y="2780650"/>
            <a:ext cx="5328132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BE" sz="88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VRAGEN?</a:t>
            </a:r>
            <a:endParaRPr lang="nl-BE" sz="88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454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Papers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b="1" dirty="0" err="1" smtClean="0"/>
              <a:t>Twenty</a:t>
            </a:r>
            <a:r>
              <a:rPr lang="nl-NL" b="1" dirty="0" smtClean="0"/>
              <a:t>-Five </a:t>
            </a:r>
            <a:r>
              <a:rPr lang="nl-NL" b="1" dirty="0" err="1" smtClean="0"/>
              <a:t>Comparators</a:t>
            </a:r>
            <a:r>
              <a:rPr lang="nl-NL" b="1" dirty="0" smtClean="0"/>
              <a:t> is </a:t>
            </a:r>
            <a:r>
              <a:rPr lang="nl-NL" b="1" dirty="0" err="1" smtClean="0"/>
              <a:t>Optimal</a:t>
            </a:r>
            <a:r>
              <a:rPr lang="nl-NL" b="1" dirty="0" smtClean="0"/>
              <a:t> </a:t>
            </a:r>
            <a:r>
              <a:rPr lang="nl-NL" b="1" dirty="0" err="1" smtClean="0"/>
              <a:t>when</a:t>
            </a:r>
            <a:r>
              <a:rPr lang="nl-NL" b="1" dirty="0" smtClean="0"/>
              <a:t> </a:t>
            </a:r>
            <a:r>
              <a:rPr lang="nl-NL" b="1" dirty="0" err="1" smtClean="0"/>
              <a:t>Sorting</a:t>
            </a:r>
            <a:r>
              <a:rPr lang="nl-NL" b="1" dirty="0" smtClean="0"/>
              <a:t> </a:t>
            </a:r>
            <a:r>
              <a:rPr lang="nl-NL" b="1" dirty="0" err="1" smtClean="0"/>
              <a:t>Nine</a:t>
            </a:r>
            <a:r>
              <a:rPr lang="nl-NL" b="1" dirty="0" smtClean="0"/>
              <a:t> </a:t>
            </a:r>
            <a:r>
              <a:rPr lang="nl-NL" b="1" dirty="0" err="1" smtClean="0"/>
              <a:t>Inputs</a:t>
            </a:r>
            <a:r>
              <a:rPr lang="nl-NL" b="1" dirty="0" smtClean="0"/>
              <a:t> (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Twenty-Nine</a:t>
            </a:r>
            <a:r>
              <a:rPr lang="nl-NL" b="1" dirty="0" smtClean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Ten)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</a:t>
            </a:r>
            <a:r>
              <a:rPr lang="nl-NL" dirty="0" smtClean="0"/>
              <a:t>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M. Frank, P. Schneider-</a:t>
            </a:r>
            <a:r>
              <a:rPr lang="nl-NL" dirty="0" smtClean="0"/>
              <a:t>Kamp</a:t>
            </a:r>
            <a:br>
              <a:rPr lang="nl-NL" dirty="0" smtClean="0"/>
            </a:br>
            <a:r>
              <a:rPr lang="nl-NL" dirty="0" smtClean="0"/>
              <a:t>24 </a:t>
            </a:r>
            <a:r>
              <a:rPr lang="nl-NL" dirty="0" smtClean="0"/>
              <a:t>juni 2014.</a:t>
            </a:r>
          </a:p>
          <a:p>
            <a:r>
              <a:rPr lang="nl-NL" b="1" dirty="0" err="1" smtClean="0"/>
              <a:t>Sorting</a:t>
            </a:r>
            <a:r>
              <a:rPr lang="nl-NL" b="1" dirty="0" smtClean="0"/>
              <a:t> Networks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Their</a:t>
            </a:r>
            <a:r>
              <a:rPr lang="nl-NL" b="1" dirty="0" smtClean="0"/>
              <a:t> </a:t>
            </a:r>
            <a:r>
              <a:rPr lang="nl-NL" b="1" dirty="0" smtClean="0"/>
              <a:t>Applications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K.E. </a:t>
            </a:r>
            <a:r>
              <a:rPr lang="nl-NL" dirty="0" err="1" smtClean="0"/>
              <a:t>Batcher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2 mei 1968</a:t>
            </a:r>
          </a:p>
          <a:p>
            <a:r>
              <a:rPr lang="nl-NL" b="1" dirty="0" err="1" smtClean="0"/>
              <a:t>Bounds</a:t>
            </a:r>
            <a:r>
              <a:rPr lang="nl-NL" b="1" dirty="0" smtClean="0"/>
              <a:t> on the </a:t>
            </a:r>
            <a:r>
              <a:rPr lang="nl-NL" b="1" dirty="0" err="1" smtClean="0"/>
              <a:t>size</a:t>
            </a:r>
            <a:r>
              <a:rPr lang="nl-NL" b="1" dirty="0" smtClean="0"/>
              <a:t> of test sets </a:t>
            </a:r>
            <a:r>
              <a:rPr lang="nl-NL" b="1" dirty="0" err="1" smtClean="0"/>
              <a:t>for</a:t>
            </a:r>
            <a:r>
              <a:rPr lang="nl-NL" b="1" dirty="0" smtClean="0"/>
              <a:t> </a:t>
            </a:r>
            <a:r>
              <a:rPr lang="nl-NL" b="1" dirty="0" err="1" smtClean="0"/>
              <a:t>sorting</a:t>
            </a:r>
            <a:r>
              <a:rPr lang="nl-NL" b="1" dirty="0" smtClean="0"/>
              <a:t>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related</a:t>
            </a:r>
            <a:r>
              <a:rPr lang="nl-NL" b="1" dirty="0" smtClean="0"/>
              <a:t> </a:t>
            </a:r>
            <a:r>
              <a:rPr lang="nl-NL" b="1" dirty="0" err="1" smtClean="0"/>
              <a:t>networks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M. J. Chung, B. </a:t>
            </a:r>
            <a:r>
              <a:rPr lang="nl-NL" dirty="0" err="1" smtClean="0"/>
              <a:t>Ravikumar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1990.</a:t>
            </a:r>
          </a:p>
          <a:p>
            <a:r>
              <a:rPr lang="nl-NL" b="1" dirty="0" err="1" smtClean="0"/>
              <a:t>Sorting</a:t>
            </a:r>
            <a:r>
              <a:rPr lang="nl-NL" b="1" dirty="0" smtClean="0"/>
              <a:t> Networks: the End Game</a:t>
            </a:r>
            <a:br>
              <a:rPr lang="nl-NL" b="1" dirty="0" smtClean="0"/>
            </a:br>
            <a:r>
              <a:rPr lang="nl-NL" dirty="0" smtClean="0"/>
              <a:t>M.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P. Schneider-Kamp</a:t>
            </a:r>
            <a:br>
              <a:rPr lang="nl-NL" dirty="0" smtClean="0"/>
            </a:br>
            <a:r>
              <a:rPr lang="nl-NL" dirty="0" smtClean="0"/>
              <a:t>24 november 2014.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434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comparator network?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37121" y="1981201"/>
            <a:ext cx="3657600" cy="3975100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   (1 2)(3 4)(2 3)(1 2)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83339" y="1981201"/>
            <a:ext cx="3779612" cy="3975100"/>
          </a:xfrm>
        </p:spPr>
        <p:txBody>
          <a:bodyPr/>
          <a:lstStyle/>
          <a:p>
            <a:r>
              <a:rPr lang="nl-NL" dirty="0" smtClean="0"/>
              <a:t>Kanalen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</a:t>
            </a:r>
          </a:p>
          <a:p>
            <a:r>
              <a:rPr lang="nl-NL" dirty="0" err="1" smtClean="0"/>
              <a:t>Comparators</a:t>
            </a:r>
            <a:r>
              <a:rPr lang="nl-NL" dirty="0"/>
              <a:t> </a:t>
            </a:r>
            <a:r>
              <a:rPr lang="nl-NL" dirty="0" smtClean="0"/>
              <a:t>(a b</a:t>
            </a:r>
            <a:r>
              <a:rPr lang="nl-NL" dirty="0" smtClean="0"/>
              <a:t>) met a &lt; b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/>
              <a:t>w</a:t>
            </a:r>
            <a:r>
              <a:rPr lang="nl-NL" dirty="0" smtClean="0"/>
              <a:t>(a) </a:t>
            </a:r>
            <a:r>
              <a:rPr lang="nl-NL" dirty="0" smtClean="0"/>
              <a:t>&lt; </a:t>
            </a:r>
            <a:r>
              <a:rPr lang="nl-NL" dirty="0" smtClean="0"/>
              <a:t>w(b)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/>
              <a:t>w</a:t>
            </a:r>
            <a:r>
              <a:rPr lang="nl-NL" dirty="0" smtClean="0"/>
              <a:t>(a) </a:t>
            </a:r>
            <a:r>
              <a:rPr lang="nl-NL" dirty="0" smtClean="0"/>
              <a:t>&gt; </a:t>
            </a:r>
            <a:r>
              <a:rPr lang="nl-NL" dirty="0" smtClean="0"/>
              <a:t>w(b):  w(a) </a:t>
            </a:r>
            <a:r>
              <a:rPr lang="nl-BE" dirty="0" smtClean="0"/>
              <a:t>↔ </a:t>
            </a:r>
            <a:r>
              <a:rPr lang="nl-BE" dirty="0" smtClean="0"/>
              <a:t>w(</a:t>
            </a:r>
            <a:r>
              <a:rPr lang="nl-NL" dirty="0" smtClean="0"/>
              <a:t>b)</a:t>
            </a:r>
            <a:endParaRPr lang="nl-NL" dirty="0" smtClean="0"/>
          </a:p>
        </p:txBody>
      </p:sp>
      <p:pic>
        <p:nvPicPr>
          <p:cNvPr id="4098" name="Picture 2" descr="C:\Users\Admin\Desktop\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71" y="4654146"/>
            <a:ext cx="3000794" cy="13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esktop\Overbodige5Parall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9" y="2132813"/>
            <a:ext cx="2141316" cy="15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err="1" smtClean="0"/>
              <a:t>Sorting</a:t>
            </a:r>
            <a:r>
              <a:rPr lang="nl-NL" dirty="0" smtClean="0"/>
              <a:t> Network?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0088" y="1852426"/>
            <a:ext cx="3657600" cy="868362"/>
          </a:xfrm>
        </p:spPr>
        <p:txBody>
          <a:bodyPr/>
          <a:lstStyle/>
          <a:p>
            <a:r>
              <a:rPr lang="nl-NL" dirty="0" smtClean="0"/>
              <a:t>Gesorteerd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3" y="3032568"/>
            <a:ext cx="4012456" cy="32131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sz="2200" dirty="0" smtClean="0"/>
              <a:t>Output is gesorteerd</a:t>
            </a:r>
            <a:endParaRPr lang="nl-NL" sz="22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4326" y="1864001"/>
            <a:ext cx="3657600" cy="868362"/>
          </a:xfrm>
        </p:spPr>
        <p:txBody>
          <a:bodyPr/>
          <a:lstStyle/>
          <a:p>
            <a:r>
              <a:rPr lang="nl-NL" dirty="0" smtClean="0"/>
              <a:t>Ongesorteerd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57194" y="3032568"/>
            <a:ext cx="3848832" cy="3213100"/>
          </a:xfrm>
        </p:spPr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sz="2200" dirty="0" smtClean="0"/>
              <a:t>Niet alle output gesorteerd.</a:t>
            </a:r>
            <a:br>
              <a:rPr lang="nl-NL" sz="2200" dirty="0" smtClean="0"/>
            </a:br>
            <a:r>
              <a:rPr lang="nl-NL" sz="2200" dirty="0" smtClean="0"/>
              <a:t>(110 </a:t>
            </a:r>
            <a:r>
              <a:rPr lang="nl-BE" sz="2400" dirty="0" smtClean="0"/>
              <a:t>→ 101)</a:t>
            </a:r>
            <a:endParaRPr lang="nl-NL" sz="2200" dirty="0" smtClean="0"/>
          </a:p>
        </p:txBody>
      </p:sp>
      <p:pic>
        <p:nvPicPr>
          <p:cNvPr id="1026" name="Picture 2" descr="C:\Users\Admin\Desktop\PresentatieSort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92" y="2495508"/>
            <a:ext cx="2345271" cy="16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resentatieUnsorted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56" y="2495507"/>
            <a:ext cx="2413571" cy="157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één principe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779463" y="3230487"/>
            <a:ext cx="7583488" cy="1687687"/>
          </a:xfr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nl-NL" dirty="0" smtClean="0"/>
              <a:t>(x) = x</a:t>
            </a:r>
            <a:r>
              <a:rPr lang="nl-NL" baseline="-25000" dirty="0" smtClean="0"/>
              <a:t>1</a:t>
            </a:r>
            <a:r>
              <a:rPr lang="is-IS" dirty="0"/>
              <a:t>…x</a:t>
            </a:r>
            <a:r>
              <a:rPr lang="is-IS" baseline="-25000" dirty="0"/>
              <a:t>n</a:t>
            </a:r>
            <a:r>
              <a:rPr lang="is-IS" dirty="0"/>
              <a:t> ∈{</a:t>
            </a:r>
            <a:r>
              <a:rPr lang="is-IS" dirty="0" smtClean="0"/>
              <a:t>0,1}</a:t>
            </a:r>
            <a:r>
              <a:rPr lang="is-IS" baseline="30000" dirty="0" smtClean="0"/>
              <a:t>n</a:t>
            </a:r>
          </a:p>
          <a:p>
            <a:r>
              <a:rPr lang="is-IS" dirty="0" smtClean="0"/>
              <a:t>(y) = sequentie van een totaal geordende set</a:t>
            </a:r>
            <a:endParaRPr lang="nl-NL" dirty="0" smtClean="0"/>
          </a:p>
          <a:p>
            <a:r>
              <a:rPr lang="nl-NL" dirty="0" smtClean="0"/>
              <a:t>∀(x) gesorteerd ⇒ ∀(y) gesorteerd</a:t>
            </a:r>
          </a:p>
        </p:txBody>
      </p:sp>
    </p:spTree>
    <p:extLst>
      <p:ext uri="{BB962C8B-B14F-4D97-AF65-F5344CB8AC3E}">
        <p14:creationId xmlns:p14="http://schemas.microsoft.com/office/powerpoint/2010/main" val="3308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8608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 = bestemmingsgetal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pic>
        <p:nvPicPr>
          <p:cNvPr id="7" name="Tijdelijke aanduiding voor inhoud 6" descr="2197_008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7" b="-27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992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Vertraging in </a:t>
            </a:r>
            <a:r>
              <a:rPr lang="nl-NL" dirty="0" err="1" smtClean="0"/>
              <a:t>comparators</a:t>
            </a:r>
            <a:r>
              <a:rPr lang="nl-NL" dirty="0" smtClean="0"/>
              <a:t> = opslagcapaciteit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 is verbonden met input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pic>
        <p:nvPicPr>
          <p:cNvPr id="6" name="Tijdelijke aanduiding voor inhoud 5" descr="Schermafbeelding 2015-10-26 om 14.28.26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51" b="-28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63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498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Sorteren van data</a:t>
            </a:r>
          </a:p>
        </p:txBody>
      </p:sp>
      <p:pic>
        <p:nvPicPr>
          <p:cNvPr id="7" name="Tijdelijke aanduiding voor inhoud 6" descr="650px-SimpleSortingNetworkFullOperation.sv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10" b="-542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35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721</TotalTime>
  <Words>630</Words>
  <Application>Microsoft Macintosh PowerPoint</Application>
  <PresentationFormat>Diavoorstelling (4:3)</PresentationFormat>
  <Paragraphs>235</Paragraphs>
  <Slides>23</Slides>
  <Notes>22</Notes>
  <HiddenSlides>4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Pixel</vt:lpstr>
      <vt:lpstr>Sorting Networks</vt:lpstr>
      <vt:lpstr>Overzicht</vt:lpstr>
      <vt:lpstr>Wat is een comparator network?</vt:lpstr>
      <vt:lpstr>Wat is een Sorting Network?</vt:lpstr>
      <vt:lpstr>Nul – één principe</vt:lpstr>
      <vt:lpstr>Toepassingen</vt:lpstr>
      <vt:lpstr>Toepassingen</vt:lpstr>
      <vt:lpstr>Toepassingen</vt:lpstr>
      <vt:lpstr>Toepassingen</vt:lpstr>
      <vt:lpstr>Doel</vt:lpstr>
      <vt:lpstr>Doel</vt:lpstr>
      <vt:lpstr>Doel</vt:lpstr>
      <vt:lpstr>Doel</vt:lpstr>
      <vt:lpstr>Permutatie - Untangling</vt:lpstr>
      <vt:lpstr>Concept subsumes</vt:lpstr>
      <vt:lpstr>Generate &amp; prune</vt:lpstr>
      <vt:lpstr>Generate &amp; prune: implementatie</vt:lpstr>
      <vt:lpstr>Generate &amp; prune: implementatie</vt:lpstr>
      <vt:lpstr>Generate &amp; prune</vt:lpstr>
      <vt:lpstr>Optimal size, 9 channels</vt:lpstr>
      <vt:lpstr>Optimal size, 9 channels: resultaten</vt:lpstr>
      <vt:lpstr>PowerPoint-presentatie</vt:lpstr>
      <vt:lpstr>Papers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</dc:title>
  <dc:creator>Mathias Dekempeneer</dc:creator>
  <cp:lastModifiedBy>Mathias Dekempeneer</cp:lastModifiedBy>
  <cp:revision>54</cp:revision>
  <dcterms:created xsi:type="dcterms:W3CDTF">2015-10-25T13:19:39Z</dcterms:created>
  <dcterms:modified xsi:type="dcterms:W3CDTF">2015-11-02T12:57:12Z</dcterms:modified>
</cp:coreProperties>
</file>