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30267275" cy="42794238"/>
  <p:notesSz cx="32918400" cy="5120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Helvetica" charset="0"/>
        <a:ea typeface="ＭＳ Ｐゴシック" charset="-128"/>
        <a:cs typeface="+mn-cs"/>
      </a:defRPr>
    </a:lvl1pPr>
    <a:lvl2pPr marL="400050" indent="5715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Helvetica" charset="0"/>
        <a:ea typeface="ＭＳ Ｐゴシック" charset="-128"/>
        <a:cs typeface="+mn-cs"/>
      </a:defRPr>
    </a:lvl2pPr>
    <a:lvl3pPr marL="801688" indent="112713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Helvetica" charset="0"/>
        <a:ea typeface="ＭＳ Ｐゴシック" charset="-128"/>
        <a:cs typeface="+mn-cs"/>
      </a:defRPr>
    </a:lvl3pPr>
    <a:lvl4pPr marL="1203325" indent="168275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Helvetica" charset="0"/>
        <a:ea typeface="ＭＳ Ｐゴシック" charset="-128"/>
        <a:cs typeface="+mn-cs"/>
      </a:defRPr>
    </a:lvl4pPr>
    <a:lvl5pPr marL="1604963" indent="223838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Helvetica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Helvetica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Helvetica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Helvetica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Helvetica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32">
          <p15:clr>
            <a:srgbClr val="A4A3A4"/>
          </p15:clr>
        </p15:guide>
        <p15:guide id="2" orient="horz" pos="25522">
          <p15:clr>
            <a:srgbClr val="A4A3A4"/>
          </p15:clr>
        </p15:guide>
        <p15:guide id="3" orient="horz" pos="4847">
          <p15:clr>
            <a:srgbClr val="A4A3A4"/>
          </p15:clr>
        </p15:guide>
        <p15:guide id="4" orient="horz" pos="2768">
          <p15:clr>
            <a:srgbClr val="A4A3A4"/>
          </p15:clr>
        </p15:guide>
        <p15:guide id="5" pos="4397">
          <p15:clr>
            <a:srgbClr val="A4A3A4"/>
          </p15:clr>
        </p15:guide>
        <p15:guide id="6" pos="4973">
          <p15:clr>
            <a:srgbClr val="A4A3A4"/>
          </p15:clr>
        </p15:guide>
        <p15:guide id="7" pos="9050">
          <p15:clr>
            <a:srgbClr val="A4A3A4"/>
          </p15:clr>
        </p15:guide>
        <p15:guide id="8" pos="14502">
          <p15:clr>
            <a:srgbClr val="A4A3A4"/>
          </p15:clr>
        </p15:guide>
        <p15:guide id="9" pos="680">
          <p15:clr>
            <a:srgbClr val="A4A3A4"/>
          </p15:clr>
        </p15:guide>
        <p15:guide id="10" pos="9652">
          <p15:clr>
            <a:srgbClr val="A4A3A4"/>
          </p15:clr>
        </p15:guide>
        <p15:guide id="11" pos="13928">
          <p15:clr>
            <a:srgbClr val="A4A3A4"/>
          </p15:clr>
        </p15:guide>
        <p15:guide id="12" pos="1824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003F77"/>
    <a:srgbClr val="FFFFFF"/>
    <a:srgbClr val="64F1FC"/>
    <a:srgbClr val="5F9CC7"/>
    <a:srgbClr val="66BEED"/>
    <a:srgbClr val="256BA1"/>
    <a:srgbClr val="3E6EFF"/>
    <a:srgbClr val="466CFF"/>
    <a:srgbClr val="191919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1321"/>
    <p:restoredTop sz="94643"/>
  </p:normalViewPr>
  <p:slideViewPr>
    <p:cSldViewPr snapToGrid="0">
      <p:cViewPr>
        <p:scale>
          <a:sx n="100" d="100"/>
          <a:sy n="100" d="100"/>
        </p:scale>
        <p:origin x="-8776" y="-16992"/>
      </p:cViewPr>
      <p:guideLst>
        <p:guide orient="horz" pos="932"/>
        <p:guide orient="horz" pos="25522"/>
        <p:guide orient="horz" pos="4847"/>
        <p:guide orient="horz" pos="2768"/>
        <p:guide pos="4397"/>
        <p:guide pos="4973"/>
        <p:guide pos="9050"/>
        <p:guide pos="14502"/>
        <p:guide pos="680"/>
        <p:guide pos="9652"/>
        <p:guide pos="13928"/>
        <p:guide pos="182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" d="100"/>
        <a:sy n="2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4265275" cy="25606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8646775" y="0"/>
            <a:ext cx="14263688" cy="25606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</a:defRPr>
            </a:lvl1pPr>
          </a:lstStyle>
          <a:p>
            <a:pPr>
              <a:defRPr/>
            </a:pPr>
            <a:fld id="{C1500DE6-1BF4-A94B-8DC9-55BDD19A1E33}" type="datetime1">
              <a:rPr lang="en-US" altLang="nl-NL"/>
              <a:pPr>
                <a:defRPr/>
              </a:pPr>
              <a:t>3/3/16</a:t>
            </a:fld>
            <a:endParaRPr lang="en-US" alt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69463" y="3840163"/>
            <a:ext cx="13579475" cy="19202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292475" y="24323675"/>
            <a:ext cx="26333450" cy="230425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637825"/>
            <a:ext cx="14265275" cy="25590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8646775" y="48637825"/>
            <a:ext cx="14263688" cy="25590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</a:defRPr>
            </a:lvl1pPr>
          </a:lstStyle>
          <a:p>
            <a:pPr>
              <a:defRPr/>
            </a:pPr>
            <a:fld id="{7F7AC97A-A008-A745-913F-3B592B08EC84}" type="slidenum">
              <a:rPr lang="en-US" altLang="nl-NL"/>
              <a:pPr>
                <a:defRPr/>
              </a:pPr>
              <a:t>‹nr.›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111465287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00050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ＭＳ Ｐゴシック" pitchFamily="-111" charset="-128"/>
        <a:cs typeface="ＭＳ Ｐゴシック" pitchFamily="-111" charset="-128"/>
      </a:defRPr>
    </a:lvl1pPr>
    <a:lvl2pPr marL="400050" algn="l" defTabSz="400050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ＭＳ Ｐゴシック" pitchFamily="-111" charset="-128"/>
        <a:cs typeface="+mn-cs"/>
      </a:defRPr>
    </a:lvl2pPr>
    <a:lvl3pPr marL="801688" algn="l" defTabSz="400050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ＭＳ Ｐゴシック" pitchFamily="-111" charset="-128"/>
        <a:cs typeface="+mn-cs"/>
      </a:defRPr>
    </a:lvl3pPr>
    <a:lvl4pPr marL="1203325" algn="l" defTabSz="400050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ＭＳ Ｐゴシック" pitchFamily="-111" charset="-128"/>
        <a:cs typeface="+mn-cs"/>
      </a:defRPr>
    </a:lvl4pPr>
    <a:lvl5pPr marL="1604963" algn="l" defTabSz="400050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ＭＳ Ｐゴシック" pitchFamily="-111" charset="-128"/>
        <a:cs typeface="+mn-cs"/>
      </a:defRPr>
    </a:lvl5pPr>
    <a:lvl6pPr marL="2007016" algn="l" defTabSz="40140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408420" algn="l" defTabSz="40140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809822" algn="l" defTabSz="40140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211226" algn="l" defTabSz="40140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nl-NL" sz="9600">
                <a:solidFill>
                  <a:srgbClr val="000000"/>
                </a:solidFill>
                <a:ea typeface="ＭＳ Ｐゴシック" charset="-128"/>
              </a:rPr>
              <a:t>Copyright Colin Purrington (</a:t>
            </a:r>
            <a:r>
              <a:rPr lang="en-US" altLang="nl-NL" sz="9600">
                <a:solidFill>
                  <a:srgbClr val="000000"/>
                </a:solidFill>
                <a:latin typeface="Times New Roman" charset="0"/>
                <a:ea typeface="ＭＳ Ｐゴシック" charset="-128"/>
              </a:rPr>
              <a:t>http://colinpurrington.com/tips/academic/posterdesign).</a:t>
            </a:r>
            <a:endParaRPr lang="en-US" altLang="nl-NL" sz="9600">
              <a:solidFill>
                <a:srgbClr val="000000"/>
              </a:solidFill>
              <a:ea typeface="ＭＳ Ｐゴシック" charset="-128"/>
            </a:endParaRPr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BB907580-360D-EB46-914E-98BE7BC59C90}" type="slidenum">
              <a:rPr lang="en-US" altLang="nl-NL" sz="1200"/>
              <a:pPr>
                <a:spcBef>
                  <a:spcPct val="0"/>
                </a:spcBef>
              </a:pPr>
              <a:t>1</a:t>
            </a:fld>
            <a:endParaRPr lang="en-US" altLang="nl-NL" sz="1200"/>
          </a:p>
        </p:txBody>
      </p:sp>
    </p:spTree>
    <p:extLst>
      <p:ext uri="{BB962C8B-B14F-4D97-AF65-F5344CB8AC3E}">
        <p14:creationId xmlns:p14="http://schemas.microsoft.com/office/powerpoint/2010/main" val="14709669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69862" y="13294779"/>
            <a:ext cx="25727559" cy="917137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39717" y="24249246"/>
            <a:ext cx="21187843" cy="10937957"/>
          </a:xfrm>
        </p:spPr>
        <p:txBody>
          <a:bodyPr/>
          <a:lstStyle>
            <a:lvl1pPr marL="0" indent="0" algn="ctr">
              <a:buNone/>
              <a:defRPr/>
            </a:lvl1pPr>
            <a:lvl2pPr marL="401404" indent="0" algn="ctr">
              <a:buNone/>
              <a:defRPr/>
            </a:lvl2pPr>
            <a:lvl3pPr marL="802806" indent="0" algn="ctr">
              <a:buNone/>
              <a:defRPr/>
            </a:lvl3pPr>
            <a:lvl4pPr marL="1204209" indent="0" algn="ctr">
              <a:buNone/>
              <a:defRPr/>
            </a:lvl4pPr>
            <a:lvl5pPr marL="1605613" indent="0" algn="ctr">
              <a:buNone/>
              <a:defRPr/>
            </a:lvl5pPr>
            <a:lvl6pPr marL="2007016" indent="0" algn="ctr">
              <a:buNone/>
              <a:defRPr/>
            </a:lvl6pPr>
            <a:lvl7pPr marL="2408420" indent="0" algn="ctr">
              <a:buNone/>
              <a:defRPr/>
            </a:lvl7pPr>
            <a:lvl8pPr marL="2809822" indent="0" algn="ctr">
              <a:buNone/>
              <a:defRPr/>
            </a:lvl8pPr>
            <a:lvl9pPr marL="321122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15F93D-9B41-6E49-AA9C-2BD004158065}" type="slidenum">
              <a:rPr lang="en-US" altLang="nl-NL"/>
              <a:pPr>
                <a:defRPr/>
              </a:pPr>
              <a:t>‹nr.›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709330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93A011-2236-C942-AA44-38917B56C3A8}" type="slidenum">
              <a:rPr lang="en-US" altLang="nl-NL"/>
              <a:pPr>
                <a:defRPr/>
              </a:pPr>
              <a:t>‹nr.›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197650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566000" y="3803522"/>
            <a:ext cx="6431420" cy="3423580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69858" y="3803522"/>
            <a:ext cx="19206058" cy="3423580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C0C4A0-DB8B-0147-8F65-DB2DAA224290}" type="slidenum">
              <a:rPr lang="en-US" altLang="nl-NL"/>
              <a:pPr>
                <a:defRPr/>
              </a:pPr>
              <a:t>‹nr.›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1909899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F1C0AC-21CD-6242-A697-14DEFA998092}" type="slidenum">
              <a:rPr lang="en-US" altLang="nl-NL"/>
              <a:pPr>
                <a:defRPr/>
              </a:pPr>
              <a:t>‹nr.›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1037619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0908" y="27499678"/>
            <a:ext cx="25727559" cy="8498586"/>
          </a:xfrm>
        </p:spPr>
        <p:txBody>
          <a:bodyPr anchor="t"/>
          <a:lstStyle>
            <a:lvl1pPr algn="l">
              <a:defRPr sz="3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90908" y="18138436"/>
            <a:ext cx="25727559" cy="9361240"/>
          </a:xfrm>
        </p:spPr>
        <p:txBody>
          <a:bodyPr anchor="b"/>
          <a:lstStyle>
            <a:lvl1pPr marL="0" indent="0">
              <a:buNone/>
              <a:defRPr sz="1800"/>
            </a:lvl1pPr>
            <a:lvl2pPr marL="401404" indent="0">
              <a:buNone/>
              <a:defRPr sz="1600"/>
            </a:lvl2pPr>
            <a:lvl3pPr marL="802806" indent="0">
              <a:buNone/>
              <a:defRPr sz="1400"/>
            </a:lvl3pPr>
            <a:lvl4pPr marL="1204209" indent="0">
              <a:buNone/>
              <a:defRPr sz="1200"/>
            </a:lvl4pPr>
            <a:lvl5pPr marL="1605613" indent="0">
              <a:buNone/>
              <a:defRPr sz="1200"/>
            </a:lvl5pPr>
            <a:lvl6pPr marL="2007016" indent="0">
              <a:buNone/>
              <a:defRPr sz="1200"/>
            </a:lvl6pPr>
            <a:lvl7pPr marL="2408420" indent="0">
              <a:buNone/>
              <a:defRPr sz="1200"/>
            </a:lvl7pPr>
            <a:lvl8pPr marL="2809822" indent="0">
              <a:buNone/>
              <a:defRPr sz="1200"/>
            </a:lvl8pPr>
            <a:lvl9pPr marL="3211226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C33C90-F6F3-614E-A8CF-382FCBDC49A4}" type="slidenum">
              <a:rPr lang="en-US" altLang="nl-NL"/>
              <a:pPr>
                <a:defRPr/>
              </a:pPr>
              <a:t>‹nr.›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1700058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9862" y="12364022"/>
            <a:ext cx="12818739" cy="25675303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78679" y="12364022"/>
            <a:ext cx="12818739" cy="25675303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43C082-12E1-4147-A961-348D7A06C9C5}" type="slidenum">
              <a:rPr lang="en-US" altLang="nl-NL"/>
              <a:pPr>
                <a:defRPr/>
              </a:pPr>
              <a:t>‹nr.›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620580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3554" y="1712924"/>
            <a:ext cx="27240172" cy="7132373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3553" y="9580000"/>
            <a:ext cx="13373301" cy="3991323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1404" indent="0">
              <a:buNone/>
              <a:defRPr sz="1800" b="1"/>
            </a:lvl2pPr>
            <a:lvl3pPr marL="802806" indent="0">
              <a:buNone/>
              <a:defRPr sz="1600" b="1"/>
            </a:lvl3pPr>
            <a:lvl4pPr marL="1204209" indent="0">
              <a:buNone/>
              <a:defRPr sz="1400" b="1"/>
            </a:lvl4pPr>
            <a:lvl5pPr marL="1605613" indent="0">
              <a:buNone/>
              <a:defRPr sz="1400" b="1"/>
            </a:lvl5pPr>
            <a:lvl6pPr marL="2007016" indent="0">
              <a:buNone/>
              <a:defRPr sz="1400" b="1"/>
            </a:lvl6pPr>
            <a:lvl7pPr marL="2408420" indent="0">
              <a:buNone/>
              <a:defRPr sz="1400" b="1"/>
            </a:lvl7pPr>
            <a:lvl8pPr marL="2809822" indent="0">
              <a:buNone/>
              <a:defRPr sz="1400" b="1"/>
            </a:lvl8pPr>
            <a:lvl9pPr marL="3211226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3553" y="13571325"/>
            <a:ext cx="13373301" cy="24655805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75730" y="9580000"/>
            <a:ext cx="13377994" cy="3991323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1404" indent="0">
              <a:buNone/>
              <a:defRPr sz="1800" b="1"/>
            </a:lvl2pPr>
            <a:lvl3pPr marL="802806" indent="0">
              <a:buNone/>
              <a:defRPr sz="1600" b="1"/>
            </a:lvl3pPr>
            <a:lvl4pPr marL="1204209" indent="0">
              <a:buNone/>
              <a:defRPr sz="1400" b="1"/>
            </a:lvl4pPr>
            <a:lvl5pPr marL="1605613" indent="0">
              <a:buNone/>
              <a:defRPr sz="1400" b="1"/>
            </a:lvl5pPr>
            <a:lvl6pPr marL="2007016" indent="0">
              <a:buNone/>
              <a:defRPr sz="1400" b="1"/>
            </a:lvl6pPr>
            <a:lvl7pPr marL="2408420" indent="0">
              <a:buNone/>
              <a:defRPr sz="1400" b="1"/>
            </a:lvl7pPr>
            <a:lvl8pPr marL="2809822" indent="0">
              <a:buNone/>
              <a:defRPr sz="1400" b="1"/>
            </a:lvl8pPr>
            <a:lvl9pPr marL="3211226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75730" y="13571325"/>
            <a:ext cx="13377994" cy="24655805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FEF760-6E38-F847-B3DF-C0BE637BA624}" type="slidenum">
              <a:rPr lang="en-US" altLang="nl-NL"/>
              <a:pPr>
                <a:defRPr/>
              </a:pPr>
              <a:t>‹nr.›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1914243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2F6387-FB0E-4442-A922-D37D07ECEA83}" type="slidenum">
              <a:rPr lang="en-US" altLang="nl-NL"/>
              <a:pPr>
                <a:defRPr/>
              </a:pPr>
              <a:t>‹nr.›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1236123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1D8A83-6378-F040-9FFF-957B07B9B51E}" type="slidenum">
              <a:rPr lang="en-US" altLang="nl-NL"/>
              <a:pPr>
                <a:defRPr/>
              </a:pPr>
              <a:t>‹nr.›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766090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3553" y="1704671"/>
            <a:ext cx="9957724" cy="7250007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33478" y="1704673"/>
            <a:ext cx="16920247" cy="36522455"/>
          </a:xfrm>
        </p:spPr>
        <p:txBody>
          <a:bodyPr/>
          <a:lstStyle>
            <a:lvl1pPr>
              <a:defRPr sz="2800"/>
            </a:lvl1pPr>
            <a:lvl2pPr>
              <a:defRPr sz="25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3553" y="8954681"/>
            <a:ext cx="9957724" cy="29272448"/>
          </a:xfrm>
        </p:spPr>
        <p:txBody>
          <a:bodyPr/>
          <a:lstStyle>
            <a:lvl1pPr marL="0" indent="0">
              <a:buNone/>
              <a:defRPr sz="1200"/>
            </a:lvl1pPr>
            <a:lvl2pPr marL="401404" indent="0">
              <a:buNone/>
              <a:defRPr sz="1100"/>
            </a:lvl2pPr>
            <a:lvl3pPr marL="802806" indent="0">
              <a:buNone/>
              <a:defRPr sz="900"/>
            </a:lvl3pPr>
            <a:lvl4pPr marL="1204209" indent="0">
              <a:buNone/>
              <a:defRPr sz="800"/>
            </a:lvl4pPr>
            <a:lvl5pPr marL="1605613" indent="0">
              <a:buNone/>
              <a:defRPr sz="800"/>
            </a:lvl5pPr>
            <a:lvl6pPr marL="2007016" indent="0">
              <a:buNone/>
              <a:defRPr sz="800"/>
            </a:lvl6pPr>
            <a:lvl7pPr marL="2408420" indent="0">
              <a:buNone/>
              <a:defRPr sz="800"/>
            </a:lvl7pPr>
            <a:lvl8pPr marL="2809822" indent="0">
              <a:buNone/>
              <a:defRPr sz="800"/>
            </a:lvl8pPr>
            <a:lvl9pPr marL="3211226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132D88-9C73-D547-8C8E-A04A07C99590}" type="slidenum">
              <a:rPr lang="en-US" altLang="nl-NL"/>
              <a:pPr>
                <a:defRPr/>
              </a:pPr>
              <a:t>‹nr.›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1514099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2224" y="29955556"/>
            <a:ext cx="18160740" cy="3537293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32224" y="3824162"/>
            <a:ext cx="18160740" cy="25675303"/>
          </a:xfrm>
        </p:spPr>
        <p:txBody>
          <a:bodyPr/>
          <a:lstStyle>
            <a:lvl1pPr marL="0" indent="0">
              <a:buNone/>
              <a:defRPr sz="2800"/>
            </a:lvl1pPr>
            <a:lvl2pPr marL="401404" indent="0">
              <a:buNone/>
              <a:defRPr sz="2500"/>
            </a:lvl2pPr>
            <a:lvl3pPr marL="802806" indent="0">
              <a:buNone/>
              <a:defRPr sz="2100"/>
            </a:lvl3pPr>
            <a:lvl4pPr marL="1204209" indent="0">
              <a:buNone/>
              <a:defRPr sz="1800"/>
            </a:lvl4pPr>
            <a:lvl5pPr marL="1605613" indent="0">
              <a:buNone/>
              <a:defRPr sz="1800"/>
            </a:lvl5pPr>
            <a:lvl6pPr marL="2007016" indent="0">
              <a:buNone/>
              <a:defRPr sz="1800"/>
            </a:lvl6pPr>
            <a:lvl7pPr marL="2408420" indent="0">
              <a:buNone/>
              <a:defRPr sz="1800"/>
            </a:lvl7pPr>
            <a:lvl8pPr marL="2809822" indent="0">
              <a:buNone/>
              <a:defRPr sz="1800"/>
            </a:lvl8pPr>
            <a:lvl9pPr marL="3211226" indent="0">
              <a:buNone/>
              <a:defRPr sz="18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32224" y="33492851"/>
            <a:ext cx="18160740" cy="5021140"/>
          </a:xfrm>
        </p:spPr>
        <p:txBody>
          <a:bodyPr/>
          <a:lstStyle>
            <a:lvl1pPr marL="0" indent="0">
              <a:buNone/>
              <a:defRPr sz="1200"/>
            </a:lvl1pPr>
            <a:lvl2pPr marL="401404" indent="0">
              <a:buNone/>
              <a:defRPr sz="1100"/>
            </a:lvl2pPr>
            <a:lvl3pPr marL="802806" indent="0">
              <a:buNone/>
              <a:defRPr sz="900"/>
            </a:lvl3pPr>
            <a:lvl4pPr marL="1204209" indent="0">
              <a:buNone/>
              <a:defRPr sz="800"/>
            </a:lvl4pPr>
            <a:lvl5pPr marL="1605613" indent="0">
              <a:buNone/>
              <a:defRPr sz="800"/>
            </a:lvl5pPr>
            <a:lvl6pPr marL="2007016" indent="0">
              <a:buNone/>
              <a:defRPr sz="800"/>
            </a:lvl6pPr>
            <a:lvl7pPr marL="2408420" indent="0">
              <a:buNone/>
              <a:defRPr sz="800"/>
            </a:lvl7pPr>
            <a:lvl8pPr marL="2809822" indent="0">
              <a:buNone/>
              <a:defRPr sz="800"/>
            </a:lvl8pPr>
            <a:lvl9pPr marL="3211226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CEE69A-36F0-C943-94D3-CD34BFD68D89}" type="slidenum">
              <a:rPr lang="en-US" altLang="nl-NL"/>
              <a:pPr>
                <a:defRPr/>
              </a:pPr>
              <a:t>‹nr.›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1929386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70125" y="3803650"/>
            <a:ext cx="25727025" cy="7132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357818" tIns="178910" rIns="357818" bIns="17891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nl-NL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70125" y="12365038"/>
            <a:ext cx="25727025" cy="256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357818" tIns="178910" rIns="357818" bIns="1789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nl-NL"/>
              <a:t>Click to edit Master text styles</a:t>
            </a:r>
          </a:p>
          <a:p>
            <a:pPr lvl="1"/>
            <a:r>
              <a:rPr lang="en-US" altLang="nl-NL"/>
              <a:t>Second level</a:t>
            </a:r>
          </a:p>
          <a:p>
            <a:pPr lvl="2"/>
            <a:r>
              <a:rPr lang="en-US" altLang="nl-NL"/>
              <a:t>Third level</a:t>
            </a:r>
          </a:p>
          <a:p>
            <a:pPr lvl="3"/>
            <a:r>
              <a:rPr lang="en-US" altLang="nl-NL"/>
              <a:t>Fourth level</a:t>
            </a:r>
          </a:p>
          <a:p>
            <a:pPr lvl="4"/>
            <a:r>
              <a:rPr lang="en-US" altLang="nl-NL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70125" y="38990588"/>
            <a:ext cx="6305550" cy="2852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57818" tIns="178910" rIns="357818" bIns="17891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5400"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340975" y="38990588"/>
            <a:ext cx="9585325" cy="2852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57818" tIns="178910" rIns="357818" bIns="17891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5400"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1691600" y="38990588"/>
            <a:ext cx="6305550" cy="2852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57818" tIns="178910" rIns="357818" bIns="17891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5400">
                <a:latin typeface="Times New Roman" charset="0"/>
              </a:defRPr>
            </a:lvl1pPr>
          </a:lstStyle>
          <a:p>
            <a:pPr>
              <a:defRPr/>
            </a:pPr>
            <a:fld id="{493B5755-962B-8340-925D-748484CB32C6}" type="slidenum">
              <a:rPr lang="en-US" altLang="nl-NL"/>
              <a:pPr>
                <a:defRPr/>
              </a:pPr>
              <a:t>‹nr.›</a:t>
            </a:fld>
            <a:endParaRPr lang="en-US" alt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576638" rtl="0" eaLnBrk="0" fontAlgn="base" hangingPunct="0">
        <a:spcBef>
          <a:spcPct val="0"/>
        </a:spcBef>
        <a:spcAft>
          <a:spcPct val="0"/>
        </a:spcAft>
        <a:defRPr sz="17200">
          <a:solidFill>
            <a:schemeClr val="tx2"/>
          </a:solidFill>
          <a:latin typeface="+mj-lt"/>
          <a:ea typeface="ＭＳ Ｐゴシック" pitchFamily="-65" charset="-128"/>
          <a:cs typeface="ＭＳ Ｐゴシック" pitchFamily="-65" charset="-128"/>
        </a:defRPr>
      </a:lvl1pPr>
      <a:lvl2pPr algn="ctr" defTabSz="3576638" rtl="0" eaLnBrk="0" fontAlgn="base" hangingPunct="0">
        <a:spcBef>
          <a:spcPct val="0"/>
        </a:spcBef>
        <a:spcAft>
          <a:spcPct val="0"/>
        </a:spcAft>
        <a:defRPr sz="17200">
          <a:solidFill>
            <a:schemeClr val="tx2"/>
          </a:solidFill>
          <a:latin typeface="Times New Roman" pitchFamily="-65" charset="0"/>
          <a:ea typeface="ＭＳ Ｐゴシック" pitchFamily="-65" charset="-128"/>
          <a:cs typeface="ＭＳ Ｐゴシック" pitchFamily="-65" charset="-128"/>
        </a:defRPr>
      </a:lvl2pPr>
      <a:lvl3pPr algn="ctr" defTabSz="3576638" rtl="0" eaLnBrk="0" fontAlgn="base" hangingPunct="0">
        <a:spcBef>
          <a:spcPct val="0"/>
        </a:spcBef>
        <a:spcAft>
          <a:spcPct val="0"/>
        </a:spcAft>
        <a:defRPr sz="17200">
          <a:solidFill>
            <a:schemeClr val="tx2"/>
          </a:solidFill>
          <a:latin typeface="Times New Roman" pitchFamily="-65" charset="0"/>
          <a:ea typeface="ＭＳ Ｐゴシック" pitchFamily="-65" charset="-128"/>
          <a:cs typeface="ＭＳ Ｐゴシック" pitchFamily="-65" charset="-128"/>
        </a:defRPr>
      </a:lvl3pPr>
      <a:lvl4pPr algn="ctr" defTabSz="3576638" rtl="0" eaLnBrk="0" fontAlgn="base" hangingPunct="0">
        <a:spcBef>
          <a:spcPct val="0"/>
        </a:spcBef>
        <a:spcAft>
          <a:spcPct val="0"/>
        </a:spcAft>
        <a:defRPr sz="17200">
          <a:solidFill>
            <a:schemeClr val="tx2"/>
          </a:solidFill>
          <a:latin typeface="Times New Roman" pitchFamily="-65" charset="0"/>
          <a:ea typeface="ＭＳ Ｐゴシック" pitchFamily="-65" charset="-128"/>
          <a:cs typeface="ＭＳ Ｐゴシック" pitchFamily="-65" charset="-128"/>
        </a:defRPr>
      </a:lvl4pPr>
      <a:lvl5pPr algn="ctr" defTabSz="3576638" rtl="0" eaLnBrk="0" fontAlgn="base" hangingPunct="0">
        <a:spcBef>
          <a:spcPct val="0"/>
        </a:spcBef>
        <a:spcAft>
          <a:spcPct val="0"/>
        </a:spcAft>
        <a:defRPr sz="17200">
          <a:solidFill>
            <a:schemeClr val="tx2"/>
          </a:solidFill>
          <a:latin typeface="Times New Roman" pitchFamily="-65" charset="0"/>
          <a:ea typeface="ＭＳ Ｐゴシック" pitchFamily="-65" charset="-128"/>
          <a:cs typeface="ＭＳ Ｐゴシック" pitchFamily="-65" charset="-128"/>
        </a:defRPr>
      </a:lvl5pPr>
      <a:lvl6pPr marL="401404" algn="ctr" defTabSz="3577785" rtl="0" fontAlgn="base">
        <a:spcBef>
          <a:spcPct val="0"/>
        </a:spcBef>
        <a:spcAft>
          <a:spcPct val="0"/>
        </a:spcAft>
        <a:defRPr sz="17200">
          <a:solidFill>
            <a:schemeClr val="tx2"/>
          </a:solidFill>
          <a:latin typeface="Times New Roman" pitchFamily="-65" charset="0"/>
        </a:defRPr>
      </a:lvl6pPr>
      <a:lvl7pPr marL="802806" algn="ctr" defTabSz="3577785" rtl="0" fontAlgn="base">
        <a:spcBef>
          <a:spcPct val="0"/>
        </a:spcBef>
        <a:spcAft>
          <a:spcPct val="0"/>
        </a:spcAft>
        <a:defRPr sz="17200">
          <a:solidFill>
            <a:schemeClr val="tx2"/>
          </a:solidFill>
          <a:latin typeface="Times New Roman" pitchFamily="-65" charset="0"/>
        </a:defRPr>
      </a:lvl7pPr>
      <a:lvl8pPr marL="1204209" algn="ctr" defTabSz="3577785" rtl="0" fontAlgn="base">
        <a:spcBef>
          <a:spcPct val="0"/>
        </a:spcBef>
        <a:spcAft>
          <a:spcPct val="0"/>
        </a:spcAft>
        <a:defRPr sz="17200">
          <a:solidFill>
            <a:schemeClr val="tx2"/>
          </a:solidFill>
          <a:latin typeface="Times New Roman" pitchFamily="-65" charset="0"/>
        </a:defRPr>
      </a:lvl8pPr>
      <a:lvl9pPr marL="1605613" algn="ctr" defTabSz="3577785" rtl="0" fontAlgn="base">
        <a:spcBef>
          <a:spcPct val="0"/>
        </a:spcBef>
        <a:spcAft>
          <a:spcPct val="0"/>
        </a:spcAft>
        <a:defRPr sz="17200">
          <a:solidFill>
            <a:schemeClr val="tx2"/>
          </a:solidFill>
          <a:latin typeface="Times New Roman" pitchFamily="-65" charset="0"/>
        </a:defRPr>
      </a:lvl9pPr>
    </p:titleStyle>
    <p:bodyStyle>
      <a:lvl1pPr marL="1341438" indent="-1341438" algn="l" defTabSz="3576638" rtl="0" eaLnBrk="0" fontAlgn="base" hangingPunct="0">
        <a:spcBef>
          <a:spcPct val="20000"/>
        </a:spcBef>
        <a:spcAft>
          <a:spcPct val="0"/>
        </a:spcAft>
        <a:buChar char="•"/>
        <a:defRPr sz="12600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2906713" indent="-1117600" algn="l" defTabSz="3576638" rtl="0" eaLnBrk="0" fontAlgn="base" hangingPunct="0">
        <a:spcBef>
          <a:spcPct val="20000"/>
        </a:spcBef>
        <a:spcAft>
          <a:spcPct val="0"/>
        </a:spcAft>
        <a:buChar char="–"/>
        <a:defRPr sz="11000">
          <a:solidFill>
            <a:schemeClr val="tx1"/>
          </a:solidFill>
          <a:latin typeface="+mn-lt"/>
          <a:ea typeface="ＭＳ Ｐゴシック" pitchFamily="-65" charset="-128"/>
        </a:defRPr>
      </a:lvl2pPr>
      <a:lvl3pPr marL="4471988" indent="-893763" algn="l" defTabSz="3576638" rtl="0" eaLnBrk="0" fontAlgn="base" hangingPunct="0">
        <a:spcBef>
          <a:spcPct val="20000"/>
        </a:spcBef>
        <a:spcAft>
          <a:spcPct val="0"/>
        </a:spcAft>
        <a:buChar char="•"/>
        <a:defRPr sz="9400">
          <a:solidFill>
            <a:schemeClr val="tx1"/>
          </a:solidFill>
          <a:latin typeface="+mn-lt"/>
          <a:ea typeface="ＭＳ Ｐゴシック" pitchFamily="-65" charset="-128"/>
        </a:defRPr>
      </a:lvl3pPr>
      <a:lvl4pPr marL="6261100" indent="-893763" algn="l" defTabSz="3576638" rtl="0" eaLnBrk="0" fontAlgn="base" hangingPunct="0">
        <a:spcBef>
          <a:spcPct val="20000"/>
        </a:spcBef>
        <a:spcAft>
          <a:spcPct val="0"/>
        </a:spcAft>
        <a:buChar char="–"/>
        <a:defRPr sz="7800">
          <a:solidFill>
            <a:schemeClr val="tx1"/>
          </a:solidFill>
          <a:latin typeface="+mn-lt"/>
          <a:ea typeface="ＭＳ Ｐゴシック" pitchFamily="-65" charset="-128"/>
        </a:defRPr>
      </a:lvl4pPr>
      <a:lvl5pPr marL="8050213" indent="-892175" algn="l" defTabSz="3576638" rtl="0" eaLnBrk="0" fontAlgn="base" hangingPunct="0">
        <a:spcBef>
          <a:spcPct val="20000"/>
        </a:spcBef>
        <a:spcAft>
          <a:spcPct val="0"/>
        </a:spcAft>
        <a:buChar char="»"/>
        <a:defRPr sz="7800">
          <a:solidFill>
            <a:schemeClr val="tx1"/>
          </a:solidFill>
          <a:latin typeface="+mn-lt"/>
          <a:ea typeface="ＭＳ Ｐゴシック" pitchFamily="-65" charset="-128"/>
        </a:defRPr>
      </a:lvl5pPr>
      <a:lvl6pPr marL="8451768" indent="-893401" algn="l" defTabSz="3577785" rtl="0" fontAlgn="base">
        <a:spcBef>
          <a:spcPct val="20000"/>
        </a:spcBef>
        <a:spcAft>
          <a:spcPct val="0"/>
        </a:spcAft>
        <a:buChar char="»"/>
        <a:defRPr sz="7800">
          <a:solidFill>
            <a:schemeClr val="tx1"/>
          </a:solidFill>
          <a:latin typeface="+mn-lt"/>
          <a:ea typeface="ＭＳ Ｐゴシック" pitchFamily="-65" charset="-128"/>
        </a:defRPr>
      </a:lvl6pPr>
      <a:lvl7pPr marL="8853171" indent="-893401" algn="l" defTabSz="3577785" rtl="0" fontAlgn="base">
        <a:spcBef>
          <a:spcPct val="20000"/>
        </a:spcBef>
        <a:spcAft>
          <a:spcPct val="0"/>
        </a:spcAft>
        <a:buChar char="»"/>
        <a:defRPr sz="7800">
          <a:solidFill>
            <a:schemeClr val="tx1"/>
          </a:solidFill>
          <a:latin typeface="+mn-lt"/>
          <a:ea typeface="ＭＳ Ｐゴシック" pitchFamily="-65" charset="-128"/>
        </a:defRPr>
      </a:lvl7pPr>
      <a:lvl8pPr marL="9254574" indent="-893401" algn="l" defTabSz="3577785" rtl="0" fontAlgn="base">
        <a:spcBef>
          <a:spcPct val="20000"/>
        </a:spcBef>
        <a:spcAft>
          <a:spcPct val="0"/>
        </a:spcAft>
        <a:buChar char="»"/>
        <a:defRPr sz="7800">
          <a:solidFill>
            <a:schemeClr val="tx1"/>
          </a:solidFill>
          <a:latin typeface="+mn-lt"/>
          <a:ea typeface="ＭＳ Ｐゴシック" pitchFamily="-65" charset="-128"/>
        </a:defRPr>
      </a:lvl8pPr>
      <a:lvl9pPr marL="9655978" indent="-893401" algn="l" defTabSz="3577785" rtl="0" fontAlgn="base">
        <a:spcBef>
          <a:spcPct val="20000"/>
        </a:spcBef>
        <a:spcAft>
          <a:spcPct val="0"/>
        </a:spcAft>
        <a:buChar char="»"/>
        <a:defRPr sz="7800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0140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1404" algn="l" defTabSz="40140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2806" algn="l" defTabSz="40140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04209" algn="l" defTabSz="40140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05613" algn="l" defTabSz="40140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07016" algn="l" defTabSz="40140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08420" algn="l" defTabSz="40140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09822" algn="l" defTabSz="40140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11226" algn="l" defTabSz="40140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7.png"/><Relationship Id="rId12" Type="http://schemas.openxmlformats.org/officeDocument/2006/relationships/image" Target="../media/image8.png"/><Relationship Id="rId13" Type="http://schemas.openxmlformats.org/officeDocument/2006/relationships/image" Target="../media/image9.png"/><Relationship Id="rId14" Type="http://schemas.openxmlformats.org/officeDocument/2006/relationships/image" Target="../media/image10.png"/><Relationship Id="rId15" Type="http://schemas.openxmlformats.org/officeDocument/2006/relationships/image" Target="../media/image11.png"/><Relationship Id="rId1" Type="http://schemas.openxmlformats.org/officeDocument/2006/relationships/themeOverride" Target="../theme/themeOverride1.xml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1.xml"/><Relationship Id="rId4" Type="http://schemas.openxmlformats.org/officeDocument/2006/relationships/image" Target="../media/image1.jpg"/><Relationship Id="rId5" Type="http://schemas.openxmlformats.org/officeDocument/2006/relationships/image" Target="../media/image2.png"/><Relationship Id="rId6" Type="http://schemas.openxmlformats.org/officeDocument/2006/relationships/image" Target="../media/image3.png"/><Relationship Id="rId7" Type="http://schemas.openxmlformats.org/officeDocument/2006/relationships/image" Target="../media/image4.png"/><Relationship Id="rId8" Type="http://schemas.microsoft.com/office/2007/relationships/hdphoto" Target="../media/hdphoto1.wdp"/><Relationship Id="rId9" Type="http://schemas.openxmlformats.org/officeDocument/2006/relationships/image" Target="../media/image5.png"/><Relationship Id="rId10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Afbeelding 8"/>
          <p:cNvPicPr>
            <a:picLocks noChangeAspect="1"/>
          </p:cNvPicPr>
          <p:nvPr/>
        </p:nvPicPr>
        <p:blipFill>
          <a:blip r:embed="rId4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538014"/>
            <a:ext cx="30267275" cy="12769007"/>
          </a:xfrm>
          <a:prstGeom prst="rect">
            <a:avLst/>
          </a:prstGeom>
        </p:spPr>
      </p:pic>
      <p:pic>
        <p:nvPicPr>
          <p:cNvPr id="10" name="Afbeelding 9"/>
          <p:cNvPicPr>
            <a:picLocks noChangeAspect="1"/>
          </p:cNvPicPr>
          <p:nvPr/>
        </p:nvPicPr>
        <p:blipFill>
          <a:blip r:embed="rId4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0" y="12769007"/>
            <a:ext cx="30267275" cy="12769007"/>
          </a:xfrm>
          <a:prstGeom prst="rect">
            <a:avLst/>
          </a:prstGeom>
        </p:spPr>
      </p:pic>
      <p:pic>
        <p:nvPicPr>
          <p:cNvPr id="11" name="Afbeelding 10"/>
          <p:cNvPicPr>
            <a:picLocks noChangeAspect="1"/>
          </p:cNvPicPr>
          <p:nvPr/>
        </p:nvPicPr>
        <p:blipFill>
          <a:blip r:embed="rId4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30267275" cy="12769007"/>
          </a:xfrm>
          <a:prstGeom prst="rect">
            <a:avLst/>
          </a:prstGeom>
        </p:spPr>
      </p:pic>
      <p:pic>
        <p:nvPicPr>
          <p:cNvPr id="12" name="Afbeelding 11"/>
          <p:cNvPicPr>
            <a:picLocks noChangeAspect="1"/>
          </p:cNvPicPr>
          <p:nvPr/>
        </p:nvPicPr>
        <p:blipFill rotWithShape="1">
          <a:blip r:embed="rId4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859"/>
          <a:stretch/>
        </p:blipFill>
        <p:spPr>
          <a:xfrm flipV="1">
            <a:off x="0" y="38307020"/>
            <a:ext cx="30267275" cy="4487217"/>
          </a:xfrm>
          <a:prstGeom prst="rect">
            <a:avLst/>
          </a:prstGeom>
        </p:spPr>
      </p:pic>
      <p:sp>
        <p:nvSpPr>
          <p:cNvPr id="3" name="Tekstvak 2"/>
          <p:cNvSpPr txBox="1"/>
          <p:nvPr/>
        </p:nvSpPr>
        <p:spPr>
          <a:xfrm>
            <a:off x="0" y="512963"/>
            <a:ext cx="30267274" cy="3400931"/>
          </a:xfrm>
          <a:prstGeom prst="rect">
            <a:avLst/>
          </a:prstGeom>
          <a:solidFill>
            <a:schemeClr val="bg1">
              <a:alpha val="74902"/>
            </a:schemeClr>
          </a:solidFill>
          <a:ln w="571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11500" b="1" dirty="0">
                <a:latin typeface="Avenir Next" charset="0"/>
                <a:ea typeface="Avenir Next" charset="0"/>
                <a:cs typeface="Avenir Next" charset="0"/>
              </a:rPr>
              <a:t>Sorteernetwerken van Optimale </a:t>
            </a:r>
            <a:r>
              <a:rPr lang="nl-NL" sz="11500" b="1" dirty="0" smtClean="0">
                <a:latin typeface="Avenir Next" charset="0"/>
                <a:ea typeface="Avenir Next" charset="0"/>
                <a:cs typeface="Avenir Next" charset="0"/>
              </a:rPr>
              <a:t>Grootte</a:t>
            </a:r>
            <a:endParaRPr lang="nl-NL" sz="9600" dirty="0" smtClean="0">
              <a:latin typeface="Avenir Next" charset="0"/>
              <a:ea typeface="Avenir Next" charset="0"/>
              <a:cs typeface="Avenir Next" charset="0"/>
            </a:endParaRPr>
          </a:p>
          <a:p>
            <a:pPr algn="ctr"/>
            <a:r>
              <a:rPr lang="nl-NL" sz="5000" dirty="0" smtClean="0">
                <a:latin typeface="Avenir Next" charset="0"/>
                <a:ea typeface="Avenir Next" charset="0"/>
                <a:cs typeface="Avenir Next" charset="0"/>
              </a:rPr>
              <a:t>Dekempeneer Mathias, Derkinderen Vincent</a:t>
            </a:r>
          </a:p>
          <a:p>
            <a:pPr algn="ctr"/>
            <a:r>
              <a:rPr lang="nl-NL" sz="5000" dirty="0" smtClean="0">
                <a:latin typeface="Avenir Next" charset="0"/>
                <a:ea typeface="Avenir Next" charset="0"/>
                <a:cs typeface="Avenir Next" charset="0"/>
              </a:rPr>
              <a:t>{voornaam.achternaam}@student.kuleuven.be</a:t>
            </a:r>
            <a:endParaRPr lang="nl-NL" sz="5000" dirty="0">
              <a:latin typeface="Avenir Next" charset="0"/>
              <a:ea typeface="Avenir Next" charset="0"/>
              <a:cs typeface="Avenir Next" charset="0"/>
            </a:endParaRPr>
          </a:p>
        </p:txBody>
      </p:sp>
      <p:sp>
        <p:nvSpPr>
          <p:cNvPr id="4" name="Afgeschuind enkele hoek rechthoek 3"/>
          <p:cNvSpPr/>
          <p:nvPr/>
        </p:nvSpPr>
        <p:spPr>
          <a:xfrm flipV="1">
            <a:off x="1122884" y="4426857"/>
            <a:ext cx="13500000" cy="10033516"/>
          </a:xfrm>
          <a:prstGeom prst="snip1Rect">
            <a:avLst>
              <a:gd name="adj" fmla="val 24329"/>
            </a:avLst>
          </a:prstGeom>
          <a:solidFill>
            <a:srgbClr val="FFFFFF">
              <a:alpha val="89804"/>
            </a:srgb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4" name="Afgeschuind enkele hoek rechthoek 13"/>
          <p:cNvSpPr/>
          <p:nvPr/>
        </p:nvSpPr>
        <p:spPr>
          <a:xfrm flipH="1" flipV="1">
            <a:off x="15385768" y="4429836"/>
            <a:ext cx="13500000" cy="10033516"/>
          </a:xfrm>
          <a:prstGeom prst="snip1Rect">
            <a:avLst>
              <a:gd name="adj" fmla="val 24198"/>
            </a:avLst>
          </a:prstGeom>
          <a:solidFill>
            <a:srgbClr val="FFFFFF">
              <a:alpha val="89804"/>
            </a:srgb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5" name="Afgeschuind enkele hoek rechthoek 14"/>
          <p:cNvSpPr/>
          <p:nvPr/>
        </p:nvSpPr>
        <p:spPr>
          <a:xfrm>
            <a:off x="1122884" y="16704113"/>
            <a:ext cx="13500000" cy="20165411"/>
          </a:xfrm>
          <a:prstGeom prst="snip1Rect">
            <a:avLst>
              <a:gd name="adj" fmla="val 17456"/>
            </a:avLst>
          </a:prstGeom>
          <a:solidFill>
            <a:srgbClr val="FFFFFF">
              <a:alpha val="89804"/>
            </a:srgb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7" name="Afgeschuind enkele hoek rechthoek 16"/>
          <p:cNvSpPr/>
          <p:nvPr/>
        </p:nvSpPr>
        <p:spPr>
          <a:xfrm flipH="1">
            <a:off x="15469591" y="16682900"/>
            <a:ext cx="13500000" cy="20186624"/>
          </a:xfrm>
          <a:prstGeom prst="snip1Rect">
            <a:avLst>
              <a:gd name="adj" fmla="val 17598"/>
            </a:avLst>
          </a:prstGeom>
          <a:solidFill>
            <a:srgbClr val="FFFFFF">
              <a:alpha val="89804"/>
            </a:srgb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6" name="Rechthoek 5"/>
          <p:cNvSpPr/>
          <p:nvPr/>
        </p:nvSpPr>
        <p:spPr>
          <a:xfrm>
            <a:off x="1122884" y="38026564"/>
            <a:ext cx="13320000" cy="390698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8" name="Rechthoek 17"/>
          <p:cNvSpPr/>
          <p:nvPr/>
        </p:nvSpPr>
        <p:spPr>
          <a:xfrm>
            <a:off x="15565768" y="38026564"/>
            <a:ext cx="13320000" cy="390698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7" name="Rechthoek 6"/>
          <p:cNvSpPr/>
          <p:nvPr/>
        </p:nvSpPr>
        <p:spPr>
          <a:xfrm>
            <a:off x="-1" y="37340044"/>
            <a:ext cx="30267276" cy="21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45496" y="39686567"/>
            <a:ext cx="6350000" cy="2273300"/>
          </a:xfrm>
          <a:prstGeom prst="rect">
            <a:avLst/>
          </a:prstGeom>
        </p:spPr>
      </p:pic>
      <p:sp>
        <p:nvSpPr>
          <p:cNvPr id="2" name="Tekstvak 1"/>
          <p:cNvSpPr txBox="1"/>
          <p:nvPr/>
        </p:nvSpPr>
        <p:spPr>
          <a:xfrm>
            <a:off x="1724984" y="4426857"/>
            <a:ext cx="11700000" cy="94333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nl-NL" dirty="0" smtClean="0">
              <a:latin typeface="Avenir Next" charset="0"/>
              <a:ea typeface="Avenir Next" charset="0"/>
              <a:cs typeface="Avenir Next" charset="0"/>
            </a:endParaRPr>
          </a:p>
          <a:p>
            <a:r>
              <a:rPr lang="nl-NL" sz="4200" b="1" dirty="0" smtClean="0">
                <a:latin typeface="Avenir Next" charset="0"/>
                <a:ea typeface="Avenir Next" charset="0"/>
                <a:cs typeface="Avenir Next" charset="0"/>
              </a:rPr>
              <a:t>Introductie</a:t>
            </a:r>
          </a:p>
          <a:p>
            <a:pPr algn="just"/>
            <a:r>
              <a:rPr lang="nl-NL" sz="3600" dirty="0" smtClean="0">
                <a:latin typeface="Avenir Next" charset="0"/>
                <a:ea typeface="Avenir Next" charset="0"/>
                <a:cs typeface="Avenir Next" charset="0"/>
              </a:rPr>
              <a:t>Sorteernetwerken zijn formele modellen voor sorteer-algoritmen zoals </a:t>
            </a:r>
            <a:r>
              <a:rPr lang="nl-NL" sz="3600" i="1" dirty="0" smtClean="0">
                <a:latin typeface="Avenir Next" charset="0"/>
                <a:ea typeface="Avenir Next" charset="0"/>
                <a:cs typeface="Avenir Next" charset="0"/>
              </a:rPr>
              <a:t>Bubble Sort</a:t>
            </a:r>
            <a:r>
              <a:rPr lang="nl-NL" sz="3600" dirty="0" smtClean="0">
                <a:latin typeface="Avenir Next" charset="0"/>
                <a:ea typeface="Avenir Next" charset="0"/>
                <a:cs typeface="Avenir Next" charset="0"/>
              </a:rPr>
              <a:t>, </a:t>
            </a:r>
            <a:r>
              <a:rPr lang="nl-NL" sz="3600" i="1" dirty="0" smtClean="0">
                <a:latin typeface="Avenir Next" charset="0"/>
                <a:ea typeface="Avenir Next" charset="0"/>
                <a:cs typeface="Avenir Next" charset="0"/>
              </a:rPr>
              <a:t>Insertion Sort</a:t>
            </a:r>
            <a:r>
              <a:rPr lang="nl-NL" sz="3600" i="1" dirty="0">
                <a:latin typeface="Avenir Next" charset="0"/>
                <a:ea typeface="Avenir Next" charset="0"/>
                <a:cs typeface="Avenir Next" charset="0"/>
              </a:rPr>
              <a:t> </a:t>
            </a:r>
            <a:r>
              <a:rPr lang="nl-NL" sz="3600" dirty="0" smtClean="0">
                <a:latin typeface="Avenir Next" charset="0"/>
                <a:ea typeface="Avenir Next" charset="0"/>
                <a:cs typeface="Avenir Next" charset="0"/>
              </a:rPr>
              <a:t>en </a:t>
            </a:r>
            <a:r>
              <a:rPr lang="nl-NL" sz="3600" i="1" dirty="0" smtClean="0">
                <a:latin typeface="Avenir Next" charset="0"/>
                <a:ea typeface="Avenir Next" charset="0"/>
                <a:cs typeface="Avenir Next" charset="0"/>
              </a:rPr>
              <a:t>Bitonic Sort</a:t>
            </a:r>
            <a:r>
              <a:rPr lang="nl-NL" sz="3600" dirty="0" smtClean="0">
                <a:latin typeface="Avenir Next" charset="0"/>
                <a:ea typeface="Avenir Next" charset="0"/>
                <a:cs typeface="Avenir Next" charset="0"/>
              </a:rPr>
              <a:t>. </a:t>
            </a:r>
            <a:r>
              <a:rPr lang="nl-NL" sz="3600" dirty="0">
                <a:latin typeface="Avenir Next" charset="0"/>
                <a:ea typeface="Avenir Next" charset="0"/>
                <a:cs typeface="Avenir Next" charset="0"/>
              </a:rPr>
              <a:t>O</a:t>
            </a:r>
            <a:r>
              <a:rPr lang="nl-NL" sz="3600" dirty="0" smtClean="0">
                <a:latin typeface="Avenir Next" charset="0"/>
                <a:ea typeface="Avenir Next" charset="0"/>
                <a:cs typeface="Avenir Next" charset="0"/>
              </a:rPr>
              <a:t>nderzoek naar deze sorteernetwerken kan tot mogelijke inzichten leiden. Zo hebben Codish </a:t>
            </a:r>
            <a:r>
              <a:rPr lang="nl-NL" sz="3600" i="1" dirty="0" smtClean="0">
                <a:latin typeface="Avenir Next" charset="0"/>
                <a:ea typeface="Avenir Next" charset="0"/>
                <a:cs typeface="Avenir Next" charset="0"/>
              </a:rPr>
              <a:t>et al.</a:t>
            </a:r>
            <a:r>
              <a:rPr lang="nl-NL" sz="3600" dirty="0">
                <a:latin typeface="Avenir Next" charset="0"/>
                <a:ea typeface="Avenir Next" charset="0"/>
                <a:cs typeface="Avenir Next" charset="0"/>
              </a:rPr>
              <a:t> </a:t>
            </a:r>
            <a:r>
              <a:rPr lang="nl-NL" sz="3600" dirty="0" smtClean="0">
                <a:latin typeface="Avenir Next" charset="0"/>
                <a:ea typeface="Avenir Next" charset="0"/>
                <a:cs typeface="Avenir Next" charset="0"/>
              </a:rPr>
              <a:t>[1] aangetoond dat het sorteren van 9 elementen een minimum van 25 vergelijkingen (comparatoren) vereist. </a:t>
            </a:r>
            <a:endParaRPr lang="nl-NL" sz="3600" dirty="0">
              <a:latin typeface="Avenir Next" charset="0"/>
              <a:ea typeface="Avenir Next" charset="0"/>
              <a:cs typeface="Avenir Next" charset="0"/>
            </a:endParaRPr>
          </a:p>
          <a:p>
            <a:pPr algn="just"/>
            <a:r>
              <a:rPr lang="nl-NL" sz="3600" dirty="0" smtClean="0">
                <a:latin typeface="Avenir Next" charset="0"/>
                <a:ea typeface="Avenir Next" charset="0"/>
                <a:cs typeface="Avenir Next" charset="0"/>
              </a:rPr>
              <a:t>Dit onderzoek bouwt hierop verder.</a:t>
            </a:r>
          </a:p>
          <a:p>
            <a:pPr algn="just"/>
            <a:endParaRPr lang="nl-NL" sz="3600" dirty="0" smtClean="0">
              <a:latin typeface="Avenir Next" charset="0"/>
              <a:ea typeface="Avenir Next" charset="0"/>
              <a:cs typeface="Avenir Next" charset="0"/>
            </a:endParaRPr>
          </a:p>
          <a:p>
            <a:pPr algn="just"/>
            <a:r>
              <a:rPr lang="nl-NL" sz="3600" dirty="0" smtClean="0">
                <a:latin typeface="Avenir Next" charset="0"/>
                <a:ea typeface="Avenir Next" charset="0"/>
                <a:cs typeface="Avenir Next" charset="0"/>
              </a:rPr>
              <a:t>Het doel bestaat erin</a:t>
            </a:r>
          </a:p>
          <a:p>
            <a:pPr marL="571500" indent="-571500" algn="just">
              <a:lnSpc>
                <a:spcPct val="150000"/>
              </a:lnSpc>
              <a:buFont typeface="Arial" charset="0"/>
              <a:buChar char="•"/>
            </a:pPr>
            <a:r>
              <a:rPr lang="nl-NL" sz="3600" dirty="0">
                <a:latin typeface="Avenir Next" charset="0"/>
                <a:ea typeface="Avenir Next" charset="0"/>
                <a:cs typeface="Avenir Next" charset="0"/>
              </a:rPr>
              <a:t>d</a:t>
            </a:r>
            <a:r>
              <a:rPr lang="nl-NL" sz="3600" dirty="0" smtClean="0">
                <a:latin typeface="Avenir Next" charset="0"/>
                <a:ea typeface="Avenir Next" charset="0"/>
                <a:cs typeface="Avenir Next" charset="0"/>
              </a:rPr>
              <a:t>e resultaten van Codish </a:t>
            </a:r>
            <a:r>
              <a:rPr lang="nl-NL" sz="3600" i="1" dirty="0" smtClean="0">
                <a:latin typeface="Avenir Next" charset="0"/>
                <a:ea typeface="Avenir Next" charset="0"/>
                <a:cs typeface="Avenir Next" charset="0"/>
              </a:rPr>
              <a:t>et al. </a:t>
            </a:r>
            <a:r>
              <a:rPr lang="nl-NL" sz="3600" dirty="0" smtClean="0">
                <a:latin typeface="Avenir Next" charset="0"/>
                <a:ea typeface="Avenir Next" charset="0"/>
                <a:cs typeface="Avenir Next" charset="0"/>
              </a:rPr>
              <a:t>[1] te reproduceren.</a:t>
            </a:r>
          </a:p>
          <a:p>
            <a:pPr marL="571500" indent="-571500" algn="just">
              <a:spcBef>
                <a:spcPts val="1800"/>
              </a:spcBef>
              <a:buFont typeface="Arial" charset="0"/>
              <a:buChar char="•"/>
            </a:pPr>
            <a:r>
              <a:rPr lang="nl-NL" sz="3600" dirty="0">
                <a:latin typeface="Avenir Next" charset="0"/>
                <a:ea typeface="Avenir Next" charset="0"/>
                <a:cs typeface="Avenir Next" charset="0"/>
              </a:rPr>
              <a:t>d</a:t>
            </a:r>
            <a:r>
              <a:rPr lang="nl-NL" sz="3600" dirty="0" smtClean="0">
                <a:latin typeface="Avenir Next" charset="0"/>
                <a:ea typeface="Avenir Next" charset="0"/>
                <a:cs typeface="Avenir Next" charset="0"/>
              </a:rPr>
              <a:t>e methode te verbeteren om een sorteernetwerk voor 11 kanalen te bekomen met optimale grootte.</a:t>
            </a:r>
            <a:br>
              <a:rPr lang="nl-NL" sz="3600" dirty="0" smtClean="0">
                <a:latin typeface="Avenir Next" charset="0"/>
                <a:ea typeface="Avenir Next" charset="0"/>
                <a:cs typeface="Avenir Next" charset="0"/>
              </a:rPr>
            </a:br>
            <a:endParaRPr lang="nl-NL" sz="3600" dirty="0" smtClean="0">
              <a:latin typeface="Avenir Next" charset="0"/>
              <a:ea typeface="Avenir Next" charset="0"/>
              <a:cs typeface="Avenir Next" charset="0"/>
            </a:endParaRPr>
          </a:p>
          <a:p>
            <a:pPr marL="571500" indent="-571500" algn="just">
              <a:buFont typeface="Arial" charset="0"/>
              <a:buChar char="•"/>
            </a:pPr>
            <a:endParaRPr lang="nl-NL" sz="3600" dirty="0">
              <a:latin typeface="Avenir Next" charset="0"/>
              <a:ea typeface="Avenir Next" charset="0"/>
              <a:cs typeface="Avenir Next" charset="0"/>
            </a:endParaRPr>
          </a:p>
        </p:txBody>
      </p:sp>
      <p:sp>
        <p:nvSpPr>
          <p:cNvPr id="19" name="Tekstvak 18"/>
          <p:cNvSpPr txBox="1"/>
          <p:nvPr/>
        </p:nvSpPr>
        <p:spPr>
          <a:xfrm>
            <a:off x="16167868" y="4426857"/>
            <a:ext cx="121158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nl-NL" dirty="0" smtClean="0">
              <a:latin typeface="Avenir Next" charset="0"/>
              <a:ea typeface="Avenir Next" charset="0"/>
              <a:cs typeface="Avenir Next" charset="0"/>
            </a:endParaRPr>
          </a:p>
          <a:p>
            <a:r>
              <a:rPr lang="nl-NL" sz="4200" b="1" dirty="0" smtClean="0">
                <a:latin typeface="Avenir Next" charset="0"/>
                <a:ea typeface="Avenir Next" charset="0"/>
                <a:cs typeface="Avenir Next" charset="0"/>
              </a:rPr>
              <a:t>Achtergrondinformatie</a:t>
            </a:r>
          </a:p>
          <a:p>
            <a:pPr algn="just"/>
            <a:r>
              <a:rPr lang="nl-NL" sz="3600" dirty="0" smtClean="0">
                <a:latin typeface="Avenir Next" charset="0"/>
                <a:ea typeface="Avenir Next" charset="0"/>
                <a:cs typeface="Avenir Next" charset="0"/>
              </a:rPr>
              <a:t>Een comparator netwerk geeft een partieel gesorteerde permutatie van de input terug.</a:t>
            </a:r>
          </a:p>
          <a:p>
            <a:pPr algn="just"/>
            <a:r>
              <a:rPr lang="nl-NL" sz="1400" dirty="0">
                <a:latin typeface="Avenir Next" charset="0"/>
                <a:ea typeface="Avenir Next" charset="0"/>
                <a:cs typeface="Avenir Next" charset="0"/>
              </a:rPr>
              <a:t> </a:t>
            </a:r>
            <a:endParaRPr lang="nl-NL" sz="3200" dirty="0" smtClean="0">
              <a:latin typeface="Avenir Next" charset="0"/>
              <a:ea typeface="Avenir Next" charset="0"/>
              <a:cs typeface="Avenir Next" charset="0"/>
            </a:endParaRPr>
          </a:p>
          <a:p>
            <a:pPr algn="just"/>
            <a:r>
              <a:rPr lang="nl-NL" sz="3600" dirty="0" smtClean="0">
                <a:latin typeface="Avenir Next" charset="0"/>
                <a:ea typeface="Avenir Next" charset="0"/>
                <a:cs typeface="Avenir Next" charset="0"/>
              </a:rPr>
              <a:t>Een comparator netwerk bevat</a:t>
            </a:r>
          </a:p>
          <a:p>
            <a:pPr marL="571500" indent="-571500" algn="just">
              <a:buFont typeface="Arial" charset="0"/>
              <a:buChar char="•"/>
            </a:pPr>
            <a:r>
              <a:rPr lang="nl-NL" sz="3600" dirty="0">
                <a:latin typeface="Avenir Next" charset="0"/>
                <a:ea typeface="Avenir Next" charset="0"/>
                <a:cs typeface="Avenir Next" charset="0"/>
              </a:rPr>
              <a:t>n</a:t>
            </a:r>
            <a:r>
              <a:rPr lang="nl-NL" sz="3600" dirty="0" smtClean="0">
                <a:latin typeface="Avenir Next" charset="0"/>
                <a:ea typeface="Avenir Next" charset="0"/>
                <a:cs typeface="Avenir Next" charset="0"/>
              </a:rPr>
              <a:t> kanalen;</a:t>
            </a:r>
          </a:p>
          <a:p>
            <a:pPr marL="571500" indent="-571500" algn="just">
              <a:buFont typeface="Arial" charset="0"/>
              <a:buChar char="•"/>
            </a:pPr>
            <a:r>
              <a:rPr lang="nl-NL" sz="3600" dirty="0">
                <a:latin typeface="Avenir Next" charset="0"/>
                <a:ea typeface="Avenir Next" charset="0"/>
                <a:cs typeface="Avenir Next" charset="0"/>
              </a:rPr>
              <a:t>k</a:t>
            </a:r>
            <a:r>
              <a:rPr lang="nl-NL" sz="3600" dirty="0" smtClean="0">
                <a:latin typeface="Avenir Next" charset="0"/>
                <a:ea typeface="Avenir Next" charset="0"/>
                <a:cs typeface="Avenir Next" charset="0"/>
              </a:rPr>
              <a:t> comparatoren.</a:t>
            </a:r>
          </a:p>
          <a:p>
            <a:pPr algn="just"/>
            <a:endParaRPr lang="nl-NL" sz="3600" dirty="0">
              <a:latin typeface="Avenir Next" charset="0"/>
              <a:ea typeface="Avenir Next" charset="0"/>
              <a:cs typeface="Avenir Next" charset="0"/>
            </a:endParaRPr>
          </a:p>
        </p:txBody>
      </p:sp>
      <p:sp>
        <p:nvSpPr>
          <p:cNvPr id="20" name="Tekstvak 19"/>
          <p:cNvSpPr txBox="1"/>
          <p:nvPr/>
        </p:nvSpPr>
        <p:spPr>
          <a:xfrm>
            <a:off x="1724984" y="16704112"/>
            <a:ext cx="11700000" cy="18128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nl-NL" dirty="0" smtClean="0">
              <a:latin typeface="Avenir Next" charset="0"/>
              <a:ea typeface="Avenir Next" charset="0"/>
              <a:cs typeface="Avenir Next" charset="0"/>
            </a:endParaRPr>
          </a:p>
          <a:p>
            <a:pPr algn="just"/>
            <a:r>
              <a:rPr lang="nl-NL" sz="4000" b="1" dirty="0" smtClean="0">
                <a:latin typeface="Avenir Next" charset="0"/>
                <a:ea typeface="Avenir Next" charset="0"/>
                <a:cs typeface="Avenir Next" charset="0"/>
              </a:rPr>
              <a:t>Kanaal</a:t>
            </a:r>
            <a:endParaRPr lang="nl-NL" sz="4200" b="1" dirty="0" smtClean="0">
              <a:latin typeface="Avenir Next" charset="0"/>
              <a:ea typeface="Avenir Next" charset="0"/>
              <a:cs typeface="Avenir Next" charset="0"/>
            </a:endParaRPr>
          </a:p>
          <a:p>
            <a:pPr algn="just"/>
            <a:r>
              <a:rPr lang="nl-NL" sz="3600" dirty="0" smtClean="0">
                <a:latin typeface="Avenir Next" charset="0"/>
                <a:ea typeface="Avenir Next" charset="0"/>
                <a:cs typeface="Avenir Next" charset="0"/>
              </a:rPr>
              <a:t>Voert input van het begin naar het einde.</a:t>
            </a:r>
          </a:p>
          <a:p>
            <a:pPr algn="just"/>
            <a:endParaRPr lang="nl-NL" sz="3600" dirty="0" smtClean="0">
              <a:latin typeface="Avenir Next" charset="0"/>
              <a:ea typeface="Avenir Next" charset="0"/>
              <a:cs typeface="Avenir Next" charset="0"/>
            </a:endParaRPr>
          </a:p>
          <a:p>
            <a:pPr algn="just"/>
            <a:endParaRPr lang="nl-NL" sz="3600" dirty="0">
              <a:latin typeface="Avenir Next" charset="0"/>
              <a:ea typeface="Avenir Next" charset="0"/>
              <a:cs typeface="Avenir Next" charset="0"/>
            </a:endParaRPr>
          </a:p>
          <a:p>
            <a:pPr algn="just"/>
            <a:endParaRPr lang="nl-NL" sz="3600" dirty="0" smtClean="0">
              <a:latin typeface="Avenir Next" charset="0"/>
              <a:ea typeface="Avenir Next" charset="0"/>
              <a:cs typeface="Avenir Next" charset="0"/>
            </a:endParaRPr>
          </a:p>
          <a:p>
            <a:pPr algn="just"/>
            <a:endParaRPr lang="nl-NL" sz="3600" dirty="0" smtClean="0">
              <a:latin typeface="Avenir Next" charset="0"/>
              <a:ea typeface="Avenir Next" charset="0"/>
              <a:cs typeface="Avenir Next" charset="0"/>
            </a:endParaRPr>
          </a:p>
          <a:p>
            <a:pPr algn="just"/>
            <a:endParaRPr lang="nl-NL" sz="3600" dirty="0">
              <a:latin typeface="Avenir Next" charset="0"/>
              <a:ea typeface="Avenir Next" charset="0"/>
              <a:cs typeface="Avenir Next" charset="0"/>
            </a:endParaRPr>
          </a:p>
          <a:p>
            <a:pPr algn="just"/>
            <a:endParaRPr lang="nl-NL" sz="3600" dirty="0" smtClean="0">
              <a:latin typeface="Avenir Next" charset="0"/>
              <a:ea typeface="Avenir Next" charset="0"/>
              <a:cs typeface="Avenir Next" charset="0"/>
            </a:endParaRPr>
          </a:p>
          <a:p>
            <a:pPr algn="just"/>
            <a:endParaRPr lang="nl-NL" sz="3600" dirty="0" smtClean="0">
              <a:latin typeface="Avenir Next" charset="0"/>
              <a:ea typeface="Avenir Next" charset="0"/>
              <a:cs typeface="Avenir Next" charset="0"/>
            </a:endParaRPr>
          </a:p>
          <a:p>
            <a:pPr algn="just"/>
            <a:endParaRPr lang="nl-NL" sz="3600" dirty="0">
              <a:latin typeface="Avenir Next" charset="0"/>
              <a:ea typeface="Avenir Next" charset="0"/>
              <a:cs typeface="Avenir Next" charset="0"/>
            </a:endParaRPr>
          </a:p>
          <a:p>
            <a:pPr algn="just"/>
            <a:endParaRPr lang="nl-NL" sz="3600" dirty="0" smtClean="0">
              <a:latin typeface="Avenir Next" charset="0"/>
              <a:ea typeface="Avenir Next" charset="0"/>
              <a:cs typeface="Avenir Next" charset="0"/>
            </a:endParaRPr>
          </a:p>
          <a:p>
            <a:pPr algn="just"/>
            <a:r>
              <a:rPr lang="nl-NL" sz="4000" b="1" dirty="0" smtClean="0">
                <a:latin typeface="Avenir Next" charset="0"/>
                <a:ea typeface="Avenir Next" charset="0"/>
                <a:cs typeface="Avenir Next" charset="0"/>
              </a:rPr>
              <a:t>Comparator</a:t>
            </a:r>
          </a:p>
          <a:p>
            <a:pPr algn="just"/>
            <a:r>
              <a:rPr lang="nl-NL" sz="3600" dirty="0" smtClean="0">
                <a:latin typeface="Avenir Next" charset="0"/>
                <a:ea typeface="Avenir Next" charset="0"/>
                <a:cs typeface="Avenir Next" charset="0"/>
              </a:rPr>
              <a:t>Een comparator neemt de input verkregen door twee verbonden kanalen en geeft de waarden in gesorteerde volgorde terug.</a:t>
            </a:r>
          </a:p>
          <a:p>
            <a:pPr algn="just"/>
            <a:endParaRPr lang="nl-NL" sz="3600" dirty="0">
              <a:latin typeface="Avenir Next" charset="0"/>
              <a:ea typeface="Avenir Next" charset="0"/>
              <a:cs typeface="Avenir Next" charset="0"/>
            </a:endParaRPr>
          </a:p>
          <a:p>
            <a:pPr algn="just"/>
            <a:endParaRPr lang="nl-NL" sz="4000" b="1" dirty="0" smtClean="0">
              <a:latin typeface="Avenir Next" charset="0"/>
              <a:ea typeface="Avenir Next" charset="0"/>
              <a:cs typeface="Avenir Next" charset="0"/>
            </a:endParaRPr>
          </a:p>
          <a:p>
            <a:pPr algn="just"/>
            <a:endParaRPr lang="nl-NL" sz="4000" b="1" dirty="0" smtClean="0">
              <a:latin typeface="Avenir Next" charset="0"/>
              <a:ea typeface="Avenir Next" charset="0"/>
              <a:cs typeface="Avenir Next" charset="0"/>
            </a:endParaRPr>
          </a:p>
          <a:p>
            <a:pPr algn="just"/>
            <a:endParaRPr lang="nl-NL" sz="4000" b="1" dirty="0" smtClean="0">
              <a:latin typeface="Avenir Next" charset="0"/>
              <a:ea typeface="Avenir Next" charset="0"/>
              <a:cs typeface="Avenir Next" charset="0"/>
            </a:endParaRPr>
          </a:p>
          <a:p>
            <a:pPr algn="just"/>
            <a:endParaRPr lang="nl-NL" sz="4000" b="1" dirty="0">
              <a:latin typeface="Avenir Next" charset="0"/>
              <a:ea typeface="Avenir Next" charset="0"/>
              <a:cs typeface="Avenir Next" charset="0"/>
            </a:endParaRPr>
          </a:p>
          <a:p>
            <a:pPr algn="just"/>
            <a:r>
              <a:rPr lang="nl-NL" sz="4000" b="1" dirty="0" smtClean="0">
                <a:latin typeface="Avenir Next" charset="0"/>
                <a:ea typeface="Avenir Next" charset="0"/>
                <a:cs typeface="Avenir Next" charset="0"/>
              </a:rPr>
              <a:t>Sorteernetwerk van optimale grootte</a:t>
            </a:r>
          </a:p>
          <a:p>
            <a:pPr algn="just"/>
            <a:r>
              <a:rPr lang="nl-NL" sz="3600" dirty="0" smtClean="0">
                <a:latin typeface="Avenir Next" charset="0"/>
                <a:ea typeface="Avenir Next" charset="0"/>
                <a:cs typeface="Avenir Next" charset="0"/>
              </a:rPr>
              <a:t>Een sorteernetwerk is een comparator netwerk dat elke mogelijke input sorteert. Een sorteernetwerk met n kanalen van optimale grootte houdt in dat er geen ander sorteernetwerk bestaat voor n kanalen met minder comparatoren.</a:t>
            </a:r>
          </a:p>
          <a:p>
            <a:pPr algn="just"/>
            <a:endParaRPr lang="nl-NL" sz="3600" dirty="0">
              <a:latin typeface="Avenir Next" charset="0"/>
              <a:ea typeface="Avenir Next" charset="0"/>
              <a:cs typeface="Avenir Next" charset="0"/>
            </a:endParaRPr>
          </a:p>
          <a:p>
            <a:pPr algn="just"/>
            <a:endParaRPr lang="nl-NL" sz="3600" dirty="0" smtClean="0">
              <a:latin typeface="Avenir Next" charset="0"/>
              <a:ea typeface="Avenir Next" charset="0"/>
              <a:cs typeface="Avenir Next" charset="0"/>
            </a:endParaRPr>
          </a:p>
          <a:p>
            <a:pPr algn="just"/>
            <a:endParaRPr lang="nl-NL" sz="3600" dirty="0">
              <a:latin typeface="Avenir Next" charset="0"/>
              <a:ea typeface="Avenir Next" charset="0"/>
              <a:cs typeface="Avenir Next" charset="0"/>
            </a:endParaRPr>
          </a:p>
          <a:p>
            <a:pPr algn="just"/>
            <a:endParaRPr lang="nl-NL" sz="3600" dirty="0" smtClean="0">
              <a:latin typeface="Avenir Next" charset="0"/>
              <a:ea typeface="Avenir Next" charset="0"/>
              <a:cs typeface="Avenir Next" charset="0"/>
            </a:endParaRPr>
          </a:p>
          <a:p>
            <a:pPr algn="just"/>
            <a:endParaRPr lang="nl-NL" sz="3600" dirty="0">
              <a:latin typeface="Avenir Next" charset="0"/>
              <a:ea typeface="Avenir Next" charset="0"/>
              <a:cs typeface="Avenir Next" charset="0"/>
            </a:endParaRPr>
          </a:p>
        </p:txBody>
      </p:sp>
      <p:sp>
        <p:nvSpPr>
          <p:cNvPr id="21" name="Tekstvak 20"/>
          <p:cNvSpPr txBox="1"/>
          <p:nvPr/>
        </p:nvSpPr>
        <p:spPr>
          <a:xfrm>
            <a:off x="16167868" y="16682899"/>
            <a:ext cx="12115800" cy="196669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 dirty="0" smtClean="0">
                <a:latin typeface="Avenir Next" charset="0"/>
                <a:ea typeface="Avenir Next" charset="0"/>
                <a:cs typeface="Avenir Next" charset="0"/>
              </a:rPr>
              <a:t> </a:t>
            </a:r>
            <a:r>
              <a:rPr lang="nl-NL" sz="4200" b="1" dirty="0" smtClean="0">
                <a:latin typeface="Avenir Next" charset="0"/>
                <a:ea typeface="Avenir Next" charset="0"/>
                <a:cs typeface="Avenir Next" charset="0"/>
              </a:rPr>
              <a:t/>
            </a:r>
            <a:br>
              <a:rPr lang="nl-NL" sz="4200" b="1" dirty="0" smtClean="0">
                <a:latin typeface="Avenir Next" charset="0"/>
                <a:ea typeface="Avenir Next" charset="0"/>
                <a:cs typeface="Avenir Next" charset="0"/>
              </a:rPr>
            </a:br>
            <a:r>
              <a:rPr lang="nl-NL" sz="4200" b="1" dirty="0" smtClean="0">
                <a:latin typeface="Avenir Next" charset="0"/>
                <a:ea typeface="Avenir Next" charset="0"/>
                <a:cs typeface="Avenir Next" charset="0"/>
              </a:rPr>
              <a:t>		</a:t>
            </a:r>
            <a:r>
              <a:rPr lang="nl-BE" sz="4200" b="1" dirty="0" smtClean="0">
                <a:latin typeface="Avenir Next" charset="0"/>
                <a:ea typeface="Avenir Next" charset="0"/>
                <a:cs typeface="Avenir Next" charset="0"/>
              </a:rPr>
              <a:t>Genereer </a:t>
            </a:r>
            <a:r>
              <a:rPr lang="nl-BE" sz="4200" b="1" dirty="0">
                <a:latin typeface="Avenir Next" charset="0"/>
                <a:ea typeface="Avenir Next" charset="0"/>
                <a:cs typeface="Avenir Next" charset="0"/>
              </a:rPr>
              <a:t>&amp; </a:t>
            </a:r>
            <a:r>
              <a:rPr lang="nl-BE" sz="4200" b="1" dirty="0" smtClean="0">
                <a:latin typeface="Avenir Next" charset="0"/>
                <a:ea typeface="Avenir Next" charset="0"/>
                <a:cs typeface="Avenir Next" charset="0"/>
              </a:rPr>
              <a:t>Snoei</a:t>
            </a:r>
            <a:endParaRPr lang="nl-BE" sz="4200" b="1" dirty="0">
              <a:latin typeface="Avenir Next" charset="0"/>
              <a:ea typeface="Avenir Next" charset="0"/>
              <a:cs typeface="Avenir Next" charset="0"/>
            </a:endParaRPr>
          </a:p>
          <a:p>
            <a:pPr algn="just"/>
            <a:r>
              <a:rPr lang="nl-BE" sz="4200" b="1" dirty="0" smtClean="0">
                <a:latin typeface="Avenir Next" charset="0"/>
                <a:ea typeface="Avenir Next" charset="0"/>
                <a:cs typeface="Avenir Next" charset="0"/>
              </a:rPr>
              <a:t>	</a:t>
            </a:r>
            <a:r>
              <a:rPr lang="nl-BE" sz="3600" dirty="0" smtClean="0">
                <a:latin typeface="Avenir Next" charset="0"/>
                <a:ea typeface="Avenir Next" charset="0"/>
                <a:cs typeface="Avenir Next" charset="0"/>
              </a:rPr>
              <a:t>Genereer door elk netwerk uit te breiden met alle mogelijke comparatoren. </a:t>
            </a:r>
          </a:p>
          <a:p>
            <a:pPr algn="just"/>
            <a:r>
              <a:rPr lang="nl-BE" sz="3600" dirty="0" smtClean="0">
                <a:latin typeface="Avenir Next" charset="0"/>
                <a:ea typeface="Avenir Next" charset="0"/>
                <a:cs typeface="Avenir Next" charset="0"/>
              </a:rPr>
              <a:t>Snoei door overbodige netwerken te verwijderen. Herhaal deze cyclus tot er één netwerk overblijft.</a:t>
            </a:r>
            <a:endParaRPr lang="nl-NL" sz="3600" dirty="0" smtClean="0">
              <a:latin typeface="Avenir Next" charset="0"/>
              <a:ea typeface="Avenir Next" charset="0"/>
              <a:cs typeface="Avenir Next" charset="0"/>
            </a:endParaRPr>
          </a:p>
          <a:p>
            <a:endParaRPr lang="nl-NL" sz="3600" b="1" dirty="0">
              <a:latin typeface="Avenir Next" charset="0"/>
              <a:ea typeface="Avenir Next" charset="0"/>
              <a:cs typeface="Avenir Next" charset="0"/>
            </a:endParaRPr>
          </a:p>
          <a:p>
            <a:r>
              <a:rPr lang="nl-NL" sz="4200" b="1" dirty="0" smtClean="0">
                <a:latin typeface="Avenir Next" charset="0"/>
                <a:ea typeface="Avenir Next" charset="0"/>
                <a:cs typeface="Avenir Next" charset="0"/>
              </a:rPr>
              <a:t>Resultaten</a:t>
            </a:r>
          </a:p>
          <a:p>
            <a:pPr algn="just"/>
            <a:r>
              <a:rPr lang="nl-NL" sz="3600" dirty="0" smtClean="0">
                <a:latin typeface="Avenir Next" charset="0"/>
                <a:ea typeface="Avenir Next" charset="0"/>
                <a:cs typeface="Avenir Next" charset="0"/>
              </a:rPr>
              <a:t>	</a:t>
            </a:r>
            <a:endParaRPr lang="nl-NL" sz="3600" dirty="0">
              <a:latin typeface="Avenir Next" charset="0"/>
              <a:ea typeface="Avenir Next" charset="0"/>
              <a:cs typeface="Avenir Next" charset="0"/>
            </a:endParaRPr>
          </a:p>
          <a:p>
            <a:pPr algn="just"/>
            <a:endParaRPr lang="nl-NL" sz="3600" dirty="0" smtClean="0">
              <a:latin typeface="Avenir Next" charset="0"/>
              <a:ea typeface="Avenir Next" charset="0"/>
              <a:cs typeface="Avenir Next" charset="0"/>
            </a:endParaRPr>
          </a:p>
          <a:p>
            <a:pPr algn="just"/>
            <a:endParaRPr lang="nl-NL" sz="3600" dirty="0">
              <a:latin typeface="Avenir Next" charset="0"/>
              <a:ea typeface="Avenir Next" charset="0"/>
              <a:cs typeface="Avenir Next" charset="0"/>
            </a:endParaRPr>
          </a:p>
          <a:p>
            <a:pPr algn="just"/>
            <a:endParaRPr lang="nl-NL" sz="3600" dirty="0" smtClean="0">
              <a:latin typeface="Avenir Next" charset="0"/>
              <a:ea typeface="Avenir Next" charset="0"/>
              <a:cs typeface="Avenir Next" charset="0"/>
            </a:endParaRPr>
          </a:p>
          <a:p>
            <a:pPr algn="just"/>
            <a:endParaRPr lang="nl-NL" sz="3600" dirty="0">
              <a:latin typeface="Avenir Next" charset="0"/>
              <a:ea typeface="Avenir Next" charset="0"/>
              <a:cs typeface="Avenir Next" charset="0"/>
            </a:endParaRPr>
          </a:p>
          <a:p>
            <a:pPr algn="just"/>
            <a:endParaRPr lang="nl-NL" sz="3600" dirty="0" smtClean="0">
              <a:latin typeface="Avenir Next" charset="0"/>
              <a:ea typeface="Avenir Next" charset="0"/>
              <a:cs typeface="Avenir Next" charset="0"/>
            </a:endParaRPr>
          </a:p>
          <a:p>
            <a:pPr algn="just"/>
            <a:endParaRPr lang="nl-NL" sz="3600" dirty="0">
              <a:latin typeface="Avenir Next" charset="0"/>
              <a:ea typeface="Avenir Next" charset="0"/>
              <a:cs typeface="Avenir Next" charset="0"/>
            </a:endParaRPr>
          </a:p>
          <a:p>
            <a:pPr algn="just"/>
            <a:endParaRPr lang="nl-NL" sz="3600" dirty="0" smtClean="0">
              <a:latin typeface="Avenir Next" charset="0"/>
              <a:ea typeface="Avenir Next" charset="0"/>
              <a:cs typeface="Avenir Next" charset="0"/>
            </a:endParaRPr>
          </a:p>
          <a:p>
            <a:pPr algn="just"/>
            <a:endParaRPr lang="nl-NL" sz="3600" dirty="0" smtClean="0">
              <a:latin typeface="Avenir Next" charset="0"/>
              <a:ea typeface="Avenir Next" charset="0"/>
              <a:cs typeface="Avenir Next" charset="0"/>
            </a:endParaRPr>
          </a:p>
          <a:p>
            <a:pPr algn="just"/>
            <a:endParaRPr lang="nl-NL" sz="3600" dirty="0">
              <a:latin typeface="Avenir Next" charset="0"/>
              <a:ea typeface="Avenir Next" charset="0"/>
              <a:cs typeface="Avenir Next" charset="0"/>
            </a:endParaRPr>
          </a:p>
          <a:p>
            <a:pPr algn="just"/>
            <a:endParaRPr lang="nl-NL" sz="3600" dirty="0" smtClean="0">
              <a:latin typeface="Avenir Next" charset="0"/>
              <a:ea typeface="Avenir Next" charset="0"/>
              <a:cs typeface="Avenir Next" charset="0"/>
            </a:endParaRPr>
          </a:p>
          <a:p>
            <a:pPr algn="just"/>
            <a:endParaRPr lang="nl-NL" sz="3600" dirty="0">
              <a:latin typeface="Avenir Next" charset="0"/>
              <a:ea typeface="Avenir Next" charset="0"/>
              <a:cs typeface="Avenir Next" charset="0"/>
            </a:endParaRPr>
          </a:p>
          <a:p>
            <a:pPr algn="just"/>
            <a:endParaRPr lang="nl-NL" sz="3600" dirty="0" smtClean="0">
              <a:latin typeface="Avenir Next" charset="0"/>
              <a:ea typeface="Avenir Next" charset="0"/>
              <a:cs typeface="Avenir Next" charset="0"/>
            </a:endParaRPr>
          </a:p>
          <a:p>
            <a:pPr algn="just"/>
            <a:endParaRPr lang="nl-NL" sz="3600" dirty="0">
              <a:latin typeface="Avenir Next" charset="0"/>
              <a:ea typeface="Avenir Next" charset="0"/>
              <a:cs typeface="Avenir Next" charset="0"/>
            </a:endParaRPr>
          </a:p>
          <a:p>
            <a:pPr algn="just"/>
            <a:endParaRPr lang="nl-NL" sz="3600" dirty="0" smtClean="0">
              <a:latin typeface="Avenir Next" charset="0"/>
              <a:ea typeface="Avenir Next" charset="0"/>
              <a:cs typeface="Avenir Next" charset="0"/>
            </a:endParaRPr>
          </a:p>
          <a:p>
            <a:pPr algn="just"/>
            <a:endParaRPr lang="nl-NL" sz="3600" dirty="0">
              <a:latin typeface="Avenir Next" charset="0"/>
              <a:ea typeface="Avenir Next" charset="0"/>
              <a:cs typeface="Avenir Next" charset="0"/>
            </a:endParaRPr>
          </a:p>
          <a:p>
            <a:pPr algn="just"/>
            <a:endParaRPr lang="nl-NL" sz="3600" dirty="0">
              <a:latin typeface="Avenir Next" charset="0"/>
              <a:ea typeface="Avenir Next" charset="0"/>
              <a:cs typeface="Avenir Next" charset="0"/>
            </a:endParaRPr>
          </a:p>
          <a:p>
            <a:pPr algn="just"/>
            <a:endParaRPr lang="nl-NL" sz="3600" dirty="0" smtClean="0">
              <a:latin typeface="Avenir Next" charset="0"/>
              <a:ea typeface="Avenir Next" charset="0"/>
              <a:cs typeface="Avenir Next" charset="0"/>
            </a:endParaRPr>
          </a:p>
          <a:p>
            <a:pPr algn="just"/>
            <a:endParaRPr lang="nl-NL" dirty="0" smtClean="0">
              <a:latin typeface="Avenir Next" charset="0"/>
              <a:ea typeface="Avenir Next" charset="0"/>
              <a:cs typeface="Avenir Next" charset="0"/>
            </a:endParaRPr>
          </a:p>
          <a:p>
            <a:pPr algn="just"/>
            <a:endParaRPr lang="nl-NL" dirty="0">
              <a:latin typeface="Avenir Next" charset="0"/>
              <a:ea typeface="Avenir Next" charset="0"/>
              <a:cs typeface="Avenir Next" charset="0"/>
            </a:endParaRPr>
          </a:p>
          <a:p>
            <a:pPr algn="just"/>
            <a:endParaRPr lang="nl-NL" sz="4200" b="1" dirty="0">
              <a:latin typeface="Avenir Next" charset="0"/>
              <a:ea typeface="Avenir Next" charset="0"/>
              <a:cs typeface="Avenir Next" charset="0"/>
            </a:endParaRPr>
          </a:p>
          <a:p>
            <a:pPr algn="just"/>
            <a:r>
              <a:rPr lang="nl-NL" sz="4200" b="1" dirty="0" smtClean="0">
                <a:latin typeface="Avenir Next" charset="0"/>
                <a:ea typeface="Avenir Next" charset="0"/>
                <a:cs typeface="Avenir Next" charset="0"/>
              </a:rPr>
              <a:t/>
            </a:r>
            <a:br>
              <a:rPr lang="nl-NL" sz="4200" b="1" dirty="0" smtClean="0">
                <a:latin typeface="Avenir Next" charset="0"/>
                <a:ea typeface="Avenir Next" charset="0"/>
                <a:cs typeface="Avenir Next" charset="0"/>
              </a:rPr>
            </a:br>
            <a:r>
              <a:rPr lang="nl-NL" sz="4200" b="1" dirty="0" smtClean="0">
                <a:latin typeface="Avenir Next" charset="0"/>
                <a:ea typeface="Avenir Next" charset="0"/>
                <a:cs typeface="Avenir Next" charset="0"/>
              </a:rPr>
              <a:t>Conclusie</a:t>
            </a:r>
          </a:p>
          <a:p>
            <a:pPr algn="just"/>
            <a:r>
              <a:rPr lang="nl-NL" sz="3600" dirty="0">
                <a:latin typeface="Avenir Next" charset="0"/>
                <a:ea typeface="Avenir Next" charset="0"/>
                <a:cs typeface="Avenir Next" charset="0"/>
              </a:rPr>
              <a:t>Ten opzichte van </a:t>
            </a:r>
            <a:r>
              <a:rPr lang="nl-NL" sz="3600" dirty="0" smtClean="0">
                <a:latin typeface="Avenir Next" charset="0"/>
                <a:ea typeface="Avenir Next" charset="0"/>
                <a:cs typeface="Avenir Next" charset="0"/>
              </a:rPr>
              <a:t>het algoritme van </a:t>
            </a:r>
            <a:r>
              <a:rPr lang="nl-NL" sz="3600" dirty="0">
                <a:latin typeface="Avenir Next" charset="0"/>
                <a:ea typeface="Avenir Next" charset="0"/>
                <a:cs typeface="Avenir Next" charset="0"/>
              </a:rPr>
              <a:t>Codish </a:t>
            </a:r>
            <a:r>
              <a:rPr lang="nl-NL" sz="3600" i="1" dirty="0">
                <a:latin typeface="Avenir Next" charset="0"/>
                <a:ea typeface="Avenir Next" charset="0"/>
                <a:cs typeface="Avenir Next" charset="0"/>
              </a:rPr>
              <a:t>et al.</a:t>
            </a:r>
            <a:r>
              <a:rPr lang="nl-NL" sz="3600" dirty="0">
                <a:latin typeface="Avenir Next" charset="0"/>
                <a:ea typeface="Avenir Next" charset="0"/>
                <a:cs typeface="Avenir Next" charset="0"/>
              </a:rPr>
              <a:t> [1] is er onder meer een extra stap geïmplementeerd om de hoeveelheid </a:t>
            </a:r>
            <a:r>
              <a:rPr lang="nl-NL" sz="3600" dirty="0" smtClean="0">
                <a:latin typeface="Avenir Next" charset="0"/>
                <a:ea typeface="Avenir Next" charset="0"/>
                <a:cs typeface="Avenir Next" charset="0"/>
              </a:rPr>
              <a:t>netwerken </a:t>
            </a:r>
            <a:r>
              <a:rPr lang="nl-NL" sz="3600" dirty="0">
                <a:latin typeface="Avenir Next" charset="0"/>
                <a:ea typeface="Avenir Next" charset="0"/>
                <a:cs typeface="Avenir Next" charset="0"/>
              </a:rPr>
              <a:t>bij de genereer stap te </a:t>
            </a:r>
            <a:r>
              <a:rPr lang="nl-NL" sz="3600" dirty="0" smtClean="0">
                <a:latin typeface="Avenir Next" charset="0"/>
                <a:ea typeface="Avenir Next" charset="0"/>
                <a:cs typeface="Avenir Next" charset="0"/>
              </a:rPr>
              <a:t>verlagen.  Dit zorgde voor een aanzienlijke verbetering.</a:t>
            </a:r>
            <a:endParaRPr lang="nl-NL" sz="3600" dirty="0">
              <a:latin typeface="Avenir Next" charset="0"/>
              <a:ea typeface="Avenir Next" charset="0"/>
              <a:cs typeface="Avenir Next" charset="0"/>
            </a:endParaRPr>
          </a:p>
        </p:txBody>
      </p:sp>
      <p:sp>
        <p:nvSpPr>
          <p:cNvPr id="22" name="Tekstvak 21"/>
          <p:cNvSpPr txBox="1"/>
          <p:nvPr/>
        </p:nvSpPr>
        <p:spPr>
          <a:xfrm>
            <a:off x="16167868" y="38045072"/>
            <a:ext cx="12115800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nl-NL" dirty="0" smtClean="0">
              <a:latin typeface="Avenir Next" charset="0"/>
              <a:ea typeface="Avenir Next" charset="0"/>
              <a:cs typeface="Avenir Next" charset="0"/>
            </a:endParaRPr>
          </a:p>
          <a:p>
            <a:r>
              <a:rPr lang="nl-NL" sz="4200" b="1" dirty="0" smtClean="0">
                <a:latin typeface="Avenir Next" charset="0"/>
                <a:ea typeface="Avenir Next" charset="0"/>
                <a:cs typeface="Avenir Next" charset="0"/>
              </a:rPr>
              <a:t>Erkenning</a:t>
            </a:r>
          </a:p>
          <a:p>
            <a:pPr algn="just"/>
            <a:r>
              <a:rPr lang="nl-NL" sz="3200" dirty="0" smtClean="0">
                <a:latin typeface="Avenir Next" charset="0"/>
                <a:ea typeface="Avenir Next" charset="0"/>
                <a:cs typeface="Avenir Next" charset="0"/>
              </a:rPr>
              <a:t>Prof. Dr. Ir. Tom Schrijvers</a:t>
            </a:r>
          </a:p>
          <a:p>
            <a:pPr algn="just"/>
            <a:endParaRPr lang="nl-NL" sz="1400" dirty="0" smtClean="0">
              <a:latin typeface="Avenir Next" charset="0"/>
              <a:ea typeface="Avenir Next" charset="0"/>
              <a:cs typeface="Avenir Next" charset="0"/>
            </a:endParaRPr>
          </a:p>
          <a:p>
            <a:pPr algn="just"/>
            <a:r>
              <a:rPr lang="nl-NL" sz="3200" dirty="0">
                <a:latin typeface="Avenir Next" charset="0"/>
                <a:ea typeface="Avenir Next" charset="0"/>
                <a:cs typeface="Avenir Next" charset="0"/>
              </a:rPr>
              <a:t>De rekeninfrastructuur en </a:t>
            </a:r>
          </a:p>
          <a:p>
            <a:pPr algn="just"/>
            <a:r>
              <a:rPr lang="nl-NL" sz="3200" dirty="0" smtClean="0">
                <a:latin typeface="Avenir Next" charset="0"/>
                <a:ea typeface="Avenir Next" charset="0"/>
                <a:cs typeface="Avenir Next" charset="0"/>
              </a:rPr>
              <a:t>dienstverlening voorzien door </a:t>
            </a:r>
          </a:p>
          <a:p>
            <a:pPr algn="just"/>
            <a:r>
              <a:rPr lang="nl-NL" sz="3200" dirty="0" smtClean="0">
                <a:latin typeface="Avenir Next" charset="0"/>
                <a:ea typeface="Avenir Next" charset="0"/>
                <a:cs typeface="Avenir Next" charset="0"/>
              </a:rPr>
              <a:t>het </a:t>
            </a:r>
            <a:r>
              <a:rPr lang="nl-NL" sz="3200" i="1" dirty="0" smtClean="0">
                <a:latin typeface="Avenir Next" charset="0"/>
                <a:ea typeface="Avenir Next" charset="0"/>
                <a:cs typeface="Avenir Next" charset="0"/>
              </a:rPr>
              <a:t>Vlaams Supercomputer</a:t>
            </a:r>
          </a:p>
          <a:p>
            <a:pPr algn="just"/>
            <a:r>
              <a:rPr lang="nl-NL" sz="3200" i="1" dirty="0" smtClean="0">
                <a:latin typeface="Avenir Next" charset="0"/>
                <a:ea typeface="Avenir Next" charset="0"/>
                <a:cs typeface="Avenir Next" charset="0"/>
              </a:rPr>
              <a:t>Centrum</a:t>
            </a:r>
            <a:endParaRPr lang="nl-NL" sz="4000" i="1" dirty="0">
              <a:latin typeface="Avenir Next" charset="0"/>
              <a:ea typeface="Avenir Next" charset="0"/>
              <a:cs typeface="Avenir Next" charset="0"/>
            </a:endParaRPr>
          </a:p>
        </p:txBody>
      </p:sp>
      <p:sp>
        <p:nvSpPr>
          <p:cNvPr id="23" name="Tekstvak 22"/>
          <p:cNvSpPr txBox="1"/>
          <p:nvPr/>
        </p:nvSpPr>
        <p:spPr>
          <a:xfrm>
            <a:off x="1724984" y="38070105"/>
            <a:ext cx="12115800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nl-NL" dirty="0" smtClean="0">
              <a:latin typeface="Avenir Next" charset="0"/>
              <a:ea typeface="Avenir Next" charset="0"/>
              <a:cs typeface="Avenir Next" charset="0"/>
            </a:endParaRPr>
          </a:p>
          <a:p>
            <a:r>
              <a:rPr lang="nl-NL" sz="4200" b="1" dirty="0" smtClean="0">
                <a:latin typeface="Avenir Next" charset="0"/>
                <a:ea typeface="Avenir Next" charset="0"/>
                <a:cs typeface="Avenir Next" charset="0"/>
              </a:rPr>
              <a:t>Referenties</a:t>
            </a:r>
          </a:p>
          <a:p>
            <a:pPr algn="just"/>
            <a:r>
              <a:rPr lang="nl-NL" sz="3600" dirty="0" smtClean="0">
                <a:latin typeface="Avenir Next" charset="0"/>
                <a:ea typeface="Avenir Next" charset="0"/>
                <a:cs typeface="Avenir Next" charset="0"/>
              </a:rPr>
              <a:t>[1] </a:t>
            </a:r>
            <a:r>
              <a:rPr lang="nl-NL" sz="3600" i="1" dirty="0" err="1" smtClean="0">
                <a:latin typeface="Avenir Next" charset="0"/>
                <a:ea typeface="Avenir Next" charset="0"/>
                <a:cs typeface="Avenir Next" charset="0"/>
              </a:rPr>
              <a:t>Twenty</a:t>
            </a:r>
            <a:r>
              <a:rPr lang="nl-NL" sz="3600" i="1" dirty="0" smtClean="0">
                <a:latin typeface="Avenir Next" charset="0"/>
                <a:ea typeface="Avenir Next" charset="0"/>
                <a:cs typeface="Avenir Next" charset="0"/>
              </a:rPr>
              <a:t>-Five Comparators is </a:t>
            </a:r>
            <a:r>
              <a:rPr lang="nl-NL" sz="3600" i="1" dirty="0" err="1" smtClean="0">
                <a:latin typeface="Avenir Next" charset="0"/>
                <a:ea typeface="Avenir Next" charset="0"/>
                <a:cs typeface="Avenir Next" charset="0"/>
              </a:rPr>
              <a:t>Optimal</a:t>
            </a:r>
            <a:r>
              <a:rPr lang="nl-NL" sz="3600" i="1" dirty="0" smtClean="0">
                <a:latin typeface="Avenir Next" charset="0"/>
                <a:ea typeface="Avenir Next" charset="0"/>
                <a:cs typeface="Avenir Next" charset="0"/>
              </a:rPr>
              <a:t> </a:t>
            </a:r>
            <a:r>
              <a:rPr lang="nl-NL" sz="3600" i="1" dirty="0" err="1" smtClean="0">
                <a:latin typeface="Avenir Next" charset="0"/>
                <a:ea typeface="Avenir Next" charset="0"/>
                <a:cs typeface="Avenir Next" charset="0"/>
              </a:rPr>
              <a:t>when</a:t>
            </a:r>
            <a:r>
              <a:rPr lang="nl-NL" sz="3600" i="1" dirty="0" smtClean="0">
                <a:latin typeface="Avenir Next" charset="0"/>
                <a:ea typeface="Avenir Next" charset="0"/>
                <a:cs typeface="Avenir Next" charset="0"/>
              </a:rPr>
              <a:t> </a:t>
            </a:r>
            <a:r>
              <a:rPr lang="nl-NL" sz="3600" i="1" dirty="0" err="1" smtClean="0">
                <a:latin typeface="Avenir Next" charset="0"/>
                <a:ea typeface="Avenir Next" charset="0"/>
                <a:cs typeface="Avenir Next" charset="0"/>
              </a:rPr>
              <a:t>Sorting</a:t>
            </a:r>
            <a:r>
              <a:rPr lang="nl-NL" sz="3600" i="1" dirty="0" smtClean="0">
                <a:latin typeface="Avenir Next" charset="0"/>
                <a:ea typeface="Avenir Next" charset="0"/>
                <a:cs typeface="Avenir Next" charset="0"/>
              </a:rPr>
              <a:t> </a:t>
            </a:r>
            <a:r>
              <a:rPr lang="nl-NL" sz="3600" i="1" dirty="0" err="1" smtClean="0">
                <a:latin typeface="Avenir Next" charset="0"/>
                <a:ea typeface="Avenir Next" charset="0"/>
                <a:cs typeface="Avenir Next" charset="0"/>
              </a:rPr>
              <a:t>Nine</a:t>
            </a:r>
            <a:r>
              <a:rPr lang="nl-NL" sz="3600" i="1" dirty="0" smtClean="0">
                <a:latin typeface="Avenir Next" charset="0"/>
                <a:ea typeface="Avenir Next" charset="0"/>
                <a:cs typeface="Avenir Next" charset="0"/>
              </a:rPr>
              <a:t> </a:t>
            </a:r>
            <a:r>
              <a:rPr lang="nl-NL" sz="3600" i="1" dirty="0" err="1" smtClean="0">
                <a:latin typeface="Avenir Next" charset="0"/>
                <a:ea typeface="Avenir Next" charset="0"/>
                <a:cs typeface="Avenir Next" charset="0"/>
              </a:rPr>
              <a:t>Inputs</a:t>
            </a:r>
            <a:r>
              <a:rPr lang="nl-NL" sz="3600" i="1" dirty="0" smtClean="0">
                <a:latin typeface="Avenir Next" charset="0"/>
                <a:ea typeface="Avenir Next" charset="0"/>
                <a:cs typeface="Avenir Next" charset="0"/>
              </a:rPr>
              <a:t> (</a:t>
            </a:r>
            <a:r>
              <a:rPr lang="nl-NL" sz="3600" i="1" dirty="0" err="1" smtClean="0">
                <a:latin typeface="Avenir Next" charset="0"/>
                <a:ea typeface="Avenir Next" charset="0"/>
                <a:cs typeface="Avenir Next" charset="0"/>
              </a:rPr>
              <a:t>and</a:t>
            </a:r>
            <a:r>
              <a:rPr lang="nl-NL" sz="3600" i="1" dirty="0" smtClean="0">
                <a:latin typeface="Avenir Next" charset="0"/>
                <a:ea typeface="Avenir Next" charset="0"/>
                <a:cs typeface="Avenir Next" charset="0"/>
              </a:rPr>
              <a:t> </a:t>
            </a:r>
            <a:r>
              <a:rPr lang="nl-NL" sz="3600" i="1" dirty="0" err="1" smtClean="0">
                <a:latin typeface="Avenir Next" charset="0"/>
                <a:ea typeface="Avenir Next" charset="0"/>
                <a:cs typeface="Avenir Next" charset="0"/>
              </a:rPr>
              <a:t>Twenty-Nine</a:t>
            </a:r>
            <a:r>
              <a:rPr lang="nl-NL" sz="3600" i="1" dirty="0" smtClean="0">
                <a:latin typeface="Avenir Next" charset="0"/>
                <a:ea typeface="Avenir Next" charset="0"/>
                <a:cs typeface="Avenir Next" charset="0"/>
              </a:rPr>
              <a:t> </a:t>
            </a:r>
            <a:r>
              <a:rPr lang="nl-NL" sz="3600" i="1" dirty="0" err="1" smtClean="0">
                <a:latin typeface="Avenir Next" charset="0"/>
                <a:ea typeface="Avenir Next" charset="0"/>
                <a:cs typeface="Avenir Next" charset="0"/>
              </a:rPr>
              <a:t>for</a:t>
            </a:r>
            <a:r>
              <a:rPr lang="nl-NL" sz="3600" i="1" dirty="0" smtClean="0">
                <a:latin typeface="Avenir Next" charset="0"/>
                <a:ea typeface="Avenir Next" charset="0"/>
                <a:cs typeface="Avenir Next" charset="0"/>
              </a:rPr>
              <a:t> Ten)</a:t>
            </a:r>
            <a:r>
              <a:rPr lang="nl-NL" sz="3600" dirty="0" smtClean="0">
                <a:latin typeface="Avenir Next" charset="0"/>
                <a:ea typeface="Avenir Next" charset="0"/>
                <a:cs typeface="Avenir Next" charset="0"/>
              </a:rPr>
              <a:t>, </a:t>
            </a:r>
          </a:p>
          <a:p>
            <a:pPr algn="just"/>
            <a:r>
              <a:rPr lang="nl-NL" sz="3600" dirty="0" smtClean="0">
                <a:latin typeface="Avenir Next" charset="0"/>
                <a:ea typeface="Avenir Next" charset="0"/>
                <a:cs typeface="Avenir Next" charset="0"/>
              </a:rPr>
              <a:t>M. </a:t>
            </a:r>
            <a:r>
              <a:rPr lang="nl-NL" sz="3600" dirty="0" err="1" smtClean="0">
                <a:latin typeface="Avenir Next" charset="0"/>
                <a:ea typeface="Avenir Next" charset="0"/>
                <a:cs typeface="Avenir Next" charset="0"/>
              </a:rPr>
              <a:t>Codish</a:t>
            </a:r>
            <a:r>
              <a:rPr lang="nl-NL" sz="3600" dirty="0" smtClean="0">
                <a:latin typeface="Avenir Next" charset="0"/>
                <a:ea typeface="Avenir Next" charset="0"/>
                <a:cs typeface="Avenir Next" charset="0"/>
              </a:rPr>
              <a:t>, L. Cruz-</a:t>
            </a:r>
            <a:r>
              <a:rPr lang="nl-NL" sz="3600" dirty="0" err="1" smtClean="0">
                <a:latin typeface="Avenir Next" charset="0"/>
                <a:ea typeface="Avenir Next" charset="0"/>
                <a:cs typeface="Avenir Next" charset="0"/>
              </a:rPr>
              <a:t>Filipe</a:t>
            </a:r>
            <a:r>
              <a:rPr lang="nl-NL" sz="3600" dirty="0" smtClean="0">
                <a:latin typeface="Avenir Next" charset="0"/>
                <a:ea typeface="Avenir Next" charset="0"/>
                <a:cs typeface="Avenir Next" charset="0"/>
              </a:rPr>
              <a:t>, M. Frank </a:t>
            </a:r>
            <a:r>
              <a:rPr lang="nl-NL" sz="3600" dirty="0" err="1" smtClean="0">
                <a:latin typeface="Avenir Next" charset="0"/>
                <a:ea typeface="Avenir Next" charset="0"/>
                <a:cs typeface="Avenir Next" charset="0"/>
              </a:rPr>
              <a:t>and</a:t>
            </a:r>
            <a:r>
              <a:rPr lang="nl-NL" sz="3600" dirty="0" smtClean="0">
                <a:latin typeface="Avenir Next" charset="0"/>
                <a:ea typeface="Avenir Next" charset="0"/>
                <a:cs typeface="Avenir Next" charset="0"/>
              </a:rPr>
              <a:t> P. Schneider—Kamp, 24 Juni 2014</a:t>
            </a:r>
          </a:p>
        </p:txBody>
      </p:sp>
      <p:sp>
        <p:nvSpPr>
          <p:cNvPr id="5" name="Pijl links 4"/>
          <p:cNvSpPr/>
          <p:nvPr/>
        </p:nvSpPr>
        <p:spPr>
          <a:xfrm>
            <a:off x="4182884" y="14682242"/>
            <a:ext cx="7200000" cy="1800000"/>
          </a:xfrm>
          <a:prstGeom prst="rightArrow">
            <a:avLst/>
          </a:prstGeom>
          <a:solidFill>
            <a:srgbClr val="003F7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4" name="Pijl links 23"/>
          <p:cNvSpPr/>
          <p:nvPr/>
        </p:nvSpPr>
        <p:spPr>
          <a:xfrm>
            <a:off x="18625768" y="14682242"/>
            <a:ext cx="7200000" cy="1800000"/>
          </a:xfrm>
          <a:prstGeom prst="rightArrow">
            <a:avLst/>
          </a:prstGeom>
          <a:solidFill>
            <a:srgbClr val="003F7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Gekromde pijl omlaag 12"/>
          <p:cNvSpPr/>
          <p:nvPr/>
        </p:nvSpPr>
        <p:spPr>
          <a:xfrm>
            <a:off x="12664326" y="13205469"/>
            <a:ext cx="4680000" cy="1980000"/>
          </a:xfrm>
          <a:prstGeom prst="curvedDownArrow">
            <a:avLst/>
          </a:prstGeom>
          <a:solidFill>
            <a:srgbClr val="003F7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25" name="Gekromde pijl omlaag 24"/>
          <p:cNvSpPr/>
          <p:nvPr/>
        </p:nvSpPr>
        <p:spPr>
          <a:xfrm rot="10800000">
            <a:off x="12446361" y="15693469"/>
            <a:ext cx="4680000" cy="1980000"/>
          </a:xfrm>
          <a:prstGeom prst="curvedDownArrow">
            <a:avLst/>
          </a:prstGeom>
          <a:solidFill>
            <a:srgbClr val="003F7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16" name="Tekstvak 15"/>
          <p:cNvSpPr txBox="1"/>
          <p:nvPr/>
        </p:nvSpPr>
        <p:spPr>
          <a:xfrm>
            <a:off x="12642204" y="15143006"/>
            <a:ext cx="4801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600" b="1" dirty="0" smtClean="0">
                <a:solidFill>
                  <a:srgbClr val="003F77"/>
                </a:solidFill>
                <a:latin typeface="Avenir Next" charset="0"/>
                <a:ea typeface="Avenir Next" charset="0"/>
                <a:cs typeface="Avenir Next" charset="0"/>
              </a:rPr>
              <a:t>R</a:t>
            </a:r>
            <a:endParaRPr lang="nl-NL" sz="2400" b="1" dirty="0">
              <a:solidFill>
                <a:srgbClr val="003F77"/>
              </a:solidFill>
              <a:latin typeface="Avenir Next" charset="0"/>
              <a:ea typeface="Avenir Next" charset="0"/>
              <a:cs typeface="Avenir Next" charset="0"/>
            </a:endParaRPr>
          </a:p>
        </p:txBody>
      </p:sp>
      <p:sp>
        <p:nvSpPr>
          <p:cNvPr id="26" name="Tekstvak 25"/>
          <p:cNvSpPr txBox="1"/>
          <p:nvPr/>
        </p:nvSpPr>
        <p:spPr>
          <a:xfrm>
            <a:off x="16633775" y="15143006"/>
            <a:ext cx="4801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600" b="1" dirty="0">
                <a:solidFill>
                  <a:srgbClr val="003F77"/>
                </a:solidFill>
                <a:latin typeface="Avenir Next" charset="0"/>
                <a:ea typeface="Avenir Next" charset="0"/>
                <a:cs typeface="Avenir Next" charset="0"/>
              </a:rPr>
              <a:t>N</a:t>
            </a:r>
            <a:endParaRPr lang="nl-NL" sz="2400" b="1" dirty="0">
              <a:solidFill>
                <a:srgbClr val="003F77"/>
              </a:solidFill>
              <a:latin typeface="Avenir Next" charset="0"/>
              <a:ea typeface="Avenir Next" charset="0"/>
              <a:cs typeface="Avenir Next" charset="0"/>
            </a:endParaRPr>
          </a:p>
        </p:txBody>
      </p:sp>
      <p:sp>
        <p:nvSpPr>
          <p:cNvPr id="27" name="Tekstvak 26"/>
          <p:cNvSpPr txBox="1"/>
          <p:nvPr/>
        </p:nvSpPr>
        <p:spPr>
          <a:xfrm>
            <a:off x="13668026" y="13709311"/>
            <a:ext cx="2567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600" b="1" smtClean="0">
                <a:solidFill>
                  <a:srgbClr val="003F77"/>
                </a:solidFill>
                <a:latin typeface="Avenir Next" charset="0"/>
                <a:ea typeface="Avenir Next" charset="0"/>
                <a:cs typeface="Avenir Next" charset="0"/>
              </a:rPr>
              <a:t>Genereren</a:t>
            </a:r>
            <a:endParaRPr lang="nl-NL" sz="2400" b="1" dirty="0">
              <a:solidFill>
                <a:srgbClr val="003F77"/>
              </a:solidFill>
              <a:latin typeface="Avenir Next" charset="0"/>
              <a:ea typeface="Avenir Next" charset="0"/>
              <a:cs typeface="Avenir Next" charset="0"/>
            </a:endParaRPr>
          </a:p>
        </p:txBody>
      </p:sp>
      <p:sp>
        <p:nvSpPr>
          <p:cNvPr id="28" name="Tekstvak 27"/>
          <p:cNvSpPr txBox="1"/>
          <p:nvPr/>
        </p:nvSpPr>
        <p:spPr>
          <a:xfrm>
            <a:off x="13929045" y="16791501"/>
            <a:ext cx="20220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600" b="1" smtClean="0">
                <a:solidFill>
                  <a:srgbClr val="003F77"/>
                </a:solidFill>
                <a:latin typeface="Avenir Next" charset="0"/>
                <a:ea typeface="Avenir Next" charset="0"/>
                <a:cs typeface="Avenir Next" charset="0"/>
              </a:rPr>
              <a:t>Snoeien</a:t>
            </a:r>
            <a:endParaRPr lang="nl-NL" b="1" dirty="0">
              <a:solidFill>
                <a:srgbClr val="003F77"/>
              </a:solidFill>
              <a:latin typeface="Avenir Next" charset="0"/>
              <a:ea typeface="Avenir Next" charset="0"/>
              <a:cs typeface="Avenir Next" charset="0"/>
            </a:endParaRPr>
          </a:p>
        </p:txBody>
      </p:sp>
      <p:pic>
        <p:nvPicPr>
          <p:cNvPr id="29" name="Afbeelding 2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29079" y="13968746"/>
            <a:ext cx="3155068" cy="2994850"/>
          </a:xfrm>
          <a:prstGeom prst="rect">
            <a:avLst/>
          </a:prstGeom>
        </p:spPr>
      </p:pic>
      <p:pic>
        <p:nvPicPr>
          <p:cNvPr id="30" name="Afbeelding 29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100000" l="0" r="100000">
                        <a14:foregroundMark x1="27000" y1="42200" x2="27000" y2="42200"/>
                        <a14:foregroundMark x1="26600" y1="45800" x2="33400" y2="43000"/>
                        <a14:foregroundMark x1="31400" y1="50200" x2="32600" y2="49800"/>
                        <a14:foregroundMark x1="44600" y1="48200" x2="46600" y2="48600"/>
                        <a14:foregroundMark x1="53400" y1="41800" x2="61400" y2="518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010" y="13953934"/>
            <a:ext cx="2995200" cy="2995200"/>
          </a:xfrm>
          <a:prstGeom prst="rect">
            <a:avLst/>
          </a:prstGeom>
        </p:spPr>
      </p:pic>
      <p:pic>
        <p:nvPicPr>
          <p:cNvPr id="37" name="Afbeelding 3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2538" y="32152964"/>
            <a:ext cx="9040692" cy="4320000"/>
          </a:xfrm>
          <a:prstGeom prst="rect">
            <a:avLst/>
          </a:prstGeom>
        </p:spPr>
      </p:pic>
      <p:pic>
        <p:nvPicPr>
          <p:cNvPr id="38" name="Afbeelding 3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314" y="25768132"/>
            <a:ext cx="5400000" cy="2420687"/>
          </a:xfrm>
          <a:prstGeom prst="rect">
            <a:avLst/>
          </a:prstGeom>
        </p:spPr>
      </p:pic>
      <p:pic>
        <p:nvPicPr>
          <p:cNvPr id="39" name="Afbeelding 38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5229" y="25759883"/>
            <a:ext cx="5400000" cy="2420690"/>
          </a:xfrm>
          <a:prstGeom prst="rect">
            <a:avLst/>
          </a:prstGeom>
        </p:spPr>
      </p:pic>
      <p:pic>
        <p:nvPicPr>
          <p:cNvPr id="44" name="Afbeelding 43"/>
          <p:cNvPicPr>
            <a:picLocks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2111" y="27313220"/>
            <a:ext cx="10800000" cy="5760000"/>
          </a:xfrm>
          <a:prstGeom prst="rect">
            <a:avLst/>
          </a:prstGeom>
        </p:spPr>
      </p:pic>
      <p:pic>
        <p:nvPicPr>
          <p:cNvPr id="45" name="Afbeelding 44"/>
          <p:cNvPicPr>
            <a:picLocks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2111" y="21517797"/>
            <a:ext cx="10800000" cy="5760000"/>
          </a:xfrm>
          <a:prstGeom prst="rect">
            <a:avLst/>
          </a:prstGeom>
        </p:spPr>
      </p:pic>
      <p:pic>
        <p:nvPicPr>
          <p:cNvPr id="46" name="Afbeelding 45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3634" y="18606825"/>
            <a:ext cx="5937943" cy="4755607"/>
          </a:xfrm>
          <a:prstGeom prst="rect">
            <a:avLst/>
          </a:prstGeom>
        </p:spPr>
      </p:pic>
      <p:cxnSp>
        <p:nvCxnSpPr>
          <p:cNvPr id="48" name="Rechte verbindingslijn met pijl 47"/>
          <p:cNvCxnSpPr/>
          <p:nvPr/>
        </p:nvCxnSpPr>
        <p:spPr>
          <a:xfrm>
            <a:off x="3262538" y="18376554"/>
            <a:ext cx="3163662" cy="2161411"/>
          </a:xfrm>
          <a:prstGeom prst="straightConnector1">
            <a:avLst/>
          </a:prstGeom>
          <a:ln w="88900">
            <a:solidFill>
              <a:srgbClr val="003F77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Rechte verbindingslijn met pijl 49"/>
          <p:cNvCxnSpPr/>
          <p:nvPr/>
        </p:nvCxnSpPr>
        <p:spPr>
          <a:xfrm flipV="1">
            <a:off x="4411579" y="22578596"/>
            <a:ext cx="3593650" cy="669537"/>
          </a:xfrm>
          <a:prstGeom prst="straightConnector1">
            <a:avLst/>
          </a:prstGeom>
          <a:ln w="88900">
            <a:solidFill>
              <a:srgbClr val="003F77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60" name="Afbeelding 59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46426" y="8582276"/>
            <a:ext cx="9815847" cy="5256000"/>
          </a:xfrm>
          <a:prstGeom prst="rect">
            <a:avLst/>
          </a:prstGeom>
        </p:spPr>
      </p:pic>
      <p:sp>
        <p:nvSpPr>
          <p:cNvPr id="61" name="Vrije vorm 60"/>
          <p:cNvSpPr/>
          <p:nvPr/>
        </p:nvSpPr>
        <p:spPr>
          <a:xfrm>
            <a:off x="19861619" y="26860500"/>
            <a:ext cx="6821081" cy="3677563"/>
          </a:xfrm>
          <a:custGeom>
            <a:avLst/>
            <a:gdLst>
              <a:gd name="connsiteX0" fmla="*/ 6032500 w 6032500"/>
              <a:gd name="connsiteY0" fmla="*/ 0 h 3848100"/>
              <a:gd name="connsiteX1" fmla="*/ 6032500 w 6032500"/>
              <a:gd name="connsiteY1" fmla="*/ 1206500 h 3848100"/>
              <a:gd name="connsiteX2" fmla="*/ 0 w 6032500"/>
              <a:gd name="connsiteY2" fmla="*/ 1206500 h 3848100"/>
              <a:gd name="connsiteX3" fmla="*/ 0 w 6032500"/>
              <a:gd name="connsiteY3" fmla="*/ 3848100 h 3848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32500" h="3848100">
                <a:moveTo>
                  <a:pt x="6032500" y="0"/>
                </a:moveTo>
                <a:lnTo>
                  <a:pt x="6032500" y="1206500"/>
                </a:lnTo>
                <a:lnTo>
                  <a:pt x="0" y="1206500"/>
                </a:lnTo>
                <a:lnTo>
                  <a:pt x="0" y="3848100"/>
                </a:lnTo>
              </a:path>
            </a:pathLst>
          </a:custGeom>
          <a:noFill/>
          <a:ln w="88900">
            <a:solidFill>
              <a:srgbClr val="003F77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Default Design 3">
    <a:dk1>
      <a:srgbClr val="000000"/>
    </a:dk1>
    <a:lt1>
      <a:srgbClr val="FFFFFF"/>
    </a:lt1>
    <a:dk2>
      <a:srgbClr val="000000"/>
    </a:dk2>
    <a:lt2>
      <a:srgbClr val="333333"/>
    </a:lt2>
    <a:accent1>
      <a:srgbClr val="DDDDDD"/>
    </a:accent1>
    <a:accent2>
      <a:srgbClr val="808080"/>
    </a:accent2>
    <a:accent3>
      <a:srgbClr val="FFFFFF"/>
    </a:accent3>
    <a:accent4>
      <a:srgbClr val="000000"/>
    </a:accent4>
    <a:accent5>
      <a:srgbClr val="EBEBEB"/>
    </a:accent5>
    <a:accent6>
      <a:srgbClr val="737373"/>
    </a:accent6>
    <a:hlink>
      <a:srgbClr val="4D4D4D"/>
    </a:hlink>
    <a:folHlink>
      <a:srgbClr val="EAEAEA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7273</TotalTime>
  <Words>174</Words>
  <Application>Microsoft Macintosh PowerPoint</Application>
  <PresentationFormat>Aangepast</PresentationFormat>
  <Paragraphs>88</Paragraphs>
  <Slides>1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6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8" baseType="lpstr">
      <vt:lpstr>Arial</vt:lpstr>
      <vt:lpstr>Avenir Next</vt:lpstr>
      <vt:lpstr>Calibri</vt:lpstr>
      <vt:lpstr>Helvetica</vt:lpstr>
      <vt:lpstr>ＭＳ Ｐゴシック</vt:lpstr>
      <vt:lpstr>Times New Roman</vt:lpstr>
      <vt:lpstr>Default Design</vt:lpstr>
      <vt:lpstr>PowerPoint-presentatie</vt:lpstr>
    </vt:vector>
  </TitlesOfParts>
  <LinksUpToDate>false</LinksUpToDate>
  <SharedDoc>false</SharedDoc>
  <HyperlinkBase>http://colinpurrington.com/tips/academic/posterdesign</HyperlinkBase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Poster template</dc:title>
  <dc:subject>conference poster</dc:subject>
  <dc:creator>Colin Purrington</dc:creator>
  <cp:keywords>poster, conference, session, meeting, symposium, research, presentation</cp:keywords>
  <dc:description>This template is free for you to use to create your poster.  Do not host this file on your own server, even in adapted form. If you need to post a template, please steal somebody else's or just make your own (it's easy).  Thanks!</dc:description>
  <cp:lastModifiedBy>r0375050</cp:lastModifiedBy>
  <cp:revision>652</cp:revision>
  <cp:lastPrinted>2016-02-29T18:37:31Z</cp:lastPrinted>
  <dcterms:created xsi:type="dcterms:W3CDTF">2012-06-12T14:08:55Z</dcterms:created>
  <dcterms:modified xsi:type="dcterms:W3CDTF">2016-03-03T13:38:29Z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wner">
    <vt:lpwstr>Colin Purrington</vt:lpwstr>
  </property>
</Properties>
</file>