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1pPr>
    <a:lvl2pPr marL="400050" indent="5715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2pPr>
    <a:lvl3pPr marL="801688" indent="112713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3pPr>
    <a:lvl4pPr marL="1203325" indent="168275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4pPr>
    <a:lvl5pPr marL="1604963" indent="223838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25522">
          <p15:clr>
            <a:srgbClr val="A4A3A4"/>
          </p15:clr>
        </p15:guide>
        <p15:guide id="3" orient="horz" pos="4847">
          <p15:clr>
            <a:srgbClr val="A4A3A4"/>
          </p15:clr>
        </p15:guide>
        <p15:guide id="4" orient="horz" pos="2768">
          <p15:clr>
            <a:srgbClr val="A4A3A4"/>
          </p15:clr>
        </p15:guide>
        <p15:guide id="5" pos="4397">
          <p15:clr>
            <a:srgbClr val="A4A3A4"/>
          </p15:clr>
        </p15:guide>
        <p15:guide id="6" pos="4973">
          <p15:clr>
            <a:srgbClr val="A4A3A4"/>
          </p15:clr>
        </p15:guide>
        <p15:guide id="7" pos="9050">
          <p15:clr>
            <a:srgbClr val="A4A3A4"/>
          </p15:clr>
        </p15:guide>
        <p15:guide id="8" pos="14502">
          <p15:clr>
            <a:srgbClr val="A4A3A4"/>
          </p15:clr>
        </p15:guide>
        <p15:guide id="9" pos="680">
          <p15:clr>
            <a:srgbClr val="A4A3A4"/>
          </p15:clr>
        </p15:guide>
        <p15:guide id="10" pos="9652">
          <p15:clr>
            <a:srgbClr val="A4A3A4"/>
          </p15:clr>
        </p15:guide>
        <p15:guide id="11" pos="13928">
          <p15:clr>
            <a:srgbClr val="A4A3A4"/>
          </p15:clr>
        </p15:guide>
        <p15:guide id="12" pos="18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F77"/>
    <a:srgbClr val="FFFFFF"/>
    <a:srgbClr val="64F1FC"/>
    <a:srgbClr val="5F9CC7"/>
    <a:srgbClr val="66BEED"/>
    <a:srgbClr val="256BA1"/>
    <a:srgbClr val="3E6EFF"/>
    <a:srgbClr val="466CFF"/>
    <a:srgbClr val="19191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21"/>
    <p:restoredTop sz="94643"/>
  </p:normalViewPr>
  <p:slideViewPr>
    <p:cSldViewPr snapToGrid="0">
      <p:cViewPr varScale="1">
        <p:scale>
          <a:sx n="13" d="100"/>
          <a:sy n="13" d="100"/>
        </p:scale>
        <p:origin x="3808" y="344"/>
      </p:cViewPr>
      <p:guideLst>
        <p:guide orient="horz" pos="932"/>
        <p:guide orient="horz" pos="25522"/>
        <p:guide orient="horz" pos="4847"/>
        <p:guide orient="horz" pos="2768"/>
        <p:guide pos="4397"/>
        <p:guide pos="4973"/>
        <p:guide pos="9050"/>
        <p:guide pos="14502"/>
        <p:guide pos="680"/>
        <p:guide pos="9652"/>
        <p:guide pos="13928"/>
        <p:guide pos="18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C1500DE6-1BF4-A94B-8DC9-55BDD19A1E33}" type="datetime1">
              <a:rPr lang="en-US" altLang="nl-NL"/>
              <a:pPr>
                <a:defRPr/>
              </a:pPr>
              <a:t>3/1/16</a:t>
            </a:fld>
            <a:endParaRPr lang="en-US" alt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69463" y="3840163"/>
            <a:ext cx="13579475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F7AC97A-A008-A745-913F-3B592B08EC8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14652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00050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801688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203325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604963" algn="l" defTabSz="400050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00701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08420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09822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11226" algn="l" defTabSz="40140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sz="9600">
                <a:solidFill>
                  <a:srgbClr val="000000"/>
                </a:solidFill>
                <a:ea typeface="ＭＳ Ｐゴシック" charset="-128"/>
              </a:rPr>
              <a:t>Copyright Colin Purrington (</a:t>
            </a:r>
            <a:r>
              <a:rPr lang="en-US" altLang="nl-NL" sz="9600">
                <a:solidFill>
                  <a:srgbClr val="000000"/>
                </a:solidFill>
                <a:latin typeface="Times New Roman" charset="0"/>
                <a:ea typeface="ＭＳ Ｐゴシック" charset="-128"/>
              </a:rPr>
              <a:t>http://colinpurrington.com/tips/academic/posterdesign).</a:t>
            </a:r>
            <a:endParaRPr lang="en-US" altLang="nl-NL" sz="96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B907580-360D-EB46-914E-98BE7BC59C90}" type="slidenum">
              <a:rPr lang="en-US" altLang="nl-NL" sz="1200"/>
              <a:pPr>
                <a:spcBef>
                  <a:spcPct val="0"/>
                </a:spcBef>
              </a:pPr>
              <a:t>1</a:t>
            </a:fld>
            <a:endParaRPr lang="en-US" altLang="nl-NL" sz="1200"/>
          </a:p>
        </p:txBody>
      </p:sp>
    </p:spTree>
    <p:extLst>
      <p:ext uri="{BB962C8B-B14F-4D97-AF65-F5344CB8AC3E}">
        <p14:creationId xmlns:p14="http://schemas.microsoft.com/office/powerpoint/2010/main" val="147096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9862" y="13294779"/>
            <a:ext cx="25727559" cy="91713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717" y="24249246"/>
            <a:ext cx="21187843" cy="10937957"/>
          </a:xfrm>
        </p:spPr>
        <p:txBody>
          <a:bodyPr/>
          <a:lstStyle>
            <a:lvl1pPr marL="0" indent="0" algn="ctr">
              <a:buNone/>
              <a:defRPr/>
            </a:lvl1pPr>
            <a:lvl2pPr marL="401404" indent="0" algn="ctr">
              <a:buNone/>
              <a:defRPr/>
            </a:lvl2pPr>
            <a:lvl3pPr marL="802806" indent="0" algn="ctr">
              <a:buNone/>
              <a:defRPr/>
            </a:lvl3pPr>
            <a:lvl4pPr marL="1204209" indent="0" algn="ctr">
              <a:buNone/>
              <a:defRPr/>
            </a:lvl4pPr>
            <a:lvl5pPr marL="1605613" indent="0" algn="ctr">
              <a:buNone/>
              <a:defRPr/>
            </a:lvl5pPr>
            <a:lvl6pPr marL="2007016" indent="0" algn="ctr">
              <a:buNone/>
              <a:defRPr/>
            </a:lvl6pPr>
            <a:lvl7pPr marL="2408420" indent="0" algn="ctr">
              <a:buNone/>
              <a:defRPr/>
            </a:lvl7pPr>
            <a:lvl8pPr marL="2809822" indent="0" algn="ctr">
              <a:buNone/>
              <a:defRPr/>
            </a:lvl8pPr>
            <a:lvl9pPr marL="3211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F93D-9B41-6E49-AA9C-2BD00415806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093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A011-2236-C942-AA44-38917B56C3A8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76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66000" y="3803522"/>
            <a:ext cx="6431420" cy="34235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9858" y="3803522"/>
            <a:ext cx="19206058" cy="34235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0C4A0-DB8B-0147-8F65-DB2DAA2242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98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C0AC-21CD-6242-A697-14DEFA998092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3761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8" y="27499678"/>
            <a:ext cx="25727559" cy="8498586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8" y="18138436"/>
            <a:ext cx="25727559" cy="93612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1404" indent="0">
              <a:buNone/>
              <a:defRPr sz="1600"/>
            </a:lvl2pPr>
            <a:lvl3pPr marL="802806" indent="0">
              <a:buNone/>
              <a:defRPr sz="1400"/>
            </a:lvl3pPr>
            <a:lvl4pPr marL="1204209" indent="0">
              <a:buNone/>
              <a:defRPr sz="1200"/>
            </a:lvl4pPr>
            <a:lvl5pPr marL="1605613" indent="0">
              <a:buNone/>
              <a:defRPr sz="1200"/>
            </a:lvl5pPr>
            <a:lvl6pPr marL="2007016" indent="0">
              <a:buNone/>
              <a:defRPr sz="1200"/>
            </a:lvl6pPr>
            <a:lvl7pPr marL="2408420" indent="0">
              <a:buNone/>
              <a:defRPr sz="1200"/>
            </a:lvl7pPr>
            <a:lvl8pPr marL="2809822" indent="0">
              <a:buNone/>
              <a:defRPr sz="1200"/>
            </a:lvl8pPr>
            <a:lvl9pPr marL="321122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3C90-F6F3-614E-A8CF-382FCBDC49A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700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862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78679" y="12364022"/>
            <a:ext cx="12818739" cy="25675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3C082-12E1-4147-A961-348D7A06C9C5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205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4" y="1712924"/>
            <a:ext cx="27240172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553" y="9580000"/>
            <a:ext cx="13373301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553" y="13571325"/>
            <a:ext cx="13373301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730" y="9580000"/>
            <a:ext cx="13377994" cy="39913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404" indent="0">
              <a:buNone/>
              <a:defRPr sz="1800" b="1"/>
            </a:lvl2pPr>
            <a:lvl3pPr marL="802806" indent="0">
              <a:buNone/>
              <a:defRPr sz="1600" b="1"/>
            </a:lvl3pPr>
            <a:lvl4pPr marL="1204209" indent="0">
              <a:buNone/>
              <a:defRPr sz="1400" b="1"/>
            </a:lvl4pPr>
            <a:lvl5pPr marL="1605613" indent="0">
              <a:buNone/>
              <a:defRPr sz="1400" b="1"/>
            </a:lvl5pPr>
            <a:lvl6pPr marL="2007016" indent="0">
              <a:buNone/>
              <a:defRPr sz="1400" b="1"/>
            </a:lvl6pPr>
            <a:lvl7pPr marL="2408420" indent="0">
              <a:buNone/>
              <a:defRPr sz="1400" b="1"/>
            </a:lvl7pPr>
            <a:lvl8pPr marL="2809822" indent="0">
              <a:buNone/>
              <a:defRPr sz="1400" b="1"/>
            </a:lvl8pPr>
            <a:lvl9pPr marL="321122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730" y="13571325"/>
            <a:ext cx="13377994" cy="2465580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F760-6E38-F847-B3DF-C0BE637BA624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14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F6387-FB0E-4442-A922-D37D07ECEA83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36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8A83-6378-F040-9FFF-957B07B9B51E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60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553" y="1704671"/>
            <a:ext cx="9957724" cy="725000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78" y="1704673"/>
            <a:ext cx="16920247" cy="3652245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553" y="8954681"/>
            <a:ext cx="9957724" cy="29272448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32D88-9C73-D547-8C8E-A04A07C99590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1409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224" y="29955556"/>
            <a:ext cx="18160740" cy="353729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224" y="3824162"/>
            <a:ext cx="18160740" cy="25675303"/>
          </a:xfrm>
        </p:spPr>
        <p:txBody>
          <a:bodyPr/>
          <a:lstStyle>
            <a:lvl1pPr marL="0" indent="0">
              <a:buNone/>
              <a:defRPr sz="2800"/>
            </a:lvl1pPr>
            <a:lvl2pPr marL="401404" indent="0">
              <a:buNone/>
              <a:defRPr sz="2500"/>
            </a:lvl2pPr>
            <a:lvl3pPr marL="802806" indent="0">
              <a:buNone/>
              <a:defRPr sz="2100"/>
            </a:lvl3pPr>
            <a:lvl4pPr marL="1204209" indent="0">
              <a:buNone/>
              <a:defRPr sz="1800"/>
            </a:lvl4pPr>
            <a:lvl5pPr marL="1605613" indent="0">
              <a:buNone/>
              <a:defRPr sz="1800"/>
            </a:lvl5pPr>
            <a:lvl6pPr marL="2007016" indent="0">
              <a:buNone/>
              <a:defRPr sz="1800"/>
            </a:lvl6pPr>
            <a:lvl7pPr marL="2408420" indent="0">
              <a:buNone/>
              <a:defRPr sz="1800"/>
            </a:lvl7pPr>
            <a:lvl8pPr marL="2809822" indent="0">
              <a:buNone/>
              <a:defRPr sz="1800"/>
            </a:lvl8pPr>
            <a:lvl9pPr marL="3211226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224" y="33492851"/>
            <a:ext cx="18160740" cy="5021140"/>
          </a:xfrm>
        </p:spPr>
        <p:txBody>
          <a:bodyPr/>
          <a:lstStyle>
            <a:lvl1pPr marL="0" indent="0">
              <a:buNone/>
              <a:defRPr sz="1200"/>
            </a:lvl1pPr>
            <a:lvl2pPr marL="401404" indent="0">
              <a:buNone/>
              <a:defRPr sz="1100"/>
            </a:lvl2pPr>
            <a:lvl3pPr marL="802806" indent="0">
              <a:buNone/>
              <a:defRPr sz="900"/>
            </a:lvl3pPr>
            <a:lvl4pPr marL="1204209" indent="0">
              <a:buNone/>
              <a:defRPr sz="800"/>
            </a:lvl4pPr>
            <a:lvl5pPr marL="1605613" indent="0">
              <a:buNone/>
              <a:defRPr sz="800"/>
            </a:lvl5pPr>
            <a:lvl6pPr marL="2007016" indent="0">
              <a:buNone/>
              <a:defRPr sz="800"/>
            </a:lvl6pPr>
            <a:lvl7pPr marL="2408420" indent="0">
              <a:buNone/>
              <a:defRPr sz="800"/>
            </a:lvl7pPr>
            <a:lvl8pPr marL="2809822" indent="0">
              <a:buNone/>
              <a:defRPr sz="800"/>
            </a:lvl8pPr>
            <a:lvl9pPr marL="321122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EE69A-36F0-C943-94D3-CD34BFD68D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938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27025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5038"/>
            <a:ext cx="25727025" cy="256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0975" y="38990588"/>
            <a:ext cx="9585325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600" y="38990588"/>
            <a:ext cx="630555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7818" tIns="178910" rIns="357818" bIns="17891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>
                <a:latin typeface="Times New Roman" charset="0"/>
              </a:defRPr>
            </a:lvl1pPr>
          </a:lstStyle>
          <a:p>
            <a:pPr>
              <a:defRPr/>
            </a:pPr>
            <a:fld id="{493B5755-962B-8340-925D-748484CB32C6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576638" rtl="0" eaLnBrk="0" fontAlgn="base" hangingPunct="0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401404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6pPr>
      <a:lvl7pPr marL="802806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7pPr>
      <a:lvl8pPr marL="1204209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8pPr>
      <a:lvl9pPr marL="1605613" algn="ctr" defTabSz="3577785" rtl="0" fontAlgn="base">
        <a:spcBef>
          <a:spcPct val="0"/>
        </a:spcBef>
        <a:spcAft>
          <a:spcPct val="0"/>
        </a:spcAft>
        <a:defRPr sz="17200">
          <a:solidFill>
            <a:schemeClr val="tx2"/>
          </a:solidFill>
          <a:latin typeface="Times New Roman" pitchFamily="-65" charset="0"/>
        </a:defRPr>
      </a:lvl9pPr>
    </p:titleStyle>
    <p:bodyStyle>
      <a:lvl1pPr marL="1341438" indent="-1341438" algn="l" defTabSz="3576638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906713" indent="-1117600" algn="l" defTabSz="3576638" rtl="0" eaLnBrk="0" fontAlgn="base" hangingPunct="0">
        <a:spcBef>
          <a:spcPct val="20000"/>
        </a:spcBef>
        <a:spcAft>
          <a:spcPct val="0"/>
        </a:spcAft>
        <a:buChar char="–"/>
        <a:defRPr sz="11000">
          <a:solidFill>
            <a:schemeClr val="tx1"/>
          </a:solidFill>
          <a:latin typeface="+mn-lt"/>
          <a:ea typeface="ＭＳ Ｐゴシック" pitchFamily="-65" charset="-128"/>
        </a:defRPr>
      </a:lvl2pPr>
      <a:lvl3pPr marL="4471988" indent="-893763" algn="l" defTabSz="3576638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pitchFamily="-65" charset="-128"/>
        </a:defRPr>
      </a:lvl3pPr>
      <a:lvl4pPr marL="6261100" indent="-893763" algn="l" defTabSz="3576638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ea typeface="ＭＳ Ｐゴシック" pitchFamily="-65" charset="-128"/>
        </a:defRPr>
      </a:lvl4pPr>
      <a:lvl5pPr marL="8050213" indent="-892175" algn="l" defTabSz="3576638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5pPr>
      <a:lvl6pPr marL="845176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6pPr>
      <a:lvl7pPr marL="8853171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7pPr>
      <a:lvl8pPr marL="9254574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8pPr>
      <a:lvl9pPr marL="9655978" indent="-893401" algn="l" defTabSz="357778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404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80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4209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5613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701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420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9822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11226" algn="l" defTabSz="40140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1.wdp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38014"/>
            <a:ext cx="30267275" cy="127690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12769007"/>
            <a:ext cx="30267275" cy="1276900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0267275" cy="1276900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59"/>
          <a:stretch/>
        </p:blipFill>
        <p:spPr>
          <a:xfrm flipV="1">
            <a:off x="0" y="38307020"/>
            <a:ext cx="30267275" cy="4487217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0" y="512963"/>
            <a:ext cx="30267274" cy="3400931"/>
          </a:xfrm>
          <a:prstGeom prst="rect">
            <a:avLst/>
          </a:prstGeom>
          <a:solidFill>
            <a:schemeClr val="bg1">
              <a:alpha val="74902"/>
            </a:scheme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1500" b="1" dirty="0">
                <a:latin typeface="Avenir Next" charset="0"/>
                <a:ea typeface="Avenir Next" charset="0"/>
                <a:cs typeface="Avenir Next" charset="0"/>
              </a:rPr>
              <a:t>Sorteernetwerken van Optimale </a:t>
            </a:r>
            <a:r>
              <a:rPr lang="nl-NL" sz="11500" b="1" dirty="0" smtClean="0">
                <a:latin typeface="Avenir Next" charset="0"/>
                <a:ea typeface="Avenir Next" charset="0"/>
                <a:cs typeface="Avenir Next" charset="0"/>
              </a:rPr>
              <a:t>Grootte</a:t>
            </a:r>
            <a:endParaRPr lang="nl-NL" sz="9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Dekempeneer Mathias, Derkinderen Vincent</a:t>
            </a:r>
          </a:p>
          <a:p>
            <a:pPr algn="ctr"/>
            <a:r>
              <a:rPr lang="nl-NL" sz="5000" dirty="0" smtClean="0">
                <a:latin typeface="Avenir Next" charset="0"/>
                <a:ea typeface="Avenir Next" charset="0"/>
                <a:cs typeface="Avenir Next" charset="0"/>
              </a:rPr>
              <a:t>{voornaam.achternaam}@student.kuleuven.be</a:t>
            </a:r>
            <a:endParaRPr lang="nl-NL" sz="50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" name="Afgeschuind enkele hoek rechthoek 3"/>
          <p:cNvSpPr/>
          <p:nvPr/>
        </p:nvSpPr>
        <p:spPr>
          <a:xfrm flipV="1">
            <a:off x="1122884" y="4426857"/>
            <a:ext cx="13500000" cy="10033516"/>
          </a:xfrm>
          <a:prstGeom prst="snip1Rect">
            <a:avLst>
              <a:gd name="adj" fmla="val 24329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Afgeschuind enkele hoek rechthoek 13"/>
          <p:cNvSpPr/>
          <p:nvPr/>
        </p:nvSpPr>
        <p:spPr>
          <a:xfrm flipH="1" flipV="1">
            <a:off x="15385768" y="4429836"/>
            <a:ext cx="13500000" cy="10033516"/>
          </a:xfrm>
          <a:prstGeom prst="snip1Rect">
            <a:avLst>
              <a:gd name="adj" fmla="val 24198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Afgeschuind enkele hoek rechthoek 14"/>
          <p:cNvSpPr/>
          <p:nvPr/>
        </p:nvSpPr>
        <p:spPr>
          <a:xfrm>
            <a:off x="1122884" y="16704113"/>
            <a:ext cx="13500000" cy="20165411"/>
          </a:xfrm>
          <a:prstGeom prst="snip1Rect">
            <a:avLst>
              <a:gd name="adj" fmla="val 17456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fgeschuind enkele hoek rechthoek 16"/>
          <p:cNvSpPr/>
          <p:nvPr/>
        </p:nvSpPr>
        <p:spPr>
          <a:xfrm flipH="1">
            <a:off x="15469591" y="16682900"/>
            <a:ext cx="13500000" cy="20186624"/>
          </a:xfrm>
          <a:prstGeom prst="snip1Rect">
            <a:avLst>
              <a:gd name="adj" fmla="val 17598"/>
            </a:avLst>
          </a:prstGeom>
          <a:solidFill>
            <a:srgbClr val="FFFFFF">
              <a:alpha val="89804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122884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Rechthoek 17"/>
          <p:cNvSpPr/>
          <p:nvPr/>
        </p:nvSpPr>
        <p:spPr>
          <a:xfrm>
            <a:off x="15565768" y="38026564"/>
            <a:ext cx="13320000" cy="39069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-1" y="37340044"/>
            <a:ext cx="30267276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496" y="39686567"/>
            <a:ext cx="6350000" cy="2273300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724984" y="4426857"/>
            <a:ext cx="11700000" cy="943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Introductie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Sorteernetwerken zijn formele modellen voor sorteer-algoritmen zoals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Bubble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Insertion Sort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en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Bitonic Sort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.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O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nderzoek naar deze sorteernetwerken kan tot mogelijke inzichten leiden. Zo hebben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 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aangetoond dat het sorteren van 9 elementen een minimum van 25 vergelijkingen (comparatoren) vereist. 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Dit onderzoek bouwt hierop verder.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doel bestaat erin</a:t>
            </a:r>
          </a:p>
          <a:p>
            <a:pPr marL="571500" indent="-571500" algn="just">
              <a:lnSpc>
                <a:spcPct val="150000"/>
              </a:lnSpc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resultaten van Codish 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et al.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te reproduceren.</a:t>
            </a:r>
          </a:p>
          <a:p>
            <a:pPr marL="571500" indent="-571500" algn="just">
              <a:spcBef>
                <a:spcPts val="1800"/>
              </a:spcBef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 methode te verbeteren om een sorteernetwerk voor 11 kanalen te bekomen met optimale grootte.</a:t>
            </a:r>
            <a:b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</a:b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 algn="just">
              <a:buFont typeface="Arial" charset="0"/>
              <a:buChar char="•"/>
            </a:pP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16167868" y="4426857"/>
            <a:ext cx="1211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Achtergrondinformatie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geeft een partieel gesorteerde permutatie van de input terug.</a:t>
            </a:r>
          </a:p>
          <a:p>
            <a:pPr algn="just"/>
            <a:r>
              <a:rPr lang="nl-NL" sz="1400" dirty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nl-NL" sz="32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netwerk bevat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n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kanalen;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k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1724984" y="16704112"/>
            <a:ext cx="11700000" cy="181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Kanaal</a:t>
            </a:r>
            <a:endParaRPr lang="nl-NL" sz="42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Voert input van het begin naar het einde.</a:t>
            </a: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Comparator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comparator neemt de input verkregen door twee verbonden kanalen en geeft de waarden in gesorteerde volgorde terug.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0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000" b="1" dirty="0" smtClean="0">
                <a:latin typeface="Avenir Next" charset="0"/>
                <a:ea typeface="Avenir Next" charset="0"/>
                <a:cs typeface="Avenir Next" charset="0"/>
              </a:rPr>
              <a:t>Sorteernetwerk van optimale grootte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Een sorteernetwerk is een comparator netwerk dat elke mogelijke input sorteert. Een sorteernetwerk met n kanalen van optimale grootte houdt in dat er geen ander sorteernetwerk bestaat voor n kanalen met minder comparatoren.</a:t>
            </a: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6167868" y="16682899"/>
            <a:ext cx="12115800" cy="1966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		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Genereer </a:t>
            </a:r>
            <a:r>
              <a:rPr lang="nl-BE" sz="4200" b="1" dirty="0">
                <a:latin typeface="Avenir Next" charset="0"/>
                <a:ea typeface="Avenir Next" charset="0"/>
                <a:cs typeface="Avenir Next" charset="0"/>
              </a:rPr>
              <a:t>&amp; </a:t>
            </a:r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Snoei</a:t>
            </a:r>
            <a:endParaRPr lang="nl-BE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BE" sz="4200" b="1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Genereer door elk netwerk uit te breiden met alle mogelijke comparatoren. </a:t>
            </a:r>
          </a:p>
          <a:p>
            <a:pPr algn="just"/>
            <a:r>
              <a:rPr lang="nl-BE" sz="3600" dirty="0" smtClean="0">
                <a:latin typeface="Avenir Next" charset="0"/>
                <a:ea typeface="Avenir Next" charset="0"/>
                <a:cs typeface="Avenir Next" charset="0"/>
              </a:rPr>
              <a:t>Snoei door overbodige netwerken te verwijderen. Herhaal deze cyclus tot er één netwerk overblijft.</a:t>
            </a:r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endParaRPr lang="nl-NL" sz="3600" b="1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Resultaten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	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36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endParaRPr lang="nl-NL" sz="4200" b="1" dirty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/>
            </a:r>
            <a:b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</a:br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Conclusie</a:t>
            </a:r>
          </a:p>
          <a:p>
            <a:pPr algn="just"/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Ten opzichte van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het algoritme van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Codish </a:t>
            </a:r>
            <a:r>
              <a:rPr lang="nl-NL" sz="3600" i="1" dirty="0">
                <a:latin typeface="Avenir Next" charset="0"/>
                <a:ea typeface="Avenir Next" charset="0"/>
                <a:cs typeface="Avenir Next" charset="0"/>
              </a:rPr>
              <a:t>et al.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 [1] is er onder meer een extra stap geïmplementeerd om de hoeveelheid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netwerken </a:t>
            </a:r>
            <a:r>
              <a:rPr lang="nl-NL" sz="3600" dirty="0">
                <a:latin typeface="Avenir Next" charset="0"/>
                <a:ea typeface="Avenir Next" charset="0"/>
                <a:cs typeface="Avenir Next" charset="0"/>
              </a:rPr>
              <a:t>bij de genereer stap te 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verlagen.  Dit zorgde voor een aanzienlijke verbetering.</a:t>
            </a:r>
            <a:endParaRPr lang="nl-NL" sz="36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16167868" y="38045072"/>
            <a:ext cx="1211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Erkenning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Prof. Dr. Ir. Tom Schrijvers</a:t>
            </a:r>
          </a:p>
          <a:p>
            <a:pPr algn="just"/>
            <a:endParaRPr lang="nl-NL" sz="1400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just"/>
            <a:r>
              <a:rPr lang="nl-NL" sz="3200" dirty="0">
                <a:latin typeface="Avenir Next" charset="0"/>
                <a:ea typeface="Avenir Next" charset="0"/>
                <a:cs typeface="Avenir Next" charset="0"/>
              </a:rPr>
              <a:t>De rekeninfrastructuur en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dienstverlening voorzien door </a:t>
            </a:r>
          </a:p>
          <a:p>
            <a:pPr algn="just"/>
            <a:r>
              <a:rPr lang="nl-NL" sz="3200" dirty="0" smtClean="0">
                <a:latin typeface="Avenir Next" charset="0"/>
                <a:ea typeface="Avenir Next" charset="0"/>
                <a:cs typeface="Avenir Next" charset="0"/>
              </a:rPr>
              <a:t>het </a:t>
            </a:r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Vlaams Supercomputer</a:t>
            </a:r>
          </a:p>
          <a:p>
            <a:pPr algn="just"/>
            <a:r>
              <a:rPr lang="nl-NL" sz="3200" i="1" dirty="0" smtClean="0">
                <a:latin typeface="Avenir Next" charset="0"/>
                <a:ea typeface="Avenir Next" charset="0"/>
                <a:cs typeface="Avenir Next" charset="0"/>
              </a:rPr>
              <a:t>Centrum</a:t>
            </a:r>
            <a:endParaRPr lang="nl-NL" sz="40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1724984" y="38070105"/>
            <a:ext cx="12115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nl-NL" sz="4200" b="1" dirty="0" smtClean="0">
                <a:latin typeface="Avenir Next" charset="0"/>
                <a:ea typeface="Avenir Next" charset="0"/>
                <a:cs typeface="Avenir Next" charset="0"/>
              </a:rPr>
              <a:t>Referenties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[1]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-Five Comparators is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Optimal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when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Sorting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Inputs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(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Twenty-Nine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nl-NL" sz="3600" i="1" dirty="0" err="1" smtClean="0">
                <a:latin typeface="Avenir Next" charset="0"/>
                <a:ea typeface="Avenir Next" charset="0"/>
                <a:cs typeface="Avenir Next" charset="0"/>
              </a:rPr>
              <a:t>for</a:t>
            </a:r>
            <a:r>
              <a:rPr lang="nl-NL" sz="3600" i="1" dirty="0" smtClean="0">
                <a:latin typeface="Avenir Next" charset="0"/>
                <a:ea typeface="Avenir Next" charset="0"/>
                <a:cs typeface="Avenir Next" charset="0"/>
              </a:rPr>
              <a:t> Ten)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</a:t>
            </a:r>
          </a:p>
          <a:p>
            <a:pPr algn="just"/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M. 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Codish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L. Cruz-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Filipe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, M. Frank </a:t>
            </a:r>
            <a:r>
              <a:rPr lang="nl-NL" sz="3600" dirty="0" err="1" smtClean="0">
                <a:latin typeface="Avenir Next" charset="0"/>
                <a:ea typeface="Avenir Next" charset="0"/>
                <a:cs typeface="Avenir Next" charset="0"/>
              </a:rPr>
              <a:t>and</a:t>
            </a:r>
            <a:r>
              <a:rPr lang="nl-NL" sz="3600" dirty="0" smtClean="0">
                <a:latin typeface="Avenir Next" charset="0"/>
                <a:ea typeface="Avenir Next" charset="0"/>
                <a:cs typeface="Avenir Next" charset="0"/>
              </a:rPr>
              <a:t> P. Schneider—Kamp, 24 Juni 2014</a:t>
            </a:r>
          </a:p>
        </p:txBody>
      </p:sp>
      <p:sp>
        <p:nvSpPr>
          <p:cNvPr id="5" name="Pijl links 4"/>
          <p:cNvSpPr/>
          <p:nvPr/>
        </p:nvSpPr>
        <p:spPr>
          <a:xfrm>
            <a:off x="4182884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 links 23"/>
          <p:cNvSpPr/>
          <p:nvPr/>
        </p:nvSpPr>
        <p:spPr>
          <a:xfrm>
            <a:off x="18625768" y="14682242"/>
            <a:ext cx="7200000" cy="1800000"/>
          </a:xfrm>
          <a:prstGeom prst="right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Gekromde pijl omlaag 12"/>
          <p:cNvSpPr/>
          <p:nvPr/>
        </p:nvSpPr>
        <p:spPr>
          <a:xfrm>
            <a:off x="12664326" y="13205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5" name="Gekromde pijl omlaag 24"/>
          <p:cNvSpPr/>
          <p:nvPr/>
        </p:nvSpPr>
        <p:spPr>
          <a:xfrm rot="10800000">
            <a:off x="12446361" y="15693469"/>
            <a:ext cx="4680000" cy="1980000"/>
          </a:xfrm>
          <a:prstGeom prst="curvedDownArrow">
            <a:avLst/>
          </a:prstGeom>
          <a:solidFill>
            <a:srgbClr val="003F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2642204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R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16633775" y="15143006"/>
            <a:ext cx="48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3668026" y="13709311"/>
            <a:ext cx="25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Genereren</a:t>
            </a:r>
            <a:endParaRPr lang="nl-NL" sz="2400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13929045" y="16791501"/>
            <a:ext cx="202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smtClean="0">
                <a:solidFill>
                  <a:srgbClr val="003F77"/>
                </a:solidFill>
                <a:latin typeface="Avenir Next" charset="0"/>
                <a:ea typeface="Avenir Next" charset="0"/>
                <a:cs typeface="Avenir Next" charset="0"/>
              </a:rPr>
              <a:t>Snoeien</a:t>
            </a:r>
            <a:endParaRPr lang="nl-NL" b="1" dirty="0">
              <a:solidFill>
                <a:srgbClr val="003F77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079" y="13968746"/>
            <a:ext cx="3155068" cy="299485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7000" y1="42200" x2="27000" y2="42200"/>
                        <a14:foregroundMark x1="26600" y1="45800" x2="33400" y2="43000"/>
                        <a14:foregroundMark x1="31400" y1="50200" x2="32600" y2="49800"/>
                        <a14:foregroundMark x1="44600" y1="48200" x2="46600" y2="48600"/>
                        <a14:foregroundMark x1="53400" y1="41800" x2="61400" y2="5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10" y="13953934"/>
            <a:ext cx="2995200" cy="2995200"/>
          </a:xfrm>
          <a:prstGeom prst="rect">
            <a:avLst/>
          </a:prstGeom>
        </p:spPr>
      </p:pic>
      <p:pic>
        <p:nvPicPr>
          <p:cNvPr id="37" name="Afbeelding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38" y="32152964"/>
            <a:ext cx="9040692" cy="43200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4" y="25768132"/>
            <a:ext cx="5400000" cy="2420687"/>
          </a:xfrm>
          <a:prstGeom prst="rect">
            <a:avLst/>
          </a:prstGeom>
        </p:spPr>
      </p:pic>
      <p:pic>
        <p:nvPicPr>
          <p:cNvPr id="39" name="Afbeelding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25759883"/>
            <a:ext cx="5400000" cy="2420690"/>
          </a:xfrm>
          <a:prstGeom prst="rect">
            <a:avLst/>
          </a:prstGeom>
        </p:spPr>
      </p:pic>
      <p:pic>
        <p:nvPicPr>
          <p:cNvPr id="44" name="Afbeelding 43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591" y="27353624"/>
            <a:ext cx="10800000" cy="5760000"/>
          </a:xfrm>
          <a:prstGeom prst="rect">
            <a:avLst/>
          </a:prstGeom>
        </p:spPr>
      </p:pic>
      <p:pic>
        <p:nvPicPr>
          <p:cNvPr id="45" name="Afbeelding 44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111" y="21517797"/>
            <a:ext cx="10800000" cy="5760000"/>
          </a:xfrm>
          <a:prstGeom prst="rect">
            <a:avLst/>
          </a:prstGeom>
        </p:spPr>
      </p:pic>
      <p:pic>
        <p:nvPicPr>
          <p:cNvPr id="46" name="Afbeelding 4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634" y="18606825"/>
            <a:ext cx="5937943" cy="4755607"/>
          </a:xfrm>
          <a:prstGeom prst="rect">
            <a:avLst/>
          </a:prstGeom>
        </p:spPr>
      </p:pic>
      <p:cxnSp>
        <p:nvCxnSpPr>
          <p:cNvPr id="48" name="Rechte verbindingslijn met pijl 47"/>
          <p:cNvCxnSpPr/>
          <p:nvPr/>
        </p:nvCxnSpPr>
        <p:spPr>
          <a:xfrm>
            <a:off x="3262538" y="18376554"/>
            <a:ext cx="3163662" cy="2161411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 flipV="1">
            <a:off x="4411579" y="22578596"/>
            <a:ext cx="3593650" cy="669537"/>
          </a:xfrm>
          <a:prstGeom prst="straightConnector1">
            <a:avLst/>
          </a:prstGeom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Afbeelding 5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26" y="8582276"/>
            <a:ext cx="9815847" cy="5256000"/>
          </a:xfrm>
          <a:prstGeom prst="rect">
            <a:avLst/>
          </a:prstGeom>
        </p:spPr>
      </p:pic>
      <p:sp>
        <p:nvSpPr>
          <p:cNvPr id="61" name="Vrije vorm 60"/>
          <p:cNvSpPr/>
          <p:nvPr/>
        </p:nvSpPr>
        <p:spPr>
          <a:xfrm>
            <a:off x="20650200" y="26860500"/>
            <a:ext cx="6032500" cy="3848100"/>
          </a:xfrm>
          <a:custGeom>
            <a:avLst/>
            <a:gdLst>
              <a:gd name="connsiteX0" fmla="*/ 6032500 w 6032500"/>
              <a:gd name="connsiteY0" fmla="*/ 0 h 3848100"/>
              <a:gd name="connsiteX1" fmla="*/ 6032500 w 6032500"/>
              <a:gd name="connsiteY1" fmla="*/ 1206500 h 3848100"/>
              <a:gd name="connsiteX2" fmla="*/ 0 w 6032500"/>
              <a:gd name="connsiteY2" fmla="*/ 1206500 h 3848100"/>
              <a:gd name="connsiteX3" fmla="*/ 0 w 60325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3848100">
                <a:moveTo>
                  <a:pt x="6032500" y="0"/>
                </a:moveTo>
                <a:lnTo>
                  <a:pt x="6032500" y="1206500"/>
                </a:lnTo>
                <a:lnTo>
                  <a:pt x="0" y="1206500"/>
                </a:lnTo>
                <a:lnTo>
                  <a:pt x="0" y="3848100"/>
                </a:lnTo>
              </a:path>
            </a:pathLst>
          </a:custGeom>
          <a:noFill/>
          <a:ln w="88900">
            <a:solidFill>
              <a:srgbClr val="003F7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174</Words>
  <Application>Microsoft Macintosh PowerPoint</Application>
  <PresentationFormat>Aangepast</PresentationFormat>
  <Paragraphs>88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Helvetica</vt:lpstr>
      <vt:lpstr>ＭＳ Ｐゴシック</vt:lpstr>
      <vt:lpstr>Times New Roman</vt:lpstr>
      <vt:lpstr>Default Design</vt:lpstr>
      <vt:lpstr>PowerPoint-presentatie</vt:lpstr>
    </vt:vector>
  </TitlesOfParts>
  <LinksUpToDate>false</LinksUpToDate>
  <SharedDoc>false</SharedDoc>
  <HyperlinkBase>http://colinpurrington.com/tips/academic/posterdesign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r0375050</cp:lastModifiedBy>
  <cp:revision>651</cp:revision>
  <cp:lastPrinted>2016-02-29T18:37:31Z</cp:lastPrinted>
  <dcterms:created xsi:type="dcterms:W3CDTF">2012-06-12T14:08:55Z</dcterms:created>
  <dcterms:modified xsi:type="dcterms:W3CDTF">2016-03-01T14:44:52Z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