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67275" cy="42794238"/>
  <p:notesSz cx="32918400" cy="5120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1pPr>
    <a:lvl2pPr marL="400050" indent="5715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2pPr>
    <a:lvl3pPr marL="801688" indent="112713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3pPr>
    <a:lvl4pPr marL="1203325" indent="168275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4pPr>
    <a:lvl5pPr marL="1604963" indent="223838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32">
          <p15:clr>
            <a:srgbClr val="A4A3A4"/>
          </p15:clr>
        </p15:guide>
        <p15:guide id="2" orient="horz" pos="25522">
          <p15:clr>
            <a:srgbClr val="A4A3A4"/>
          </p15:clr>
        </p15:guide>
        <p15:guide id="3" orient="horz" pos="4847">
          <p15:clr>
            <a:srgbClr val="A4A3A4"/>
          </p15:clr>
        </p15:guide>
        <p15:guide id="4" orient="horz" pos="2768">
          <p15:clr>
            <a:srgbClr val="A4A3A4"/>
          </p15:clr>
        </p15:guide>
        <p15:guide id="5" pos="4397">
          <p15:clr>
            <a:srgbClr val="A4A3A4"/>
          </p15:clr>
        </p15:guide>
        <p15:guide id="6" pos="4973">
          <p15:clr>
            <a:srgbClr val="A4A3A4"/>
          </p15:clr>
        </p15:guide>
        <p15:guide id="7" pos="9050">
          <p15:clr>
            <a:srgbClr val="A4A3A4"/>
          </p15:clr>
        </p15:guide>
        <p15:guide id="8" pos="14502">
          <p15:clr>
            <a:srgbClr val="A4A3A4"/>
          </p15:clr>
        </p15:guide>
        <p15:guide id="9" pos="680">
          <p15:clr>
            <a:srgbClr val="A4A3A4"/>
          </p15:clr>
        </p15:guide>
        <p15:guide id="10" pos="9652">
          <p15:clr>
            <a:srgbClr val="A4A3A4"/>
          </p15:clr>
        </p15:guide>
        <p15:guide id="11" pos="13928">
          <p15:clr>
            <a:srgbClr val="A4A3A4"/>
          </p15:clr>
        </p15:guide>
        <p15:guide id="12" pos="182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3F77"/>
    <a:srgbClr val="FFFFFF"/>
    <a:srgbClr val="64F1FC"/>
    <a:srgbClr val="5F9CC7"/>
    <a:srgbClr val="66BEED"/>
    <a:srgbClr val="256BA1"/>
    <a:srgbClr val="3E6EFF"/>
    <a:srgbClr val="466CFF"/>
    <a:srgbClr val="19191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321"/>
    <p:restoredTop sz="94671"/>
  </p:normalViewPr>
  <p:slideViewPr>
    <p:cSldViewPr snapToGrid="0">
      <p:cViewPr>
        <p:scale>
          <a:sx n="70" d="100"/>
          <a:sy n="70" d="100"/>
        </p:scale>
        <p:origin x="4224" y="12270"/>
      </p:cViewPr>
      <p:guideLst>
        <p:guide orient="horz" pos="932"/>
        <p:guide orient="horz" pos="25522"/>
        <p:guide orient="horz" pos="4847"/>
        <p:guide orient="horz" pos="2768"/>
        <p:guide pos="4397"/>
        <p:guide pos="4973"/>
        <p:guide pos="9050"/>
        <p:guide pos="14502"/>
        <p:guide pos="680"/>
        <p:guide pos="9652"/>
        <p:guide pos="13928"/>
        <p:guide pos="18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C1500DE6-1BF4-A94B-8DC9-55BDD19A1E33}" type="datetime1">
              <a:rPr lang="en-US" altLang="nl-NL"/>
              <a:pPr>
                <a:defRPr/>
              </a:pPr>
              <a:t>2/28/2016</a:t>
            </a:fld>
            <a:endParaRPr lang="en-US" alt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69463" y="3840163"/>
            <a:ext cx="13579475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7F7AC97A-A008-A745-913F-3B592B08EC84}" type="slidenum">
              <a:rPr lang="en-US" altLang="nl-NL"/>
              <a:pPr>
                <a:defRPr/>
              </a:pPr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114652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00050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2pPr>
    <a:lvl3pPr marL="801688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3pPr>
    <a:lvl4pPr marL="1203325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4pPr>
    <a:lvl5pPr marL="1604963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5pPr>
    <a:lvl6pPr marL="200701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08420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09822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1122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nl-NL" sz="9600">
                <a:solidFill>
                  <a:srgbClr val="000000"/>
                </a:solidFill>
                <a:ea typeface="ＭＳ Ｐゴシック" charset="-128"/>
              </a:rPr>
              <a:t>Copyright Colin Purrington (</a:t>
            </a:r>
            <a:r>
              <a:rPr lang="en-US" altLang="nl-NL" sz="9600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http://colinpurrington.com/tips/academic/posterdesign).</a:t>
            </a:r>
            <a:endParaRPr lang="en-US" altLang="nl-NL" sz="96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B907580-360D-EB46-914E-98BE7BC59C90}" type="slidenum">
              <a:rPr lang="en-US" altLang="nl-NL" sz="1200"/>
              <a:pPr>
                <a:spcBef>
                  <a:spcPct val="0"/>
                </a:spcBef>
              </a:pPr>
              <a:t>1</a:t>
            </a:fld>
            <a:endParaRPr lang="en-US" altLang="nl-NL" sz="1200"/>
          </a:p>
        </p:txBody>
      </p:sp>
    </p:spTree>
    <p:extLst>
      <p:ext uri="{BB962C8B-B14F-4D97-AF65-F5344CB8AC3E}">
        <p14:creationId xmlns:p14="http://schemas.microsoft.com/office/powerpoint/2010/main" val="147096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9862" y="13294779"/>
            <a:ext cx="25727559" cy="91713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9717" y="24249246"/>
            <a:ext cx="21187843" cy="10937957"/>
          </a:xfrm>
        </p:spPr>
        <p:txBody>
          <a:bodyPr/>
          <a:lstStyle>
            <a:lvl1pPr marL="0" indent="0" algn="ctr">
              <a:buNone/>
              <a:defRPr/>
            </a:lvl1pPr>
            <a:lvl2pPr marL="401404" indent="0" algn="ctr">
              <a:buNone/>
              <a:defRPr/>
            </a:lvl2pPr>
            <a:lvl3pPr marL="802806" indent="0" algn="ctr">
              <a:buNone/>
              <a:defRPr/>
            </a:lvl3pPr>
            <a:lvl4pPr marL="1204209" indent="0" algn="ctr">
              <a:buNone/>
              <a:defRPr/>
            </a:lvl4pPr>
            <a:lvl5pPr marL="1605613" indent="0" algn="ctr">
              <a:buNone/>
              <a:defRPr/>
            </a:lvl5pPr>
            <a:lvl6pPr marL="2007016" indent="0" algn="ctr">
              <a:buNone/>
              <a:defRPr/>
            </a:lvl6pPr>
            <a:lvl7pPr marL="2408420" indent="0" algn="ctr">
              <a:buNone/>
              <a:defRPr/>
            </a:lvl7pPr>
            <a:lvl8pPr marL="2809822" indent="0" algn="ctr">
              <a:buNone/>
              <a:defRPr/>
            </a:lvl8pPr>
            <a:lvl9pPr marL="3211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5F93D-9B41-6E49-AA9C-2BD004158065}" type="slidenum">
              <a:rPr lang="en-US" altLang="nl-NL"/>
              <a:pPr>
                <a:defRPr/>
              </a:pPr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0933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3A011-2236-C942-AA44-38917B56C3A8}" type="slidenum">
              <a:rPr lang="en-US" altLang="nl-NL"/>
              <a:pPr>
                <a:defRPr/>
              </a:pPr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765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66000" y="3803522"/>
            <a:ext cx="6431420" cy="342358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9858" y="3803522"/>
            <a:ext cx="19206058" cy="342358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0C4A0-DB8B-0147-8F65-DB2DAA224290}" type="slidenum">
              <a:rPr lang="en-US" altLang="nl-NL"/>
              <a:pPr>
                <a:defRPr/>
              </a:pPr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0989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1C0AC-21CD-6242-A697-14DEFA998092}" type="slidenum">
              <a:rPr lang="en-US" altLang="nl-NL"/>
              <a:pPr>
                <a:defRPr/>
              </a:pPr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03761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8" y="27499678"/>
            <a:ext cx="25727559" cy="8498586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8" y="18138436"/>
            <a:ext cx="25727559" cy="9361240"/>
          </a:xfrm>
        </p:spPr>
        <p:txBody>
          <a:bodyPr anchor="b"/>
          <a:lstStyle>
            <a:lvl1pPr marL="0" indent="0">
              <a:buNone/>
              <a:defRPr sz="1800"/>
            </a:lvl1pPr>
            <a:lvl2pPr marL="401404" indent="0">
              <a:buNone/>
              <a:defRPr sz="1600"/>
            </a:lvl2pPr>
            <a:lvl3pPr marL="802806" indent="0">
              <a:buNone/>
              <a:defRPr sz="1400"/>
            </a:lvl3pPr>
            <a:lvl4pPr marL="1204209" indent="0">
              <a:buNone/>
              <a:defRPr sz="1200"/>
            </a:lvl4pPr>
            <a:lvl5pPr marL="1605613" indent="0">
              <a:buNone/>
              <a:defRPr sz="1200"/>
            </a:lvl5pPr>
            <a:lvl6pPr marL="2007016" indent="0">
              <a:buNone/>
              <a:defRPr sz="1200"/>
            </a:lvl6pPr>
            <a:lvl7pPr marL="2408420" indent="0">
              <a:buNone/>
              <a:defRPr sz="1200"/>
            </a:lvl7pPr>
            <a:lvl8pPr marL="2809822" indent="0">
              <a:buNone/>
              <a:defRPr sz="1200"/>
            </a:lvl8pPr>
            <a:lvl9pPr marL="321122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33C90-F6F3-614E-A8CF-382FCBDC49A4}" type="slidenum">
              <a:rPr lang="en-US" altLang="nl-NL"/>
              <a:pPr>
                <a:defRPr/>
              </a:pPr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70005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862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78679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3C082-12E1-4147-A961-348D7A06C9C5}" type="slidenum">
              <a:rPr lang="en-US" altLang="nl-NL"/>
              <a:pPr>
                <a:defRPr/>
              </a:pPr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62058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4" y="1712924"/>
            <a:ext cx="27240172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553" y="9580000"/>
            <a:ext cx="13373301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553" y="13571325"/>
            <a:ext cx="13373301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730" y="9580000"/>
            <a:ext cx="13377994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730" y="13571325"/>
            <a:ext cx="13377994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EF760-6E38-F847-B3DF-C0BE637BA624}" type="slidenum">
              <a:rPr lang="en-US" altLang="nl-NL"/>
              <a:pPr>
                <a:defRPr/>
              </a:pPr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1424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F6387-FB0E-4442-A922-D37D07ECEA83}" type="slidenum">
              <a:rPr lang="en-US" altLang="nl-NL"/>
              <a:pPr>
                <a:defRPr/>
              </a:pPr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23612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8A83-6378-F040-9FFF-957B07B9B51E}" type="slidenum">
              <a:rPr lang="en-US" altLang="nl-NL"/>
              <a:pPr>
                <a:defRPr/>
              </a:pPr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6609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3" y="1704671"/>
            <a:ext cx="9957724" cy="725000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78" y="1704673"/>
            <a:ext cx="16920247" cy="3652245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553" y="8954681"/>
            <a:ext cx="9957724" cy="29272448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32D88-9C73-D547-8C8E-A04A07C99590}" type="slidenum">
              <a:rPr lang="en-US" altLang="nl-NL"/>
              <a:pPr>
                <a:defRPr/>
              </a:pPr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51409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224" y="29955556"/>
            <a:ext cx="18160740" cy="353729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224" y="3824162"/>
            <a:ext cx="18160740" cy="25675303"/>
          </a:xfrm>
        </p:spPr>
        <p:txBody>
          <a:bodyPr/>
          <a:lstStyle>
            <a:lvl1pPr marL="0" indent="0">
              <a:buNone/>
              <a:defRPr sz="2800"/>
            </a:lvl1pPr>
            <a:lvl2pPr marL="401404" indent="0">
              <a:buNone/>
              <a:defRPr sz="2500"/>
            </a:lvl2pPr>
            <a:lvl3pPr marL="802806" indent="0">
              <a:buNone/>
              <a:defRPr sz="2100"/>
            </a:lvl3pPr>
            <a:lvl4pPr marL="1204209" indent="0">
              <a:buNone/>
              <a:defRPr sz="1800"/>
            </a:lvl4pPr>
            <a:lvl5pPr marL="1605613" indent="0">
              <a:buNone/>
              <a:defRPr sz="1800"/>
            </a:lvl5pPr>
            <a:lvl6pPr marL="2007016" indent="0">
              <a:buNone/>
              <a:defRPr sz="1800"/>
            </a:lvl6pPr>
            <a:lvl7pPr marL="2408420" indent="0">
              <a:buNone/>
              <a:defRPr sz="1800"/>
            </a:lvl7pPr>
            <a:lvl8pPr marL="2809822" indent="0">
              <a:buNone/>
              <a:defRPr sz="1800"/>
            </a:lvl8pPr>
            <a:lvl9pPr marL="3211226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224" y="33492851"/>
            <a:ext cx="18160740" cy="5021140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EE69A-36F0-C943-94D3-CD34BFD68D89}" type="slidenum">
              <a:rPr lang="en-US" altLang="nl-NL"/>
              <a:pPr>
                <a:defRPr/>
              </a:pPr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2938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25" y="3803650"/>
            <a:ext cx="25727025" cy="713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57818" tIns="178910" rIns="357818" bIns="1789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25" y="12365038"/>
            <a:ext cx="25727025" cy="256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Master text styles</a:t>
            </a:r>
          </a:p>
          <a:p>
            <a:pPr lvl="1"/>
            <a:r>
              <a:rPr lang="en-US" altLang="nl-NL"/>
              <a:t>Second level</a:t>
            </a:r>
          </a:p>
          <a:p>
            <a:pPr lvl="2"/>
            <a:r>
              <a:rPr lang="en-US" altLang="nl-NL"/>
              <a:t>Third level</a:t>
            </a:r>
          </a:p>
          <a:p>
            <a:pPr lvl="3"/>
            <a:r>
              <a:rPr lang="en-US" altLang="nl-NL"/>
              <a:t>Fourth level</a:t>
            </a:r>
          </a:p>
          <a:p>
            <a:pPr lvl="4"/>
            <a:r>
              <a:rPr lang="en-US" altLang="nl-NL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25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0975" y="38990588"/>
            <a:ext cx="9585325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600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5400">
                <a:latin typeface="Times New Roman" charset="0"/>
              </a:defRPr>
            </a:lvl1pPr>
          </a:lstStyle>
          <a:p>
            <a:pPr>
              <a:defRPr/>
            </a:pPr>
            <a:fld id="{493B5755-962B-8340-925D-748484CB32C6}" type="slidenum">
              <a:rPr lang="en-US" altLang="nl-NL"/>
              <a:pPr>
                <a:defRPr/>
              </a:pPr>
              <a:t>‹#›</a:t>
            </a:fld>
            <a:endParaRPr lang="en-US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5pPr>
      <a:lvl6pPr marL="401404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6pPr>
      <a:lvl7pPr marL="802806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7pPr>
      <a:lvl8pPr marL="1204209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8pPr>
      <a:lvl9pPr marL="1605613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9pPr>
    </p:titleStyle>
    <p:bodyStyle>
      <a:lvl1pPr marL="1341438" indent="-1341438" algn="l" defTabSz="3576638" rtl="0" eaLnBrk="0" fontAlgn="base" hangingPunct="0">
        <a:spcBef>
          <a:spcPct val="20000"/>
        </a:spcBef>
        <a:spcAft>
          <a:spcPct val="0"/>
        </a:spcAft>
        <a:buChar char="•"/>
        <a:defRPr sz="126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2906713" indent="-1117600" algn="l" defTabSz="3576638" rtl="0" eaLnBrk="0" fontAlgn="base" hangingPunct="0">
        <a:spcBef>
          <a:spcPct val="20000"/>
        </a:spcBef>
        <a:spcAft>
          <a:spcPct val="0"/>
        </a:spcAft>
        <a:buChar char="–"/>
        <a:defRPr sz="11000">
          <a:solidFill>
            <a:schemeClr val="tx1"/>
          </a:solidFill>
          <a:latin typeface="+mn-lt"/>
          <a:ea typeface="ＭＳ Ｐゴシック" pitchFamily="-65" charset="-128"/>
        </a:defRPr>
      </a:lvl2pPr>
      <a:lvl3pPr marL="4471988" indent="-893763" algn="l" defTabSz="3576638" rtl="0" eaLnBrk="0" fontAlgn="base" hangingPunct="0">
        <a:spcBef>
          <a:spcPct val="20000"/>
        </a:spcBef>
        <a:spcAft>
          <a:spcPct val="0"/>
        </a:spcAft>
        <a:buChar char="•"/>
        <a:defRPr sz="9400">
          <a:solidFill>
            <a:schemeClr val="tx1"/>
          </a:solidFill>
          <a:latin typeface="+mn-lt"/>
          <a:ea typeface="ＭＳ Ｐゴシック" pitchFamily="-65" charset="-128"/>
        </a:defRPr>
      </a:lvl3pPr>
      <a:lvl4pPr marL="6261100" indent="-893763" algn="l" defTabSz="3576638" rtl="0" eaLnBrk="0" fontAlgn="base" hangingPunct="0">
        <a:spcBef>
          <a:spcPct val="20000"/>
        </a:spcBef>
        <a:spcAft>
          <a:spcPct val="0"/>
        </a:spcAft>
        <a:buChar char="–"/>
        <a:defRPr sz="7800">
          <a:solidFill>
            <a:schemeClr val="tx1"/>
          </a:solidFill>
          <a:latin typeface="+mn-lt"/>
          <a:ea typeface="ＭＳ Ｐゴシック" pitchFamily="-65" charset="-128"/>
        </a:defRPr>
      </a:lvl4pPr>
      <a:lvl5pPr marL="8050213" indent="-892175" algn="l" defTabSz="3576638" rtl="0" eaLnBrk="0" fontAlgn="base" hangingPunct="0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5pPr>
      <a:lvl6pPr marL="845176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6pPr>
      <a:lvl7pPr marL="8853171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7pPr>
      <a:lvl8pPr marL="9254574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8pPr>
      <a:lvl9pPr marL="965597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404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80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4209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5613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701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842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9822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1122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9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1.jp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38014"/>
            <a:ext cx="30267275" cy="12769007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12769007"/>
            <a:ext cx="30267275" cy="12769007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0267275" cy="12769007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59"/>
          <a:stretch/>
        </p:blipFill>
        <p:spPr>
          <a:xfrm flipV="1">
            <a:off x="0" y="38307020"/>
            <a:ext cx="30267275" cy="4487217"/>
          </a:xfrm>
          <a:prstGeom prst="rect">
            <a:avLst/>
          </a:prstGeom>
        </p:spPr>
      </p:pic>
      <p:sp>
        <p:nvSpPr>
          <p:cNvPr id="3" name="Tekstvak 2"/>
          <p:cNvSpPr txBox="1"/>
          <p:nvPr/>
        </p:nvSpPr>
        <p:spPr>
          <a:xfrm>
            <a:off x="0" y="512963"/>
            <a:ext cx="30267274" cy="3400931"/>
          </a:xfrm>
          <a:prstGeom prst="rect">
            <a:avLst/>
          </a:prstGeom>
          <a:solidFill>
            <a:schemeClr val="bg1">
              <a:alpha val="74902"/>
            </a:schemeClr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1500" b="1" dirty="0">
                <a:latin typeface="Avenir Next" charset="0"/>
                <a:ea typeface="Avenir Next" charset="0"/>
                <a:cs typeface="Avenir Next" charset="0"/>
              </a:rPr>
              <a:t>Sorteernetwerken van Optimale </a:t>
            </a:r>
            <a:r>
              <a:rPr lang="nl-NL" sz="11500" b="1" dirty="0" smtClean="0">
                <a:latin typeface="Avenir Next" charset="0"/>
                <a:ea typeface="Avenir Next" charset="0"/>
                <a:cs typeface="Avenir Next" charset="0"/>
              </a:rPr>
              <a:t>Grootte</a:t>
            </a:r>
            <a:endParaRPr lang="nl-NL" sz="9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ctr"/>
            <a:r>
              <a:rPr lang="nl-NL" sz="5000" dirty="0" smtClean="0">
                <a:latin typeface="Avenir Next" charset="0"/>
                <a:ea typeface="Avenir Next" charset="0"/>
                <a:cs typeface="Avenir Next" charset="0"/>
              </a:rPr>
              <a:t>Dekempeneer Mathias, Derkinderen Vincent</a:t>
            </a:r>
          </a:p>
          <a:p>
            <a:pPr algn="ctr"/>
            <a:r>
              <a:rPr lang="nl-NL" sz="5000" dirty="0" smtClean="0">
                <a:latin typeface="Avenir Next" charset="0"/>
                <a:ea typeface="Avenir Next" charset="0"/>
                <a:cs typeface="Avenir Next" charset="0"/>
              </a:rPr>
              <a:t>{voornaam.achternaam}@student.kuleuven.be</a:t>
            </a:r>
            <a:endParaRPr lang="nl-NL" sz="50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4" name="Afgeschuind enkele hoek rechthoek 3"/>
          <p:cNvSpPr/>
          <p:nvPr/>
        </p:nvSpPr>
        <p:spPr>
          <a:xfrm flipV="1">
            <a:off x="1122884" y="4426857"/>
            <a:ext cx="13320000" cy="10033516"/>
          </a:xfrm>
          <a:prstGeom prst="snip1Rect">
            <a:avLst>
              <a:gd name="adj" fmla="val 22672"/>
            </a:avLst>
          </a:prstGeom>
          <a:solidFill>
            <a:srgbClr val="FFFFFF">
              <a:alpha val="8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" name="Afgeschuind enkele hoek rechthoek 13"/>
          <p:cNvSpPr/>
          <p:nvPr/>
        </p:nvSpPr>
        <p:spPr>
          <a:xfrm flipH="1" flipV="1">
            <a:off x="15565768" y="4426857"/>
            <a:ext cx="13320000" cy="10033516"/>
          </a:xfrm>
          <a:prstGeom prst="snip1Rect">
            <a:avLst>
              <a:gd name="adj" fmla="val 22334"/>
            </a:avLst>
          </a:prstGeom>
          <a:solidFill>
            <a:srgbClr val="FFFFFF">
              <a:alpha val="8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" name="Afgeschuind enkele hoek rechthoek 14"/>
          <p:cNvSpPr/>
          <p:nvPr/>
        </p:nvSpPr>
        <p:spPr>
          <a:xfrm>
            <a:off x="1122884" y="16704113"/>
            <a:ext cx="13320000" cy="20165411"/>
          </a:xfrm>
          <a:prstGeom prst="snip1Rect">
            <a:avLst/>
          </a:prstGeom>
          <a:solidFill>
            <a:srgbClr val="FFFFFF">
              <a:alpha val="8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7" name="Afgeschuind enkele hoek rechthoek 16"/>
          <p:cNvSpPr/>
          <p:nvPr/>
        </p:nvSpPr>
        <p:spPr>
          <a:xfrm flipH="1">
            <a:off x="15565768" y="16682900"/>
            <a:ext cx="13320000" cy="20186624"/>
          </a:xfrm>
          <a:prstGeom prst="snip1Rect">
            <a:avLst/>
          </a:prstGeom>
          <a:solidFill>
            <a:srgbClr val="FFFFFF">
              <a:alpha val="8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1122884" y="38026564"/>
            <a:ext cx="13320000" cy="39069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Rechthoek 17"/>
          <p:cNvSpPr/>
          <p:nvPr/>
        </p:nvSpPr>
        <p:spPr>
          <a:xfrm>
            <a:off x="15565768" y="38026564"/>
            <a:ext cx="13320000" cy="39069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-1" y="37340044"/>
            <a:ext cx="30267276" cy="2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5496" y="39686567"/>
            <a:ext cx="6350000" cy="2273300"/>
          </a:xfrm>
          <a:prstGeom prst="rect">
            <a:avLst/>
          </a:prstGeom>
        </p:spPr>
      </p:pic>
      <p:sp>
        <p:nvSpPr>
          <p:cNvPr id="2" name="Tekstvak 1"/>
          <p:cNvSpPr txBox="1"/>
          <p:nvPr/>
        </p:nvSpPr>
        <p:spPr>
          <a:xfrm>
            <a:off x="1724984" y="4426857"/>
            <a:ext cx="11700000" cy="9987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Introductie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Sorteernetwerken zorgen voor een klassiek formeel model voor de 	presentatie van enkele sorteer-algoritmen. </a:t>
            </a: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O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nderzoek naar deze sorteernetwerken kunnen tot mogelijke inzichten leiden. Zo hebben Codish 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et al.</a:t>
            </a: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 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[1] aangetoond dat het sorteren van 9 elementen een minimum van 25 vergelijkingen (comparatoren) vereist. </a:t>
            </a:r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Dit onderzoek bouwt hierop verder.</a:t>
            </a: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Het doel bestaat erin</a:t>
            </a:r>
          </a:p>
          <a:p>
            <a:pPr marL="571500" indent="-571500" algn="just">
              <a:lnSpc>
                <a:spcPct val="150000"/>
              </a:lnSpc>
              <a:buFont typeface="Arial" charset="0"/>
              <a:buChar char="•"/>
            </a:pP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d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 resultaten van Codish 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et al.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[1] te reproduceren.</a:t>
            </a:r>
          </a:p>
          <a:p>
            <a:pPr marL="571500" indent="-571500" algn="just">
              <a:spcBef>
                <a:spcPts val="1800"/>
              </a:spcBef>
              <a:buFont typeface="Arial" charset="0"/>
              <a:buChar char="•"/>
            </a:pP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d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 methode te verbeteren om een sorteernetwerk voor 11 kanalen te bekomen met optimale grootte.</a:t>
            </a:r>
            <a:b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</a:br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marL="571500" indent="-571500" algn="just">
              <a:buFont typeface="Arial" charset="0"/>
              <a:buChar char="•"/>
            </a:pPr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16167868" y="4426857"/>
            <a:ext cx="121158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Achtergrondinformatie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Een comparator netwerk is een netwerk dat gegeven een input een partieel gesorteerde permutatie van deze input terug geeft.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n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 kanalen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k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 comparatoren</a:t>
            </a: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0" name="Tekstvak 19"/>
          <p:cNvSpPr txBox="1"/>
          <p:nvPr/>
        </p:nvSpPr>
        <p:spPr>
          <a:xfrm>
            <a:off x="1724984" y="16704112"/>
            <a:ext cx="11700000" cy="1812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4000" b="1" dirty="0" smtClean="0">
                <a:latin typeface="Avenir Next" charset="0"/>
                <a:ea typeface="Avenir Next" charset="0"/>
                <a:cs typeface="Avenir Next" charset="0"/>
              </a:rPr>
              <a:t>Kanaal</a:t>
            </a:r>
            <a:endParaRPr lang="nl-NL" sz="4200" b="1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Voert input van het begin naar het einde.</a:t>
            </a: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4000" b="1" dirty="0" smtClean="0">
                <a:latin typeface="Avenir Next" charset="0"/>
                <a:ea typeface="Avenir Next" charset="0"/>
                <a:cs typeface="Avenir Next" charset="0"/>
              </a:rPr>
              <a:t>Comparator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Een comparator neemt de input verkregen door twee verbonden kanalen en geeft de waarden in gesorteerde volgorde terug.</a:t>
            </a: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4000" b="1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4000" b="1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4000" b="1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4000" b="1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4000" b="1" dirty="0" smtClean="0">
                <a:latin typeface="Avenir Next" charset="0"/>
                <a:ea typeface="Avenir Next" charset="0"/>
                <a:cs typeface="Avenir Next" charset="0"/>
              </a:rPr>
              <a:t>Sorteernetwerk van optimale grootte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Een sorteernetwerk is een comparator netwerk dat elke mogelijke input sorteert. Een sorteernetwerk met n kanalen van optimale grootte houdt in dat er geen ander sorteernetwerk bestaat voor n kanalen met minder comparatoren.</a:t>
            </a: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1" name="Tekstvak 20"/>
          <p:cNvSpPr txBox="1"/>
          <p:nvPr/>
        </p:nvSpPr>
        <p:spPr>
          <a:xfrm>
            <a:off x="16167868" y="16682899"/>
            <a:ext cx="12115800" cy="21882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		</a:t>
            </a:r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/>
            </a:r>
            <a:b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</a:br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	</a:t>
            </a:r>
            <a:r>
              <a:rPr lang="nl-BE" sz="4200" b="1" dirty="0" smtClean="0">
                <a:latin typeface="Avenir Next" charset="0"/>
                <a:ea typeface="Avenir Next" charset="0"/>
                <a:cs typeface="Avenir Next" charset="0"/>
              </a:rPr>
              <a:t>Genereer </a:t>
            </a:r>
            <a:r>
              <a:rPr lang="nl-BE" sz="4200" b="1" dirty="0">
                <a:latin typeface="Avenir Next" charset="0"/>
                <a:ea typeface="Avenir Next" charset="0"/>
                <a:cs typeface="Avenir Next" charset="0"/>
              </a:rPr>
              <a:t>&amp; </a:t>
            </a:r>
            <a:r>
              <a:rPr lang="nl-BE" sz="4200" b="1" dirty="0" smtClean="0">
                <a:latin typeface="Avenir Next" charset="0"/>
                <a:ea typeface="Avenir Next" charset="0"/>
                <a:cs typeface="Avenir Next" charset="0"/>
              </a:rPr>
              <a:t>Snoei</a:t>
            </a:r>
            <a:br>
              <a:rPr lang="nl-BE" sz="4200" b="1" dirty="0" smtClean="0">
                <a:latin typeface="Avenir Next" charset="0"/>
                <a:ea typeface="Avenir Next" charset="0"/>
                <a:cs typeface="Avenir Next" charset="0"/>
              </a:rPr>
            </a:br>
            <a:r>
              <a:rPr lang="nl-BE" sz="3600" dirty="0" smtClean="0">
                <a:latin typeface="Avenir Next" charset="0"/>
                <a:ea typeface="Avenir Next" charset="0"/>
                <a:cs typeface="Avenir Next" charset="0"/>
              </a:rPr>
              <a:t>Genereer door elk netwerk uit te breiden met alle mogelijke comparatoren. Snoei door overbodige netwerken te verwijderen. Herhaal deze cyclus tot er één netwerk overblijft.</a:t>
            </a:r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endParaRPr lang="nl-NL" sz="3600" b="1" dirty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Resultaten</a:t>
            </a:r>
            <a:endParaRPr lang="nl-NL" sz="4200" b="1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	</a:t>
            </a:r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4200" b="1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/>
            </a:r>
            <a:b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</a:br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Conclusie</a:t>
            </a:r>
          </a:p>
          <a:p>
            <a:pPr algn="just"/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Ten opzichte van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het algoritme van </a:t>
            </a: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Codish et al. [1] is er onder meer een extra stap geïmplementeerd om de hoeveelheid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netwerken </a:t>
            </a: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bij de genereer stap te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verlagen.  Dit zorgde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voor een aanzienlijke verbetering.</a:t>
            </a:r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2" name="Tekstvak 21"/>
          <p:cNvSpPr txBox="1"/>
          <p:nvPr/>
        </p:nvSpPr>
        <p:spPr>
          <a:xfrm>
            <a:off x="16167868" y="38045072"/>
            <a:ext cx="121158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Erkenning</a:t>
            </a:r>
          </a:p>
          <a:p>
            <a:pPr algn="just"/>
            <a:r>
              <a:rPr lang="nl-NL" sz="3200" dirty="0" smtClean="0">
                <a:latin typeface="Avenir Next" charset="0"/>
                <a:ea typeface="Avenir Next" charset="0"/>
                <a:cs typeface="Avenir Next" charset="0"/>
              </a:rPr>
              <a:t>Prof. Dr. Ir. Tom Schrijvers</a:t>
            </a:r>
          </a:p>
          <a:p>
            <a:pPr algn="just"/>
            <a:endParaRPr lang="nl-NL" sz="14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3200" dirty="0">
                <a:latin typeface="Avenir Next" charset="0"/>
                <a:ea typeface="Avenir Next" charset="0"/>
                <a:cs typeface="Avenir Next" charset="0"/>
              </a:rPr>
              <a:t>De rekeninfrastructuur en </a:t>
            </a:r>
          </a:p>
          <a:p>
            <a:pPr algn="just"/>
            <a:r>
              <a:rPr lang="nl-NL" sz="3200" dirty="0" smtClean="0">
                <a:latin typeface="Avenir Next" charset="0"/>
                <a:ea typeface="Avenir Next" charset="0"/>
                <a:cs typeface="Avenir Next" charset="0"/>
              </a:rPr>
              <a:t>dienstverlening voorzien door </a:t>
            </a:r>
          </a:p>
          <a:p>
            <a:pPr algn="just"/>
            <a:r>
              <a:rPr lang="nl-NL" sz="3200" dirty="0" smtClean="0">
                <a:latin typeface="Avenir Next" charset="0"/>
                <a:ea typeface="Avenir Next" charset="0"/>
                <a:cs typeface="Avenir Next" charset="0"/>
              </a:rPr>
              <a:t>het </a:t>
            </a:r>
            <a:r>
              <a:rPr lang="nl-NL" sz="3200" i="1" dirty="0" smtClean="0">
                <a:latin typeface="Avenir Next" charset="0"/>
                <a:ea typeface="Avenir Next" charset="0"/>
                <a:cs typeface="Avenir Next" charset="0"/>
              </a:rPr>
              <a:t>Vlaams Supercomputer</a:t>
            </a:r>
          </a:p>
          <a:p>
            <a:pPr algn="just"/>
            <a:r>
              <a:rPr lang="nl-NL" sz="3200" i="1" dirty="0" smtClean="0">
                <a:latin typeface="Avenir Next" charset="0"/>
                <a:ea typeface="Avenir Next" charset="0"/>
                <a:cs typeface="Avenir Next" charset="0"/>
              </a:rPr>
              <a:t>Centrum</a:t>
            </a:r>
            <a:endParaRPr lang="nl-NL" sz="4000" i="1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3" name="Tekstvak 22"/>
          <p:cNvSpPr txBox="1"/>
          <p:nvPr/>
        </p:nvSpPr>
        <p:spPr>
          <a:xfrm>
            <a:off x="1724984" y="38070105"/>
            <a:ext cx="121158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Referenties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//TODO</a:t>
            </a:r>
          </a:p>
          <a:p>
            <a:pPr marL="571500" indent="-571500" algn="just">
              <a:buFont typeface="Arial" charset="0"/>
              <a:buChar char="•"/>
            </a:pPr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5" name="Pijl links 4"/>
          <p:cNvSpPr/>
          <p:nvPr/>
        </p:nvSpPr>
        <p:spPr>
          <a:xfrm>
            <a:off x="4182884" y="14682242"/>
            <a:ext cx="7200000" cy="1800000"/>
          </a:xfrm>
          <a:prstGeom prst="rightArrow">
            <a:avLst/>
          </a:prstGeom>
          <a:solidFill>
            <a:srgbClr val="003F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Pijl links 23"/>
          <p:cNvSpPr/>
          <p:nvPr/>
        </p:nvSpPr>
        <p:spPr>
          <a:xfrm>
            <a:off x="18625768" y="14682242"/>
            <a:ext cx="7200000" cy="1800000"/>
          </a:xfrm>
          <a:prstGeom prst="rightArrow">
            <a:avLst/>
          </a:prstGeom>
          <a:solidFill>
            <a:srgbClr val="003F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Gekromde pijl omlaag 12"/>
          <p:cNvSpPr/>
          <p:nvPr/>
        </p:nvSpPr>
        <p:spPr>
          <a:xfrm>
            <a:off x="12664326" y="13205469"/>
            <a:ext cx="4680000" cy="1980000"/>
          </a:xfrm>
          <a:prstGeom prst="curvedDownArrow">
            <a:avLst/>
          </a:prstGeom>
          <a:solidFill>
            <a:srgbClr val="003F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5" name="Gekromde pijl omlaag 24"/>
          <p:cNvSpPr/>
          <p:nvPr/>
        </p:nvSpPr>
        <p:spPr>
          <a:xfrm rot="10800000">
            <a:off x="12446361" y="15693469"/>
            <a:ext cx="4680000" cy="1980000"/>
          </a:xfrm>
          <a:prstGeom prst="curvedDownArrow">
            <a:avLst/>
          </a:prstGeom>
          <a:solidFill>
            <a:srgbClr val="003F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6" name="Tekstvak 15"/>
          <p:cNvSpPr txBox="1"/>
          <p:nvPr/>
        </p:nvSpPr>
        <p:spPr>
          <a:xfrm>
            <a:off x="12642204" y="15143006"/>
            <a:ext cx="480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 smtClean="0">
                <a:solidFill>
                  <a:srgbClr val="003F77"/>
                </a:solidFill>
                <a:latin typeface="Avenir Next" charset="0"/>
                <a:ea typeface="Avenir Next" charset="0"/>
                <a:cs typeface="Avenir Next" charset="0"/>
              </a:rPr>
              <a:t>R</a:t>
            </a:r>
            <a:endParaRPr lang="nl-NL" sz="2400" b="1" dirty="0">
              <a:solidFill>
                <a:srgbClr val="003F77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6" name="Tekstvak 25"/>
          <p:cNvSpPr txBox="1"/>
          <p:nvPr/>
        </p:nvSpPr>
        <p:spPr>
          <a:xfrm>
            <a:off x="16633775" y="15143006"/>
            <a:ext cx="480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rgbClr val="003F77"/>
                </a:solidFill>
                <a:latin typeface="Avenir Next" charset="0"/>
                <a:ea typeface="Avenir Next" charset="0"/>
                <a:cs typeface="Avenir Next" charset="0"/>
              </a:rPr>
              <a:t>N</a:t>
            </a:r>
            <a:endParaRPr lang="nl-NL" sz="2400" b="1" dirty="0">
              <a:solidFill>
                <a:srgbClr val="003F77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7" name="Tekstvak 26"/>
          <p:cNvSpPr txBox="1"/>
          <p:nvPr/>
        </p:nvSpPr>
        <p:spPr>
          <a:xfrm>
            <a:off x="13668026" y="13709311"/>
            <a:ext cx="2567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smtClean="0">
                <a:solidFill>
                  <a:srgbClr val="003F77"/>
                </a:solidFill>
                <a:latin typeface="Avenir Next" charset="0"/>
                <a:ea typeface="Avenir Next" charset="0"/>
                <a:cs typeface="Avenir Next" charset="0"/>
              </a:rPr>
              <a:t>Genereren</a:t>
            </a:r>
            <a:endParaRPr lang="nl-NL" sz="2400" b="1" dirty="0">
              <a:solidFill>
                <a:srgbClr val="003F77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8" name="Tekstvak 27"/>
          <p:cNvSpPr txBox="1"/>
          <p:nvPr/>
        </p:nvSpPr>
        <p:spPr>
          <a:xfrm>
            <a:off x="13929045" y="16791501"/>
            <a:ext cx="2022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smtClean="0">
                <a:solidFill>
                  <a:srgbClr val="003F77"/>
                </a:solidFill>
                <a:latin typeface="Avenir Next" charset="0"/>
                <a:ea typeface="Avenir Next" charset="0"/>
                <a:cs typeface="Avenir Next" charset="0"/>
              </a:rPr>
              <a:t>Snoeien</a:t>
            </a:r>
            <a:endParaRPr lang="nl-NL" b="1" dirty="0">
              <a:solidFill>
                <a:srgbClr val="003F77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pic>
        <p:nvPicPr>
          <p:cNvPr id="29" name="Afbeelding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9079" y="13968746"/>
            <a:ext cx="3155068" cy="2994850"/>
          </a:xfrm>
          <a:prstGeom prst="rect">
            <a:avLst/>
          </a:prstGeom>
        </p:spPr>
      </p:pic>
      <p:pic>
        <p:nvPicPr>
          <p:cNvPr id="30" name="Afbeelding 29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27000" y1="42200" x2="27000" y2="42200"/>
                        <a14:foregroundMark x1="26600" y1="45800" x2="33400" y2="43000"/>
                        <a14:foregroundMark x1="31400" y1="50200" x2="32600" y2="49800"/>
                        <a14:foregroundMark x1="44600" y1="48200" x2="46600" y2="48600"/>
                        <a14:foregroundMark x1="53400" y1="41800" x2="61400" y2="51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10" y="13953934"/>
            <a:ext cx="2995200" cy="2995200"/>
          </a:xfrm>
          <a:prstGeom prst="rect">
            <a:avLst/>
          </a:prstGeom>
        </p:spPr>
      </p:pic>
      <p:pic>
        <p:nvPicPr>
          <p:cNvPr id="37" name="Afbeelding 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538" y="32152964"/>
            <a:ext cx="9040692" cy="4320000"/>
          </a:xfrm>
          <a:prstGeom prst="rect">
            <a:avLst/>
          </a:prstGeom>
        </p:spPr>
      </p:pic>
      <p:pic>
        <p:nvPicPr>
          <p:cNvPr id="38" name="Afbeelding 3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314" y="25768132"/>
            <a:ext cx="5400000" cy="2420687"/>
          </a:xfrm>
          <a:prstGeom prst="rect">
            <a:avLst/>
          </a:prstGeom>
        </p:spPr>
      </p:pic>
      <p:pic>
        <p:nvPicPr>
          <p:cNvPr id="39" name="Afbeelding 3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229" y="25759883"/>
            <a:ext cx="5400000" cy="2420690"/>
          </a:xfrm>
          <a:prstGeom prst="rect">
            <a:avLst/>
          </a:prstGeom>
        </p:spPr>
      </p:pic>
      <p:pic>
        <p:nvPicPr>
          <p:cNvPr id="44" name="Afbeelding 4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3949" y="28102485"/>
            <a:ext cx="10800000" cy="5778438"/>
          </a:xfrm>
          <a:prstGeom prst="rect">
            <a:avLst/>
          </a:prstGeom>
        </p:spPr>
      </p:pic>
      <p:pic>
        <p:nvPicPr>
          <p:cNvPr id="45" name="Afbeelding 4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3949" y="21938957"/>
            <a:ext cx="10800000" cy="6115359"/>
          </a:xfrm>
          <a:prstGeom prst="rect">
            <a:avLst/>
          </a:prstGeom>
        </p:spPr>
      </p:pic>
      <p:pic>
        <p:nvPicPr>
          <p:cNvPr id="46" name="Afbeelding 4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634" y="18606825"/>
            <a:ext cx="5937943" cy="4755607"/>
          </a:xfrm>
          <a:prstGeom prst="rect">
            <a:avLst/>
          </a:prstGeom>
        </p:spPr>
      </p:pic>
      <p:cxnSp>
        <p:nvCxnSpPr>
          <p:cNvPr id="48" name="Rechte verbindingslijn met pijl 47"/>
          <p:cNvCxnSpPr/>
          <p:nvPr/>
        </p:nvCxnSpPr>
        <p:spPr>
          <a:xfrm>
            <a:off x="3262538" y="18376554"/>
            <a:ext cx="3163662" cy="2161411"/>
          </a:xfrm>
          <a:prstGeom prst="straightConnector1">
            <a:avLst/>
          </a:prstGeom>
          <a:ln w="88900">
            <a:solidFill>
              <a:srgbClr val="003F77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/>
          <p:nvPr/>
        </p:nvCxnSpPr>
        <p:spPr>
          <a:xfrm flipV="1">
            <a:off x="4411579" y="22578596"/>
            <a:ext cx="3593650" cy="669537"/>
          </a:xfrm>
          <a:prstGeom prst="straightConnector1">
            <a:avLst/>
          </a:prstGeom>
          <a:ln w="88900">
            <a:solidFill>
              <a:srgbClr val="003F77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0" name="Afbeelding 5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426" y="8582276"/>
            <a:ext cx="9815847" cy="5256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7213</TotalTime>
  <Words>133</Words>
  <Application>Microsoft Office PowerPoint</Application>
  <PresentationFormat>Custom</PresentationFormat>
  <Paragraphs>85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LinksUpToDate>false</LinksUpToDate>
  <SharedDoc>false</SharedDoc>
  <HyperlinkBase>http://colinpurrington.com/tips/academic/posterdesign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subject>conference poster</dc:subject>
  <dc:creator>Colin Purrington</dc:creator>
  <cp:keywords>poster, conference, session, meeting, symposium, research, presentation</cp:keywords>
  <dc:description>This template is free for you to use to create your poster.  Do not host this file on your own server, even in adapted form. If you need to post a template, please steal somebody else's or just make your own (it's easy).  Thanks!</dc:description>
  <cp:lastModifiedBy>Vincent - Admin</cp:lastModifiedBy>
  <cp:revision>641</cp:revision>
  <cp:lastPrinted>2016-02-28T10:23:47Z</cp:lastPrinted>
  <dcterms:created xsi:type="dcterms:W3CDTF">2012-06-12T14:08:55Z</dcterms:created>
  <dcterms:modified xsi:type="dcterms:W3CDTF">2016-02-28T21:22:15Z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