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charset="0"/>
        <a:ea typeface="ＭＳ Ｐゴシック" charset="-128"/>
        <a:cs typeface="+mn-cs"/>
      </a:defRPr>
    </a:lvl1pPr>
    <a:lvl2pPr marL="400050" indent="57150" algn="l" rtl="0" eaLnBrk="0" fontAlgn="base" hangingPunct="0">
      <a:spcBef>
        <a:spcPct val="0"/>
      </a:spcBef>
      <a:spcAft>
        <a:spcPct val="0"/>
      </a:spcAft>
      <a:defRPr sz="2800" kern="1200">
        <a:solidFill>
          <a:schemeClr val="tx1"/>
        </a:solidFill>
        <a:latin typeface="Helvetica" charset="0"/>
        <a:ea typeface="ＭＳ Ｐゴシック" charset="-128"/>
        <a:cs typeface="+mn-cs"/>
      </a:defRPr>
    </a:lvl2pPr>
    <a:lvl3pPr marL="801688" indent="112713" algn="l" rtl="0" eaLnBrk="0" fontAlgn="base" hangingPunct="0">
      <a:spcBef>
        <a:spcPct val="0"/>
      </a:spcBef>
      <a:spcAft>
        <a:spcPct val="0"/>
      </a:spcAft>
      <a:defRPr sz="2800" kern="1200">
        <a:solidFill>
          <a:schemeClr val="tx1"/>
        </a:solidFill>
        <a:latin typeface="Helvetica" charset="0"/>
        <a:ea typeface="ＭＳ Ｐゴシック" charset="-128"/>
        <a:cs typeface="+mn-cs"/>
      </a:defRPr>
    </a:lvl3pPr>
    <a:lvl4pPr marL="1203325" indent="168275" algn="l" rtl="0" eaLnBrk="0" fontAlgn="base" hangingPunct="0">
      <a:spcBef>
        <a:spcPct val="0"/>
      </a:spcBef>
      <a:spcAft>
        <a:spcPct val="0"/>
      </a:spcAft>
      <a:defRPr sz="2800" kern="1200">
        <a:solidFill>
          <a:schemeClr val="tx1"/>
        </a:solidFill>
        <a:latin typeface="Helvetica" charset="0"/>
        <a:ea typeface="ＭＳ Ｐゴシック" charset="-128"/>
        <a:cs typeface="+mn-cs"/>
      </a:defRPr>
    </a:lvl4pPr>
    <a:lvl5pPr marL="1604963" indent="223838" algn="l" rtl="0" eaLnBrk="0" fontAlgn="base" hangingPunct="0">
      <a:spcBef>
        <a:spcPct val="0"/>
      </a:spcBef>
      <a:spcAft>
        <a:spcPct val="0"/>
      </a:spcAft>
      <a:defRPr sz="2800" kern="1200">
        <a:solidFill>
          <a:schemeClr val="tx1"/>
        </a:solidFill>
        <a:latin typeface="Helvetica" charset="0"/>
        <a:ea typeface="ＭＳ Ｐゴシック" charset="-128"/>
        <a:cs typeface="+mn-cs"/>
      </a:defRPr>
    </a:lvl5pPr>
    <a:lvl6pPr marL="2286000" algn="l" defTabSz="914400" rtl="0" eaLnBrk="1" latinLnBrk="0" hangingPunct="1">
      <a:defRPr sz="2800" kern="1200">
        <a:solidFill>
          <a:schemeClr val="tx1"/>
        </a:solidFill>
        <a:latin typeface="Helvetica" charset="0"/>
        <a:ea typeface="ＭＳ Ｐゴシック" charset="-128"/>
        <a:cs typeface="+mn-cs"/>
      </a:defRPr>
    </a:lvl6pPr>
    <a:lvl7pPr marL="2743200" algn="l" defTabSz="914400" rtl="0" eaLnBrk="1" latinLnBrk="0" hangingPunct="1">
      <a:defRPr sz="2800" kern="1200">
        <a:solidFill>
          <a:schemeClr val="tx1"/>
        </a:solidFill>
        <a:latin typeface="Helvetica" charset="0"/>
        <a:ea typeface="ＭＳ Ｐゴシック" charset="-128"/>
        <a:cs typeface="+mn-cs"/>
      </a:defRPr>
    </a:lvl7pPr>
    <a:lvl8pPr marL="3200400" algn="l" defTabSz="914400" rtl="0" eaLnBrk="1" latinLnBrk="0" hangingPunct="1">
      <a:defRPr sz="2800" kern="1200">
        <a:solidFill>
          <a:schemeClr val="tx1"/>
        </a:solidFill>
        <a:latin typeface="Helvetica" charset="0"/>
        <a:ea typeface="ＭＳ Ｐゴシック" charset="-128"/>
        <a:cs typeface="+mn-cs"/>
      </a:defRPr>
    </a:lvl8pPr>
    <a:lvl9pPr marL="3657600" algn="l" defTabSz="914400" rtl="0" eaLnBrk="1" latinLnBrk="0" hangingPunct="1">
      <a:defRPr sz="28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191919"/>
    <a:srgbClr val="FFFF66"/>
    <a:srgbClr val="FFFFE1"/>
    <a:srgbClr val="FFF3F3"/>
    <a:srgbClr val="800040"/>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1"/>
  </p:normalViewPr>
  <p:slideViewPr>
    <p:cSldViewPr snapToGrid="0">
      <p:cViewPr>
        <p:scale>
          <a:sx n="20" d="100"/>
          <a:sy n="20" d="100"/>
        </p:scale>
        <p:origin x="1440" y="72"/>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C1500DE6-1BF4-A94B-8DC9-55BDD19A1E33}" type="datetime1">
              <a:rPr lang="en-US" altLang="nl-NL"/>
              <a:pPr>
                <a:defRPr/>
              </a:pPr>
              <a:t>2/16/16</a:t>
            </a:fld>
            <a:endParaRPr lang="en-US" altLang="nl-N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7F7AC97A-A008-A745-913F-3B592B08EC84}" type="slidenum">
              <a:rPr lang="en-US" altLang="nl-NL"/>
              <a:pPr>
                <a:defRPr/>
              </a:pPr>
              <a:t>‹nr.›</a:t>
            </a:fld>
            <a:endParaRPr lang="en-US" altLang="nl-NL"/>
          </a:p>
        </p:txBody>
      </p:sp>
    </p:spTree>
    <p:extLst>
      <p:ext uri="{BB962C8B-B14F-4D97-AF65-F5344CB8AC3E}">
        <p14:creationId xmlns:p14="http://schemas.microsoft.com/office/powerpoint/2010/main" val="1114652872"/>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nl-NL" sz="9600">
                <a:solidFill>
                  <a:srgbClr val="000000"/>
                </a:solidFill>
                <a:ea typeface="ＭＳ Ｐゴシック" charset="-128"/>
              </a:rPr>
              <a:t>Copyright Colin Purrington (</a:t>
            </a:r>
            <a:r>
              <a:rPr lang="en-US" altLang="nl-NL" sz="9600">
                <a:solidFill>
                  <a:srgbClr val="000000"/>
                </a:solidFill>
                <a:latin typeface="Times New Roman" charset="0"/>
                <a:ea typeface="ＭＳ Ｐゴシック" charset="-128"/>
              </a:rPr>
              <a:t>http://colinpurrington.com/tips/academic/posterdesign).</a:t>
            </a:r>
            <a:endParaRPr lang="en-US" altLang="nl-NL"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BB907580-360D-EB46-914E-98BE7BC59C90}" type="slidenum">
              <a:rPr lang="en-US" altLang="nl-NL" sz="1200"/>
              <a:pPr>
                <a:spcBef>
                  <a:spcPct val="0"/>
                </a:spcBef>
              </a:pPr>
              <a:t>1</a:t>
            </a:fld>
            <a:endParaRPr lang="en-US" altLang="nl-NL" sz="1200"/>
          </a:p>
        </p:txBody>
      </p:sp>
    </p:spTree>
    <p:extLst>
      <p:ext uri="{BB962C8B-B14F-4D97-AF65-F5344CB8AC3E}">
        <p14:creationId xmlns:p14="http://schemas.microsoft.com/office/powerpoint/2010/main" val="14709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5F93D-9B41-6E49-AA9C-2BD004158065}" type="slidenum">
              <a:rPr lang="en-US" altLang="nl-NL"/>
              <a:pPr>
                <a:defRPr/>
              </a:pPr>
              <a:t>‹nr.›</a:t>
            </a:fld>
            <a:endParaRPr lang="en-US" altLang="nl-NL"/>
          </a:p>
        </p:txBody>
      </p:sp>
    </p:spTree>
    <p:extLst>
      <p:ext uri="{BB962C8B-B14F-4D97-AF65-F5344CB8AC3E}">
        <p14:creationId xmlns:p14="http://schemas.microsoft.com/office/powerpoint/2010/main" val="70933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93A011-2236-C942-AA44-38917B56C3A8}" type="slidenum">
              <a:rPr lang="en-US" altLang="nl-NL"/>
              <a:pPr>
                <a:defRPr/>
              </a:pPr>
              <a:t>‹nr.›</a:t>
            </a:fld>
            <a:endParaRPr lang="en-US" altLang="nl-NL"/>
          </a:p>
        </p:txBody>
      </p:sp>
    </p:spTree>
    <p:extLst>
      <p:ext uri="{BB962C8B-B14F-4D97-AF65-F5344CB8AC3E}">
        <p14:creationId xmlns:p14="http://schemas.microsoft.com/office/powerpoint/2010/main" val="1976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0C4A0-DB8B-0147-8F65-DB2DAA224290}" type="slidenum">
              <a:rPr lang="en-US" altLang="nl-NL"/>
              <a:pPr>
                <a:defRPr/>
              </a:pPr>
              <a:t>‹nr.›</a:t>
            </a:fld>
            <a:endParaRPr lang="en-US" altLang="nl-NL"/>
          </a:p>
        </p:txBody>
      </p:sp>
    </p:spTree>
    <p:extLst>
      <p:ext uri="{BB962C8B-B14F-4D97-AF65-F5344CB8AC3E}">
        <p14:creationId xmlns:p14="http://schemas.microsoft.com/office/powerpoint/2010/main" val="190989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F1C0AC-21CD-6242-A697-14DEFA998092}" type="slidenum">
              <a:rPr lang="en-US" altLang="nl-NL"/>
              <a:pPr>
                <a:defRPr/>
              </a:pPr>
              <a:t>‹nr.›</a:t>
            </a:fld>
            <a:endParaRPr lang="en-US" altLang="nl-NL"/>
          </a:p>
        </p:txBody>
      </p:sp>
    </p:spTree>
    <p:extLst>
      <p:ext uri="{BB962C8B-B14F-4D97-AF65-F5344CB8AC3E}">
        <p14:creationId xmlns:p14="http://schemas.microsoft.com/office/powerpoint/2010/main" val="103761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C33C90-F6F3-614E-A8CF-382FCBDC49A4}" type="slidenum">
              <a:rPr lang="en-US" altLang="nl-NL"/>
              <a:pPr>
                <a:defRPr/>
              </a:pPr>
              <a:t>‹nr.›</a:t>
            </a:fld>
            <a:endParaRPr lang="en-US" altLang="nl-NL"/>
          </a:p>
        </p:txBody>
      </p:sp>
    </p:spTree>
    <p:extLst>
      <p:ext uri="{BB962C8B-B14F-4D97-AF65-F5344CB8AC3E}">
        <p14:creationId xmlns:p14="http://schemas.microsoft.com/office/powerpoint/2010/main" val="17000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3C082-12E1-4147-A961-348D7A06C9C5}" type="slidenum">
              <a:rPr lang="en-US" altLang="nl-NL"/>
              <a:pPr>
                <a:defRPr/>
              </a:pPr>
              <a:t>‹nr.›</a:t>
            </a:fld>
            <a:endParaRPr lang="en-US" altLang="nl-NL"/>
          </a:p>
        </p:txBody>
      </p:sp>
    </p:spTree>
    <p:extLst>
      <p:ext uri="{BB962C8B-B14F-4D97-AF65-F5344CB8AC3E}">
        <p14:creationId xmlns:p14="http://schemas.microsoft.com/office/powerpoint/2010/main" val="6205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FEF760-6E38-F847-B3DF-C0BE637BA624}" type="slidenum">
              <a:rPr lang="en-US" altLang="nl-NL"/>
              <a:pPr>
                <a:defRPr/>
              </a:pPr>
              <a:t>‹nr.›</a:t>
            </a:fld>
            <a:endParaRPr lang="en-US" altLang="nl-NL"/>
          </a:p>
        </p:txBody>
      </p:sp>
    </p:spTree>
    <p:extLst>
      <p:ext uri="{BB962C8B-B14F-4D97-AF65-F5344CB8AC3E}">
        <p14:creationId xmlns:p14="http://schemas.microsoft.com/office/powerpoint/2010/main" val="191424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6387-FB0E-4442-A922-D37D07ECEA83}" type="slidenum">
              <a:rPr lang="en-US" altLang="nl-NL"/>
              <a:pPr>
                <a:defRPr/>
              </a:pPr>
              <a:t>‹nr.›</a:t>
            </a:fld>
            <a:endParaRPr lang="en-US" altLang="nl-NL"/>
          </a:p>
        </p:txBody>
      </p:sp>
    </p:spTree>
    <p:extLst>
      <p:ext uri="{BB962C8B-B14F-4D97-AF65-F5344CB8AC3E}">
        <p14:creationId xmlns:p14="http://schemas.microsoft.com/office/powerpoint/2010/main" val="12361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D8A83-6378-F040-9FFF-957B07B9B51E}" type="slidenum">
              <a:rPr lang="en-US" altLang="nl-NL"/>
              <a:pPr>
                <a:defRPr/>
              </a:pPr>
              <a:t>‹nr.›</a:t>
            </a:fld>
            <a:endParaRPr lang="en-US" altLang="nl-NL"/>
          </a:p>
        </p:txBody>
      </p:sp>
    </p:spTree>
    <p:extLst>
      <p:ext uri="{BB962C8B-B14F-4D97-AF65-F5344CB8AC3E}">
        <p14:creationId xmlns:p14="http://schemas.microsoft.com/office/powerpoint/2010/main" val="7660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32D88-9C73-D547-8C8E-A04A07C99590}" type="slidenum">
              <a:rPr lang="en-US" altLang="nl-NL"/>
              <a:pPr>
                <a:defRPr/>
              </a:pPr>
              <a:t>‹nr.›</a:t>
            </a:fld>
            <a:endParaRPr lang="en-US" altLang="nl-NL"/>
          </a:p>
        </p:txBody>
      </p:sp>
    </p:spTree>
    <p:extLst>
      <p:ext uri="{BB962C8B-B14F-4D97-AF65-F5344CB8AC3E}">
        <p14:creationId xmlns:p14="http://schemas.microsoft.com/office/powerpoint/2010/main" val="151409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CEE69A-36F0-C943-94D3-CD34BFD68D89}" type="slidenum">
              <a:rPr lang="en-US" altLang="nl-NL"/>
              <a:pPr>
                <a:defRPr/>
              </a:pPr>
              <a:t>‹nr.›</a:t>
            </a:fld>
            <a:endParaRPr lang="en-US" altLang="nl-NL"/>
          </a:p>
        </p:txBody>
      </p:sp>
    </p:spTree>
    <p:extLst>
      <p:ext uri="{BB962C8B-B14F-4D97-AF65-F5344CB8AC3E}">
        <p14:creationId xmlns:p14="http://schemas.microsoft.com/office/powerpoint/2010/main" val="1929386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ctr" anchorCtr="0" compatLnSpc="1">
            <a:prstTxWarp prst="textNoShape">
              <a:avLst/>
            </a:prstTxWarp>
          </a:bodyPr>
          <a:lstStyle/>
          <a:p>
            <a:pPr lvl="0"/>
            <a:r>
              <a:rPr lang="en-US" altLang="nl-NL"/>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charset="0"/>
              </a:defRPr>
            </a:lvl1pPr>
          </a:lstStyle>
          <a:p>
            <a:pPr>
              <a:defRPr/>
            </a:pPr>
            <a:fld id="{493B5755-962B-8340-925D-748484CB32C6}" type="slidenum">
              <a:rPr lang="en-US" altLang="nl-NL"/>
              <a:pPr>
                <a:defRPr/>
              </a:pPr>
              <a:t>‹nr.›</a:t>
            </a:fld>
            <a:endParaRPr lang="en-US" alt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ＭＳ Ｐゴシック" pitchFamily="-65"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ＭＳ Ｐゴシック" pitchFamily="-65"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ＭＳ Ｐゴシック" pitchFamily="-65"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ＭＳ Ｐゴシック" pitchFamily="-65"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jp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p:nvPr/>
        </p:nvSpPr>
        <p:spPr>
          <a:xfrm>
            <a:off x="-49213" y="-59192"/>
            <a:ext cx="30267275" cy="42794238"/>
          </a:xfrm>
          <a:prstGeom prst="rect">
            <a:avLst/>
          </a:prstGeom>
          <a:solidFill>
            <a:srgbClr val="0070C0">
              <a:alpha val="15000"/>
            </a:srgbClr>
          </a:solidFill>
          <a:ln w="38100" cmpd="sng"/>
        </p:spPr>
        <p:style>
          <a:lnRef idx="1">
            <a:schemeClr val="accent1"/>
          </a:lnRef>
          <a:fillRef idx="3">
            <a:schemeClr val="accent1"/>
          </a:fillRef>
          <a:effectRef idx="2">
            <a:schemeClr val="accent1"/>
          </a:effectRef>
          <a:fontRef idx="minor">
            <a:schemeClr val="lt1"/>
          </a:fontRef>
        </p:style>
        <p:txBody>
          <a:bodyPr lIns="80280" tIns="40140" rIns="80280" bIns="40140" anchor="ctr"/>
          <a:lstStyle/>
          <a:p>
            <a:pPr algn="ctr" eaLnBrk="1" hangingPunct="1">
              <a:defRPr/>
            </a:pPr>
            <a:endParaRPr lang="nl-NL" dirty="0">
              <a:solidFill>
                <a:srgbClr val="FFFFFF"/>
              </a:solidFill>
              <a:ea typeface="ＭＳ Ｐゴシック" charset="0"/>
              <a:cs typeface="ＭＳ Ｐゴシック" charset="0"/>
            </a:endParaRPr>
          </a:p>
        </p:txBody>
      </p:sp>
      <p:sp>
        <p:nvSpPr>
          <p:cNvPr id="14339" name="Text Box 7"/>
          <p:cNvSpPr txBox="1">
            <a:spLocks noChangeArrowheads="1"/>
          </p:cNvSpPr>
          <p:nvPr/>
        </p:nvSpPr>
        <p:spPr bwMode="auto">
          <a:xfrm>
            <a:off x="1270000" y="7550150"/>
            <a:ext cx="13495338" cy="985731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charset="0"/>
                <a:ea typeface="ＭＳ Ｐゴシック" charset="-128"/>
              </a:defRPr>
            </a:lvl1pPr>
            <a:lvl2pPr marL="742950" indent="-285750">
              <a:spcBef>
                <a:spcPct val="20000"/>
              </a:spcBef>
              <a:buChar char="–"/>
              <a:tabLst>
                <a:tab pos="500063" algn="l"/>
              </a:tabLst>
              <a:defRPr sz="11000">
                <a:solidFill>
                  <a:schemeClr val="tx1"/>
                </a:solidFill>
                <a:latin typeface="Times New Roman" charset="0"/>
                <a:ea typeface="ＭＳ Ｐゴシック" charset="-128"/>
              </a:defRPr>
            </a:lvl2pPr>
            <a:lvl3pPr marL="1143000" indent="-228600">
              <a:spcBef>
                <a:spcPct val="20000"/>
              </a:spcBef>
              <a:buChar char="•"/>
              <a:tabLst>
                <a:tab pos="500063" algn="l"/>
              </a:tabLst>
              <a:defRPr sz="9400">
                <a:solidFill>
                  <a:schemeClr val="tx1"/>
                </a:solidFill>
                <a:latin typeface="Times New Roman" charset="0"/>
                <a:ea typeface="ＭＳ Ｐゴシック" charset="-128"/>
              </a:defRPr>
            </a:lvl3pPr>
            <a:lvl4pPr marL="1600200" indent="-228600">
              <a:spcBef>
                <a:spcPct val="20000"/>
              </a:spcBef>
              <a:buChar char="–"/>
              <a:tabLst>
                <a:tab pos="500063" algn="l"/>
              </a:tabLst>
              <a:defRPr sz="7800">
                <a:solidFill>
                  <a:schemeClr val="tx1"/>
                </a:solidFill>
                <a:latin typeface="Times New Roman" charset="0"/>
                <a:ea typeface="ＭＳ Ｐゴシック" charset="-128"/>
              </a:defRPr>
            </a:lvl4pPr>
            <a:lvl5pPr marL="2057400" indent="-228600">
              <a:spcBef>
                <a:spcPct val="20000"/>
              </a:spcBef>
              <a:buChar char="»"/>
              <a:tabLst>
                <a:tab pos="500063"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a:latin typeface="Avenir Next" charset="0"/>
                <a:ea typeface="Avenir Next" charset="0"/>
                <a:cs typeface="Avenir Next" charset="0"/>
              </a:rPr>
              <a:t>Introductie</a:t>
            </a:r>
            <a:endParaRPr lang="nl-NL" altLang="nl-NL" sz="4200" b="1" dirty="0">
              <a:latin typeface="Avenir Next" charset="0"/>
              <a:ea typeface="Avenir Next" charset="0"/>
              <a:cs typeface="Avenir Next" charset="0"/>
            </a:endParaRPr>
          </a:p>
          <a:p>
            <a:pPr algn="just" eaLnBrk="1" hangingPunct="1">
              <a:spcBef>
                <a:spcPct val="10000"/>
              </a:spcBef>
              <a:buFontTx/>
              <a:buNone/>
            </a:pPr>
            <a:r>
              <a:rPr lang="nl-NL" altLang="nl-NL" sz="3600" dirty="0">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smtClean="0">
                <a:latin typeface="Avenir Next" charset="0"/>
                <a:ea typeface="Avenir Next" charset="0"/>
                <a:cs typeface="Avenir Next" charset="0"/>
              </a:rPr>
              <a:t>aangetoond</a:t>
            </a:r>
            <a:r>
              <a:rPr lang="nl-NL" altLang="nl-NL" sz="3600" dirty="0">
                <a:latin typeface="Avenir Next" charset="0"/>
                <a:ea typeface="Avenir Next" charset="0"/>
                <a:cs typeface="Avenir Next" charset="0"/>
              </a:rPr>
              <a:t>, via sorteernetwerken, dat het sorteren van 9 elementen een minimum van 25 vergelijkingen (comparatoren) vereist.</a:t>
            </a:r>
          </a:p>
          <a:p>
            <a:pPr algn="just" eaLnBrk="1" hangingPunct="1">
              <a:spcBef>
                <a:spcPct val="10000"/>
              </a:spcBef>
              <a:buFontTx/>
              <a:buNone/>
            </a:pPr>
            <a:r>
              <a:rPr lang="nl-NL" altLang="nl-NL" sz="3600" dirty="0">
                <a:latin typeface="Avenir Next" charset="0"/>
                <a:ea typeface="Avenir Next" charset="0"/>
                <a:cs typeface="Avenir Next" charset="0"/>
              </a:rPr>
              <a:t>Dit onderzoek bouwt hierop verder.</a:t>
            </a:r>
          </a:p>
          <a:p>
            <a:pPr algn="just" eaLnBrk="1" hangingPunct="1">
              <a:spcBef>
                <a:spcPct val="10000"/>
              </a:spcBef>
              <a:buFontTx/>
              <a:buNone/>
            </a:pPr>
            <a:r>
              <a:rPr lang="nl-NL" altLang="nl-NL" sz="3600" dirty="0">
                <a:latin typeface="Avenir Next" charset="0"/>
                <a:ea typeface="Avenir Next" charset="0"/>
                <a:cs typeface="Avenir Next" charset="0"/>
              </a:rPr>
              <a:t>Het doel </a:t>
            </a:r>
            <a:r>
              <a:rPr lang="nl-NL" altLang="nl-NL" sz="3600" dirty="0" smtClean="0">
                <a:latin typeface="Avenir Next" charset="0"/>
                <a:ea typeface="Avenir Next" charset="0"/>
                <a:cs typeface="Avenir Next" charset="0"/>
              </a:rPr>
              <a:t>bestaat erin</a:t>
            </a:r>
            <a:endParaRPr lang="nl-NL" altLang="nl-NL" sz="3600" dirty="0" smtClean="0">
              <a:latin typeface="Avenir Next" charset="0"/>
              <a:ea typeface="Avenir Next" charset="0"/>
              <a:cs typeface="Avenir Next" charset="0"/>
            </a:endParaRP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reproduceren van de resultaten voor een sorteernetwerk van 9 kanalen, 25 comparatoren. [ref]</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verbeteren </a:t>
            </a:r>
            <a:r>
              <a:rPr lang="nl-NL" altLang="nl-NL" sz="3600" dirty="0">
                <a:latin typeface="Avenir Next" charset="0"/>
                <a:ea typeface="Avenir Next" charset="0"/>
                <a:cs typeface="Avenir Next" charset="0"/>
              </a:rPr>
              <a:t>van de methode om een sorteernetwerk voor 11 kanalen te bekomen met optimale grootte.</a:t>
            </a:r>
          </a:p>
        </p:txBody>
      </p:sp>
      <p:sp>
        <p:nvSpPr>
          <p:cNvPr id="14340" name="Text Box 11"/>
          <p:cNvSpPr txBox="1">
            <a:spLocks noChangeArrowheads="1"/>
          </p:cNvSpPr>
          <p:nvPr/>
        </p:nvSpPr>
        <p:spPr bwMode="auto">
          <a:xfrm>
            <a:off x="15768637" y="7550150"/>
            <a:ext cx="13425488" cy="9555955"/>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charset="0"/>
                <a:ea typeface="ＭＳ Ｐゴシック" charset="-128"/>
              </a:defRPr>
            </a:lvl1pPr>
            <a:lvl2pPr marL="742950" indent="-285750">
              <a:spcBef>
                <a:spcPct val="20000"/>
              </a:spcBef>
              <a:buChar char="–"/>
              <a:tabLst>
                <a:tab pos="508000" algn="l"/>
              </a:tabLst>
              <a:defRPr sz="11000">
                <a:solidFill>
                  <a:schemeClr val="tx1"/>
                </a:solidFill>
                <a:latin typeface="Times New Roman" charset="0"/>
                <a:ea typeface="ＭＳ Ｐゴシック" charset="-128"/>
              </a:defRPr>
            </a:lvl2pPr>
            <a:lvl3pPr marL="1143000" indent="-228600">
              <a:spcBef>
                <a:spcPct val="20000"/>
              </a:spcBef>
              <a:buChar char="•"/>
              <a:tabLst>
                <a:tab pos="508000" algn="l"/>
              </a:tabLst>
              <a:defRPr sz="9400">
                <a:solidFill>
                  <a:schemeClr val="tx1"/>
                </a:solidFill>
                <a:latin typeface="Times New Roman" charset="0"/>
                <a:ea typeface="ＭＳ Ｐゴシック" charset="-128"/>
              </a:defRPr>
            </a:lvl3pPr>
            <a:lvl4pPr marL="1600200" indent="-228600">
              <a:spcBef>
                <a:spcPct val="20000"/>
              </a:spcBef>
              <a:buChar char="–"/>
              <a:tabLst>
                <a:tab pos="508000" algn="l"/>
              </a:tabLst>
              <a:defRPr sz="7800">
                <a:solidFill>
                  <a:schemeClr val="tx1"/>
                </a:solidFill>
                <a:latin typeface="Times New Roman" charset="0"/>
                <a:ea typeface="ＭＳ Ｐゴシック" charset="-128"/>
              </a:defRPr>
            </a:lvl4pPr>
            <a:lvl5pPr marL="2057400" indent="-228600">
              <a:spcBef>
                <a:spcPct val="20000"/>
              </a:spcBef>
              <a:buChar char="»"/>
              <a:tabLst>
                <a:tab pos="508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err="1" smtClean="0">
                <a:solidFill>
                  <a:srgbClr val="000000"/>
                </a:solidFill>
                <a:latin typeface="Avenir Next" charset="0"/>
                <a:ea typeface="Avenir Next" charset="0"/>
                <a:cs typeface="Avenir Next" charset="0"/>
              </a:rPr>
              <a:t>Materials</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and</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methods</a:t>
            </a:r>
            <a:r>
              <a:rPr lang="nl-NL" altLang="nl-NL" sz="2100" dirty="0" smtClean="0">
                <a:solidFill>
                  <a:srgbClr val="FF8000"/>
                </a:solidFill>
                <a:latin typeface="Avenir Next" charset="0"/>
                <a:ea typeface="Avenir Next" charset="0"/>
                <a:cs typeface="Avenir Next" charset="0"/>
              </a:rPr>
              <a:t>	</a:t>
            </a:r>
            <a:endParaRPr lang="nl-NL" altLang="nl-NL" sz="2100" dirty="0" smtClean="0">
              <a:latin typeface="Avenir Next" charset="0"/>
              <a:ea typeface="Avenir Next" charset="0"/>
              <a:cs typeface="Avenir Next" charset="0"/>
            </a:endParaRPr>
          </a:p>
          <a:p>
            <a:pPr eaLnBrk="1" hangingPunct="1">
              <a:spcBef>
                <a:spcPct val="10000"/>
              </a:spcBef>
              <a:buFontTx/>
              <a:buNone/>
            </a:pP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endParaRPr lang="nl-NL" altLang="nl-NL" sz="3600" dirty="0" smtClean="0">
              <a:latin typeface="Avenir Next" charset="0"/>
              <a:ea typeface="Avenir Next" charset="0"/>
              <a:cs typeface="Avenir Next" charset="0"/>
            </a:endParaRPr>
          </a:p>
          <a:p>
            <a:pPr eaLnBrk="1" hangingPunct="1">
              <a:spcBef>
                <a:spcPct val="10000"/>
              </a:spcBef>
              <a:buFontTx/>
              <a:buNone/>
            </a:pPr>
            <a:endParaRPr lang="nl-NL" altLang="nl-NL" sz="2500" dirty="0"/>
          </a:p>
        </p:txBody>
      </p:sp>
      <p:sp>
        <p:nvSpPr>
          <p:cNvPr id="14341" name="Text Box 16"/>
          <p:cNvSpPr txBox="1">
            <a:spLocks noChangeArrowheads="1"/>
          </p:cNvSpPr>
          <p:nvPr/>
        </p:nvSpPr>
        <p:spPr bwMode="auto">
          <a:xfrm>
            <a:off x="15894050" y="39353067"/>
            <a:ext cx="13174663" cy="2538609"/>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Erkenning</a:t>
            </a:r>
            <a:endParaRPr lang="nl-NL" altLang="nl-NL" sz="3900" b="1" dirty="0" smtClean="0">
              <a:solidFill>
                <a:srgbClr val="000000"/>
              </a:solidFill>
              <a:latin typeface="Avenir Next" charset="0"/>
              <a:ea typeface="Avenir Next" charset="0"/>
              <a:cs typeface="Avenir Next" charset="0"/>
            </a:endParaRPr>
          </a:p>
          <a:p>
            <a:pPr eaLnBrk="1" hangingPunct="1">
              <a:spcBef>
                <a:spcPct val="10000"/>
              </a:spcBef>
              <a:buFontTx/>
              <a:buNone/>
            </a:pPr>
            <a:r>
              <a:rPr lang="nl-NL" altLang="nl-NL" sz="3600" dirty="0" smtClean="0">
                <a:latin typeface="Avenir Next" charset="0"/>
                <a:ea typeface="Avenir Next" charset="0"/>
                <a:cs typeface="Avenir Next" charset="0"/>
              </a:rPr>
              <a:t>Prof. Dr. Ir. Tom Schrijvers</a:t>
            </a:r>
            <a:endParaRPr lang="nl-NL" altLang="nl-NL" sz="3600" dirty="0">
              <a:latin typeface="Avenir Next" charset="0"/>
              <a:ea typeface="Avenir Next" charset="0"/>
              <a:cs typeface="Avenir Next" charset="0"/>
            </a:endParaRPr>
          </a:p>
        </p:txBody>
      </p:sp>
      <p:sp>
        <p:nvSpPr>
          <p:cNvPr id="14342" name="Text Box 13"/>
          <p:cNvSpPr txBox="1">
            <a:spLocks noChangeArrowheads="1"/>
          </p:cNvSpPr>
          <p:nvPr/>
        </p:nvSpPr>
        <p:spPr bwMode="auto">
          <a:xfrm>
            <a:off x="1270000" y="17811329"/>
            <a:ext cx="13474701" cy="1739990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charset="0"/>
                <a:ea typeface="ＭＳ Ｐゴシック" charset="-128"/>
              </a:defRPr>
            </a:lvl1pPr>
            <a:lvl2pPr marL="742950" indent="-285750">
              <a:spcBef>
                <a:spcPct val="20000"/>
              </a:spcBef>
              <a:buChar char="–"/>
              <a:tabLst>
                <a:tab pos="635000" algn="l"/>
              </a:tabLst>
              <a:defRPr sz="11000">
                <a:solidFill>
                  <a:schemeClr val="tx1"/>
                </a:solidFill>
                <a:latin typeface="Times New Roman" charset="0"/>
                <a:ea typeface="ＭＳ Ｐゴシック" charset="-128"/>
              </a:defRPr>
            </a:lvl2pPr>
            <a:lvl3pPr marL="1143000" indent="-228600">
              <a:spcBef>
                <a:spcPct val="20000"/>
              </a:spcBef>
              <a:buChar char="•"/>
              <a:tabLst>
                <a:tab pos="635000" algn="l"/>
              </a:tabLst>
              <a:defRPr sz="9400">
                <a:solidFill>
                  <a:schemeClr val="tx1"/>
                </a:solidFill>
                <a:latin typeface="Times New Roman" charset="0"/>
                <a:ea typeface="ＭＳ Ｐゴシック" charset="-128"/>
              </a:defRPr>
            </a:lvl3pPr>
            <a:lvl4pPr marL="1600200" indent="-228600">
              <a:spcBef>
                <a:spcPct val="20000"/>
              </a:spcBef>
              <a:buChar char="–"/>
              <a:tabLst>
                <a:tab pos="635000" algn="l"/>
              </a:tabLst>
              <a:defRPr sz="7800">
                <a:solidFill>
                  <a:schemeClr val="tx1"/>
                </a:solidFill>
                <a:latin typeface="Times New Roman" charset="0"/>
                <a:ea typeface="ＭＳ Ｐゴシック" charset="-128"/>
              </a:defRPr>
            </a:lvl4pPr>
            <a:lvl5pPr marL="2057400" indent="-228600">
              <a:spcBef>
                <a:spcPct val="20000"/>
              </a:spcBef>
              <a:buChar char="»"/>
              <a:tabLst>
                <a:tab pos="635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Achtergrondinformatie</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is een netwerk dat gegeven een bepaalde input, een bepaalde output levert.</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bestaat uit</a:t>
            </a:r>
          </a:p>
          <a:p>
            <a:pPr marL="571500" indent="-571500" algn="just" eaLnBrk="1" hangingPunct="1">
              <a:spcBef>
                <a:spcPct val="10000"/>
              </a:spcBef>
            </a:pPr>
            <a:r>
              <a:rPr lang="nl-NL" altLang="nl-NL" sz="3600" dirty="0" smtClean="0">
                <a:latin typeface="Avenir Next" charset="0"/>
                <a:ea typeface="Avenir Next" charset="0"/>
                <a:cs typeface="Avenir Next" charset="0"/>
              </a:rPr>
              <a:t>N kanalen;</a:t>
            </a:r>
          </a:p>
          <a:p>
            <a:pPr marL="571500" indent="-571500" algn="just" eaLnBrk="1" hangingPunct="1">
              <a:spcBef>
                <a:spcPct val="10000"/>
              </a:spcBef>
            </a:pPr>
            <a:r>
              <a:rPr lang="nl-NL" altLang="nl-NL" sz="3600" dirty="0">
                <a:latin typeface="Avenir Next" charset="0"/>
                <a:ea typeface="Avenir Next" charset="0"/>
                <a:cs typeface="Avenir Next" charset="0"/>
              </a:rPr>
              <a:t>e</a:t>
            </a:r>
            <a:r>
              <a:rPr lang="nl-NL" altLang="nl-NL" sz="3600" dirty="0" smtClean="0">
                <a:latin typeface="Avenir Next" charset="0"/>
                <a:ea typeface="Avenir Next" charset="0"/>
                <a:cs typeface="Avenir Next" charset="0"/>
              </a:rPr>
              <a:t>en aantal comparatoren.</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Kanaal</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kanaal wordt voorgesteld als een horizontale lijn die in het begin een input neemt en op het einde een output levert. Tussen het begin en het einde kan een comparator de data “manipuleren”</a:t>
            </a:r>
          </a:p>
          <a:p>
            <a:pPr algn="just" eaLnBrk="1" hangingPunct="1">
              <a:spcBef>
                <a:spcPct val="10000"/>
              </a:spcBef>
              <a:buNone/>
            </a:pPr>
            <a:endParaRPr lang="nl-NL" altLang="nl-NL" sz="2000" dirty="0" smtClean="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Comparator</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comparator wordt voorgesteld als een verticale lijn die twee kanalen met elkaar verbindt. Een comparator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Sorteernetwerk</a:t>
            </a:r>
          </a:p>
          <a:p>
            <a:pPr algn="just" eaLnBrk="1" hangingPunct="1">
              <a:spcBef>
                <a:spcPct val="10000"/>
              </a:spcBef>
              <a:buNone/>
            </a:pPr>
            <a:r>
              <a:rPr lang="nl-NL" altLang="nl-NL" sz="3600" dirty="0" smtClean="0">
                <a:latin typeface="Avenir Next" charset="0"/>
                <a:ea typeface="Avenir Next" charset="0"/>
                <a:cs typeface="Avenir Next" charset="0"/>
              </a:rPr>
              <a:t>Een sorteernetwerk is een comparator netwerk dat voor elk mogelijke input een gesorteerde output levert. Er wordt onder meer onderzoek verricht naar de optimale grootte bij sorteernetwerken. “Een sorteernetwerk met optimale grootte voor n-input” houdt in dat er geen ander sorteer netwerk bestaat voor n-input met minder comparatoren.</a:t>
            </a:r>
          </a:p>
        </p:txBody>
      </p:sp>
      <p:sp>
        <p:nvSpPr>
          <p:cNvPr id="14343" name="Text Box 14"/>
          <p:cNvSpPr txBox="1">
            <a:spLocks noChangeArrowheads="1"/>
          </p:cNvSpPr>
          <p:nvPr/>
        </p:nvSpPr>
        <p:spPr bwMode="auto">
          <a:xfrm>
            <a:off x="1031875" y="2570163"/>
            <a:ext cx="28194000"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ctr" eaLnBrk="1" hangingPunct="1">
              <a:spcBef>
                <a:spcPct val="50000"/>
              </a:spcBef>
              <a:spcAft>
                <a:spcPts val="525"/>
              </a:spcAft>
              <a:buFontTx/>
              <a:buNone/>
            </a:pPr>
            <a:r>
              <a:rPr lang="nl-NL" altLang="nl-NL" sz="5400" dirty="0" err="1" smtClean="0">
                <a:latin typeface="Calibri" charset="0"/>
              </a:rPr>
              <a:t>Dekempeneer</a:t>
            </a:r>
            <a:r>
              <a:rPr lang="nl-NL" altLang="nl-NL" sz="5400" dirty="0" smtClean="0">
                <a:latin typeface="Calibri" charset="0"/>
              </a:rPr>
              <a:t> Mathias, </a:t>
            </a:r>
            <a:r>
              <a:rPr lang="nl-NL" altLang="nl-NL" sz="5400" dirty="0" err="1" smtClean="0">
                <a:latin typeface="Calibri" charset="0"/>
              </a:rPr>
              <a:t>Derkinderen</a:t>
            </a:r>
            <a:r>
              <a:rPr lang="nl-NL" altLang="nl-NL" sz="5400" dirty="0" smtClean="0">
                <a:latin typeface="Calibri" charset="0"/>
              </a:rPr>
              <a:t> Vincent</a:t>
            </a:r>
            <a:br>
              <a:rPr lang="nl-NL" altLang="nl-NL" sz="5400" dirty="0" smtClean="0">
                <a:latin typeface="Calibri" charset="0"/>
              </a:rPr>
            </a:br>
            <a:r>
              <a:rPr lang="nl-NL" altLang="nl-NL" sz="5400" dirty="0" smtClean="0">
                <a:latin typeface="Calibri" charset="0"/>
              </a:rPr>
              <a:t>{</a:t>
            </a:r>
            <a:r>
              <a:rPr lang="nl-NL" altLang="nl-NL" sz="5400" dirty="0" err="1" smtClean="0">
                <a:latin typeface="Calibri" charset="0"/>
              </a:rPr>
              <a:t>voornaam.achternaam</a:t>
            </a:r>
            <a:r>
              <a:rPr lang="nl-NL" altLang="nl-NL" sz="5400" dirty="0" smtClean="0">
                <a:latin typeface="Calibri" charset="0"/>
              </a:rPr>
              <a:t>}@</a:t>
            </a:r>
            <a:r>
              <a:rPr lang="nl-NL" altLang="nl-NL" sz="5400" dirty="0" err="1" smtClean="0">
                <a:latin typeface="Calibri" charset="0"/>
              </a:rPr>
              <a:t>student.kuleuven.be</a:t>
            </a:r>
            <a:endParaRPr lang="nl-NL" altLang="nl-NL" sz="5400" dirty="0">
              <a:latin typeface="Calibri" charset="0"/>
            </a:endParaRPr>
          </a:p>
        </p:txBody>
      </p:sp>
      <p:sp>
        <p:nvSpPr>
          <p:cNvPr id="2" name="Text Box 15"/>
          <p:cNvSpPr txBox="1">
            <a:spLocks noChangeArrowheads="1"/>
          </p:cNvSpPr>
          <p:nvPr/>
        </p:nvSpPr>
        <p:spPr bwMode="auto">
          <a:xfrm>
            <a:off x="1270000" y="38239700"/>
            <a:ext cx="13495541" cy="365760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eaLnBrk="1" hangingPunct="1">
              <a:spcBef>
                <a:spcPct val="50000"/>
              </a:spcBef>
              <a:defRPr/>
            </a:pPr>
            <a:r>
              <a:rPr lang="nl-NL" sz="4800" b="1" dirty="0" smtClean="0">
                <a:solidFill>
                  <a:srgbClr val="000000"/>
                </a:solidFill>
                <a:latin typeface="Avenir Next" charset="0"/>
                <a:ea typeface="Avenir Next" charset="0"/>
                <a:cs typeface="Avenir Next" charset="0"/>
              </a:rPr>
              <a:t>Referenties</a:t>
            </a:r>
          </a:p>
          <a:p>
            <a:pPr marL="439035" indent="-439035" algn="just" eaLnBrk="1" hangingPunct="1">
              <a:spcBef>
                <a:spcPts val="1054"/>
              </a:spcBef>
              <a:defRPr/>
            </a:pPr>
            <a:r>
              <a:rPr lang="nl-NL" sz="3600" dirty="0" smtClean="0">
                <a:latin typeface="Avenir Next" charset="0"/>
                <a:ea typeface="Avenir Next" charset="0"/>
                <a:cs typeface="Avenir Next" charset="0"/>
              </a:rPr>
              <a:t>[1] </a:t>
            </a:r>
            <a:r>
              <a:rPr lang="nl-NL" sz="3600" i="1" dirty="0" err="1" smtClean="0">
                <a:latin typeface="Avenir Next" charset="0"/>
                <a:ea typeface="Avenir Next" charset="0"/>
                <a:cs typeface="Avenir Next" charset="0"/>
              </a:rPr>
              <a:t>Twenty</a:t>
            </a:r>
            <a:r>
              <a:rPr lang="nl-NL" sz="3600" i="1" dirty="0" smtClean="0">
                <a:latin typeface="Avenir Next" charset="0"/>
                <a:ea typeface="Avenir Next" charset="0"/>
                <a:cs typeface="Avenir Next" charset="0"/>
              </a:rPr>
              <a:t>-Five Comparators is </a:t>
            </a:r>
            <a:r>
              <a:rPr lang="nl-NL" sz="3600" i="1" dirty="0" err="1" smtClean="0">
                <a:latin typeface="Avenir Next" charset="0"/>
                <a:ea typeface="Avenir Next" charset="0"/>
                <a:cs typeface="Avenir Next" charset="0"/>
              </a:rPr>
              <a:t>Optimal</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when</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Sorting</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Inputs</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and</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Twenty-Nine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for</a:t>
            </a:r>
            <a:r>
              <a:rPr lang="nl-NL" sz="3600" i="1" dirty="0" smtClean="0">
                <a:latin typeface="Avenir Next" charset="0"/>
                <a:ea typeface="Avenir Next" charset="0"/>
                <a:cs typeface="Avenir Next" charset="0"/>
              </a:rPr>
              <a:t> Ten)</a:t>
            </a:r>
            <a:r>
              <a:rPr lang="nl-NL" sz="3600" dirty="0" smtClean="0">
                <a:latin typeface="Avenir Next" charset="0"/>
                <a:ea typeface="Avenir Next" charset="0"/>
                <a:cs typeface="Avenir Next" charset="0"/>
              </a:rPr>
              <a:t>, M. </a:t>
            </a:r>
            <a:r>
              <a:rPr lang="nl-NL" sz="3600" dirty="0" err="1" smtClean="0">
                <a:latin typeface="Avenir Next" charset="0"/>
                <a:ea typeface="Avenir Next" charset="0"/>
                <a:cs typeface="Avenir Next" charset="0"/>
              </a:rPr>
              <a:t>Codish</a:t>
            </a:r>
            <a:r>
              <a:rPr lang="nl-NL" sz="3600" dirty="0" smtClean="0">
                <a:latin typeface="Avenir Next" charset="0"/>
                <a:ea typeface="Avenir Next" charset="0"/>
                <a:cs typeface="Avenir Next" charset="0"/>
              </a:rPr>
              <a:t>, L. Cruz-</a:t>
            </a:r>
            <a:r>
              <a:rPr lang="nl-NL" sz="3600" dirty="0" err="1" smtClean="0">
                <a:latin typeface="Avenir Next" charset="0"/>
                <a:ea typeface="Avenir Next" charset="0"/>
                <a:cs typeface="Avenir Next" charset="0"/>
              </a:rPr>
              <a:t>Filipe</a:t>
            </a:r>
            <a:r>
              <a:rPr lang="nl-NL" sz="3600" dirty="0" smtClean="0">
                <a:latin typeface="Avenir Next" charset="0"/>
                <a:ea typeface="Avenir Next" charset="0"/>
                <a:cs typeface="Avenir Next" charset="0"/>
              </a:rPr>
              <a:t>, M. Frank </a:t>
            </a:r>
            <a:r>
              <a:rPr lang="nl-NL" sz="3600" dirty="0" err="1" smtClean="0">
                <a:latin typeface="Avenir Next" charset="0"/>
                <a:ea typeface="Avenir Next" charset="0"/>
                <a:cs typeface="Avenir Next" charset="0"/>
              </a:rPr>
              <a:t>and</a:t>
            </a:r>
            <a:r>
              <a:rPr lang="nl-NL" sz="3600" dirty="0" smtClean="0">
                <a:latin typeface="Avenir Next" charset="0"/>
                <a:ea typeface="Avenir Next" charset="0"/>
                <a:cs typeface="Avenir Next" charset="0"/>
              </a:rPr>
              <a:t> P. Schneider-Kamp, 24 Juni 2014</a:t>
            </a:r>
          </a:p>
          <a:p>
            <a:pPr marL="439035" indent="-439035" eaLnBrk="1" hangingPunct="1">
              <a:defRPr/>
            </a:pPr>
            <a:endParaRPr lang="nl-NL" sz="2500" dirty="0" smtClean="0">
              <a:latin typeface="Avenir Next" charset="0"/>
              <a:ea typeface="Avenir Next" charset="0"/>
              <a:cs typeface="Avenir Next" charset="0"/>
            </a:endParaRPr>
          </a:p>
          <a:p>
            <a:pPr marL="439035" indent="-439035" eaLnBrk="1" hangingPunct="1">
              <a:spcBef>
                <a:spcPct val="10000"/>
              </a:spcBef>
              <a:defRPr/>
            </a:pPr>
            <a:endParaRPr lang="nl-NL" sz="2500" dirty="0">
              <a:latin typeface="Avenir Next" charset="0"/>
              <a:ea typeface="Avenir Next" charset="0"/>
              <a:cs typeface="Avenir Next" charset="0"/>
            </a:endParaRPr>
          </a:p>
        </p:txBody>
      </p:sp>
      <p:sp>
        <p:nvSpPr>
          <p:cNvPr id="14345" name="Text Box 70"/>
          <p:cNvSpPr txBox="1">
            <a:spLocks noChangeArrowheads="1"/>
          </p:cNvSpPr>
          <p:nvPr/>
        </p:nvSpPr>
        <p:spPr bwMode="auto">
          <a:xfrm>
            <a:off x="15894050" y="29494163"/>
            <a:ext cx="13174663" cy="458628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just" eaLnBrk="1" hangingPunct="1">
              <a:spcBef>
                <a:spcPct val="0"/>
              </a:spcBef>
              <a:buFontTx/>
              <a:buNone/>
            </a:pPr>
            <a:r>
              <a:rPr lang="nl-NL" altLang="nl-NL" sz="3900" b="1" dirty="0" err="1" smtClean="0">
                <a:solidFill>
                  <a:srgbClr val="000000"/>
                </a:solidFill>
                <a:latin typeface="Calibri" charset="0"/>
              </a:rPr>
              <a:t>Further</a:t>
            </a:r>
            <a:r>
              <a:rPr lang="nl-NL" altLang="nl-NL" sz="3900" b="1" dirty="0" smtClean="0">
                <a:solidFill>
                  <a:srgbClr val="000000"/>
                </a:solidFill>
                <a:latin typeface="Calibri" charset="0"/>
              </a:rPr>
              <a:t> information</a:t>
            </a:r>
          </a:p>
          <a:p>
            <a:pPr eaLnBrk="1" hangingPunct="1">
              <a:spcBef>
                <a:spcPct val="10000"/>
              </a:spcBef>
              <a:buFontTx/>
              <a:buNone/>
            </a:pPr>
            <a:r>
              <a:rPr lang="nl-NL" altLang="nl-NL" sz="2500" b="1" dirty="0" smtClean="0"/>
              <a:t>© </a:t>
            </a:r>
            <a:r>
              <a:rPr lang="nl-NL" altLang="nl-NL" sz="2500" dirty="0" smtClean="0"/>
              <a:t>Copyright Colin </a:t>
            </a:r>
            <a:r>
              <a:rPr lang="nl-NL" altLang="nl-NL" sz="2500" dirty="0" err="1" smtClean="0"/>
              <a:t>Purrington</a:t>
            </a:r>
            <a:r>
              <a:rPr lang="nl-NL" altLang="nl-NL" sz="2500" dirty="0" smtClean="0"/>
              <a:t>. </a:t>
            </a:r>
            <a:r>
              <a:rPr lang="nl-NL" altLang="nl-NL" sz="2500" dirty="0" err="1" smtClean="0"/>
              <a:t>You</a:t>
            </a:r>
            <a:r>
              <a:rPr lang="nl-NL" altLang="nl-NL" sz="2500" dirty="0" smtClean="0"/>
              <a:t> </a:t>
            </a:r>
            <a:r>
              <a:rPr lang="nl-NL" altLang="nl-NL" sz="2500" dirty="0" err="1" smtClean="0"/>
              <a:t>may</a:t>
            </a:r>
            <a:r>
              <a:rPr lang="nl-NL" altLang="nl-NL" sz="2500" dirty="0" smtClean="0"/>
              <a:t> </a:t>
            </a:r>
            <a:r>
              <a:rPr lang="nl-NL" altLang="nl-NL" sz="2500" dirty="0" err="1" smtClean="0"/>
              <a:t>use</a:t>
            </a:r>
            <a:r>
              <a:rPr lang="nl-NL" altLang="nl-NL" sz="2500" dirty="0" smtClean="0"/>
              <a:t> </a:t>
            </a:r>
            <a:r>
              <a:rPr lang="nl-NL" altLang="nl-NL" sz="2500" dirty="0" err="1" smtClean="0"/>
              <a:t>for</a:t>
            </a:r>
            <a:r>
              <a:rPr lang="nl-NL" altLang="nl-NL" sz="2500" dirty="0" smtClean="0"/>
              <a:t> making </a:t>
            </a:r>
            <a:r>
              <a:rPr lang="nl-NL" altLang="nl-NL" sz="2500" dirty="0" err="1" smtClean="0"/>
              <a:t>your</a:t>
            </a:r>
            <a:r>
              <a:rPr lang="nl-NL" altLang="nl-NL" sz="2500" dirty="0" smtClean="0"/>
              <a:t> poster, of course, but </a:t>
            </a:r>
            <a:r>
              <a:rPr lang="nl-NL" altLang="nl-NL" sz="2500" dirty="0" err="1" smtClean="0"/>
              <a:t>please</a:t>
            </a:r>
            <a:r>
              <a:rPr lang="nl-NL" altLang="nl-NL" sz="2500" dirty="0" smtClean="0"/>
              <a:t> do </a:t>
            </a:r>
            <a:r>
              <a:rPr lang="nl-NL" altLang="nl-NL" sz="2500" dirty="0" err="1" smtClean="0"/>
              <a:t>not</a:t>
            </a:r>
            <a:r>
              <a:rPr lang="nl-NL" altLang="nl-NL" sz="2500" dirty="0" smtClean="0"/>
              <a:t> </a:t>
            </a:r>
            <a:r>
              <a:rPr lang="nl-NL" altLang="nl-NL" sz="2500" dirty="0" err="1" smtClean="0"/>
              <a:t>repost</a:t>
            </a:r>
            <a:r>
              <a:rPr lang="nl-NL" altLang="nl-NL" sz="2500" dirty="0" smtClean="0"/>
              <a:t> </a:t>
            </a:r>
            <a:r>
              <a:rPr lang="nl-NL" altLang="nl-NL" sz="2500" dirty="0" err="1" smtClean="0"/>
              <a:t>the</a:t>
            </a:r>
            <a:r>
              <a:rPr lang="nl-NL" altLang="nl-NL" sz="2500" dirty="0" smtClean="0"/>
              <a:t> template on </a:t>
            </a:r>
            <a:r>
              <a:rPr lang="nl-NL" altLang="nl-NL" sz="2500" dirty="0" err="1" smtClean="0"/>
              <a:t>your</a:t>
            </a:r>
            <a:r>
              <a:rPr lang="nl-NL" altLang="nl-NL" sz="2500" dirty="0" smtClean="0"/>
              <a:t> </a:t>
            </a:r>
            <a:r>
              <a:rPr lang="nl-NL" altLang="nl-NL" sz="2500" dirty="0" err="1" smtClean="0"/>
              <a:t>own</a:t>
            </a:r>
            <a:r>
              <a:rPr lang="nl-NL" altLang="nl-NL" sz="2500" dirty="0" smtClean="0"/>
              <a:t> site or upload </a:t>
            </a:r>
            <a:r>
              <a:rPr lang="nl-NL" altLang="nl-NL" sz="2500" dirty="0" err="1" smtClean="0"/>
              <a:t>to</a:t>
            </a:r>
            <a:r>
              <a:rPr lang="nl-NL" altLang="nl-NL" sz="2500" dirty="0" smtClean="0"/>
              <a:t> file-</a:t>
            </a:r>
            <a:r>
              <a:rPr lang="nl-NL" altLang="nl-NL" sz="2500" dirty="0" err="1" smtClean="0"/>
              <a:t>sharing</a:t>
            </a:r>
            <a:r>
              <a:rPr lang="nl-NL" altLang="nl-NL" sz="2500" dirty="0" smtClean="0"/>
              <a:t> sites </a:t>
            </a:r>
            <a:r>
              <a:rPr lang="nl-NL" altLang="nl-NL" sz="2500" dirty="0" err="1" smtClean="0"/>
              <a:t>such</a:t>
            </a:r>
            <a:r>
              <a:rPr lang="nl-NL" altLang="nl-NL" sz="2500" dirty="0" smtClean="0"/>
              <a:t> as </a:t>
            </a:r>
            <a:r>
              <a:rPr lang="nl-NL" altLang="nl-NL" sz="2500" dirty="0" err="1" smtClean="0"/>
              <a:t>doctoc.com</a:t>
            </a:r>
            <a:r>
              <a:rPr lang="nl-NL" altLang="nl-NL" sz="2500" dirty="0" smtClean="0"/>
              <a:t>. </a:t>
            </a:r>
            <a:r>
              <a:rPr lang="nl-NL" altLang="nl-NL" sz="2500" dirty="0" err="1" smtClean="0"/>
              <a:t>This</a:t>
            </a:r>
            <a:r>
              <a:rPr lang="nl-NL" altLang="nl-NL" sz="2500" dirty="0" smtClean="0"/>
              <a:t> </a:t>
            </a:r>
            <a:r>
              <a:rPr lang="nl-NL" altLang="nl-NL" sz="2500" dirty="0" err="1" smtClean="0"/>
              <a:t>verbiage</a:t>
            </a:r>
            <a:r>
              <a:rPr lang="nl-NL" altLang="nl-NL" sz="2500" dirty="0" smtClean="0"/>
              <a:t> sounds </a:t>
            </a:r>
            <a:r>
              <a:rPr lang="nl-NL" altLang="nl-NL" sz="2500" dirty="0" err="1" smtClean="0"/>
              <a:t>mean-spirited</a:t>
            </a:r>
            <a:r>
              <a:rPr lang="nl-NL" altLang="nl-NL" sz="2500" dirty="0" smtClean="0"/>
              <a:t>, </a:t>
            </a:r>
            <a:r>
              <a:rPr lang="nl-NL" altLang="nl-NL" sz="2500" dirty="0" err="1" smtClean="0"/>
              <a:t>perhaps</a:t>
            </a:r>
            <a:r>
              <a:rPr lang="nl-NL" altLang="nl-NL" sz="2500" dirty="0" smtClean="0"/>
              <a:t>, but </a:t>
            </a:r>
            <a:r>
              <a:rPr lang="nl-NL" altLang="nl-NL" sz="2500" dirty="0" err="1" smtClean="0"/>
              <a:t>I</a:t>
            </a:r>
            <a:r>
              <a:rPr lang="nl-NL" altLang="en-US" sz="2500" dirty="0" err="1" smtClean="0"/>
              <a:t>’</a:t>
            </a:r>
            <a:r>
              <a:rPr lang="nl-NL" altLang="nl-NL" sz="2500" dirty="0" err="1" smtClean="0"/>
              <a:t>ve</a:t>
            </a:r>
            <a:r>
              <a:rPr lang="nl-NL" altLang="nl-NL" sz="2500" dirty="0" smtClean="0"/>
              <a:t> had </a:t>
            </a:r>
            <a:r>
              <a:rPr lang="nl-NL" altLang="nl-NL" sz="2500" dirty="0" err="1" smtClean="0"/>
              <a:t>people</a:t>
            </a:r>
            <a:r>
              <a:rPr lang="nl-NL" altLang="nl-NL" sz="2500" dirty="0" smtClean="0"/>
              <a:t> </a:t>
            </a:r>
            <a:r>
              <a:rPr lang="nl-NL" altLang="nl-NL" sz="2500" dirty="0" err="1" smtClean="0"/>
              <a:t>siphon</a:t>
            </a:r>
            <a:r>
              <a:rPr lang="nl-NL" altLang="nl-NL" sz="2500" dirty="0" smtClean="0"/>
              <a:t> off </a:t>
            </a:r>
            <a:r>
              <a:rPr lang="nl-NL" altLang="nl-NL" sz="2500" dirty="0" err="1" smtClean="0"/>
              <a:t>my</a:t>
            </a:r>
            <a:r>
              <a:rPr lang="nl-NL" altLang="nl-NL" sz="2500" dirty="0" smtClean="0"/>
              <a:t> </a:t>
            </a:r>
            <a:r>
              <a:rPr lang="nl-NL" altLang="nl-NL" sz="2500" dirty="0" err="1" smtClean="0"/>
              <a:t>whole</a:t>
            </a:r>
            <a:r>
              <a:rPr lang="nl-NL" altLang="nl-NL" sz="2500" dirty="0" smtClean="0"/>
              <a:t> site </a:t>
            </a:r>
            <a:r>
              <a:rPr lang="nl-NL" altLang="nl-NL" sz="2500" dirty="0" err="1" smtClean="0"/>
              <a:t>and</a:t>
            </a:r>
            <a:r>
              <a:rPr lang="nl-NL" altLang="nl-NL" sz="2500" dirty="0" smtClean="0"/>
              <a:t> </a:t>
            </a:r>
            <a:r>
              <a:rPr lang="nl-NL" altLang="nl-NL" sz="2500" dirty="0" err="1" smtClean="0"/>
              <a:t>then</a:t>
            </a:r>
            <a:r>
              <a:rPr lang="nl-NL" altLang="nl-NL" sz="2500" dirty="0" smtClean="0"/>
              <a:t> claim </a:t>
            </a:r>
            <a:r>
              <a:rPr lang="nl-NL" altLang="nl-NL" sz="2500" dirty="0" err="1" smtClean="0"/>
              <a:t>my</a:t>
            </a:r>
            <a:r>
              <a:rPr lang="nl-NL" altLang="nl-NL" sz="2500" dirty="0" smtClean="0"/>
              <a:t> content was public domain </a:t>
            </a:r>
            <a:r>
              <a:rPr lang="nl-NL" altLang="nl-NL" sz="2500" dirty="0" err="1" smtClean="0"/>
              <a:t>because</a:t>
            </a:r>
            <a:r>
              <a:rPr lang="nl-NL" altLang="nl-NL" sz="2500" dirty="0" smtClean="0"/>
              <a:t> </a:t>
            </a:r>
            <a:r>
              <a:rPr lang="nl-NL" altLang="nl-NL" sz="2500" dirty="0" err="1" smtClean="0"/>
              <a:t>they</a:t>
            </a:r>
            <a:r>
              <a:rPr lang="nl-NL" altLang="nl-NL" sz="2500" dirty="0" smtClean="0"/>
              <a:t> found </a:t>
            </a:r>
            <a:r>
              <a:rPr lang="nl-NL" altLang="nl-NL" sz="2500" dirty="0" err="1" smtClean="0"/>
              <a:t>it</a:t>
            </a:r>
            <a:r>
              <a:rPr lang="nl-NL" altLang="nl-NL" sz="2500" dirty="0" smtClean="0"/>
              <a:t> via Google. </a:t>
            </a:r>
            <a:endParaRPr lang="nl-NL" altLang="nl-NL" sz="2500" dirty="0"/>
          </a:p>
        </p:txBody>
      </p:sp>
      <p:sp>
        <p:nvSpPr>
          <p:cNvPr id="14346" name="Rectangle 180"/>
          <p:cNvSpPr>
            <a:spLocks noChangeArrowheads="1"/>
          </p:cNvSpPr>
          <p:nvPr/>
        </p:nvSpPr>
        <p:spPr bwMode="auto">
          <a:xfrm>
            <a:off x="530225" y="1290638"/>
            <a:ext cx="2922905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eaLnBrk="1" hangingPunct="1"/>
            <a:r>
              <a:rPr lang="nl-NL" altLang="nl-NL" sz="11600" dirty="0" err="1" smtClean="0">
                <a:latin typeface="Avenir Next" charset="0"/>
                <a:ea typeface="Avenir Next" charset="0"/>
                <a:cs typeface="Avenir Next" charset="0"/>
              </a:rPr>
              <a:t>Optimal</a:t>
            </a:r>
            <a:r>
              <a:rPr lang="nl-NL" altLang="nl-NL" sz="11600" dirty="0" smtClean="0">
                <a:latin typeface="Avenir Next" charset="0"/>
                <a:ea typeface="Avenir Next" charset="0"/>
                <a:cs typeface="Avenir Next" charset="0"/>
              </a:rPr>
              <a:t> </a:t>
            </a:r>
            <a:r>
              <a:rPr lang="nl-NL" altLang="nl-NL" sz="11600" dirty="0" err="1" smtClean="0">
                <a:latin typeface="Avenir Next" charset="0"/>
                <a:ea typeface="Avenir Next" charset="0"/>
                <a:cs typeface="Avenir Next" charset="0"/>
              </a:rPr>
              <a:t>Size</a:t>
            </a:r>
            <a:r>
              <a:rPr lang="nl-NL" altLang="nl-NL" sz="11600" dirty="0" smtClean="0">
                <a:latin typeface="Avenir Next" charset="0"/>
                <a:ea typeface="Avenir Next" charset="0"/>
                <a:cs typeface="Avenir Next" charset="0"/>
              </a:rPr>
              <a:t> </a:t>
            </a:r>
            <a:r>
              <a:rPr lang="nl-NL" altLang="nl-NL" sz="11600" dirty="0" err="1" smtClean="0">
                <a:latin typeface="Avenir Next" charset="0"/>
                <a:ea typeface="Avenir Next" charset="0"/>
                <a:cs typeface="Avenir Next" charset="0"/>
              </a:rPr>
              <a:t>Sorting</a:t>
            </a:r>
            <a:r>
              <a:rPr lang="nl-NL" altLang="nl-NL" sz="11600" dirty="0" smtClean="0">
                <a:latin typeface="Avenir Next" charset="0"/>
                <a:ea typeface="Avenir Next" charset="0"/>
                <a:cs typeface="Avenir Next" charset="0"/>
              </a:rPr>
              <a:t> Network</a:t>
            </a:r>
            <a:endParaRPr lang="nl-NL" altLang="nl-NL" sz="11600" dirty="0">
              <a:latin typeface="Avenir Next" charset="0"/>
              <a:ea typeface="Avenir Next" charset="0"/>
              <a:cs typeface="Avenir Next" charset="0"/>
            </a:endParaRPr>
          </a:p>
        </p:txBody>
      </p:sp>
      <p:sp>
        <p:nvSpPr>
          <p:cNvPr id="7" name="Oval 6"/>
          <p:cNvSpPr/>
          <p:nvPr/>
        </p:nvSpPr>
        <p:spPr>
          <a:xfrm>
            <a:off x="3917950"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7" name="Oval 16"/>
          <p:cNvSpPr/>
          <p:nvPr/>
        </p:nvSpPr>
        <p:spPr>
          <a:xfrm>
            <a:off x="6708775"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8" name="Oval 17"/>
          <p:cNvSpPr/>
          <p:nvPr/>
        </p:nvSpPr>
        <p:spPr>
          <a:xfrm>
            <a:off x="9501188"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9" name="Oval 18"/>
          <p:cNvSpPr/>
          <p:nvPr/>
        </p:nvSpPr>
        <p:spPr>
          <a:xfrm>
            <a:off x="12293600"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0" name="Oval 19"/>
          <p:cNvSpPr/>
          <p:nvPr/>
        </p:nvSpPr>
        <p:spPr>
          <a:xfrm>
            <a:off x="15084425"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1" name="Oval 20"/>
          <p:cNvSpPr/>
          <p:nvPr/>
        </p:nvSpPr>
        <p:spPr>
          <a:xfrm>
            <a:off x="17876838"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2" name="Oval 21"/>
          <p:cNvSpPr/>
          <p:nvPr/>
        </p:nvSpPr>
        <p:spPr>
          <a:xfrm>
            <a:off x="20667663"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3" name="Oval 22"/>
          <p:cNvSpPr/>
          <p:nvPr/>
        </p:nvSpPr>
        <p:spPr>
          <a:xfrm>
            <a:off x="23460075"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4" name="Oval 23"/>
          <p:cNvSpPr/>
          <p:nvPr/>
        </p:nvSpPr>
        <p:spPr>
          <a:xfrm>
            <a:off x="26250900"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pic>
        <p:nvPicPr>
          <p:cNvPr id="14356" name="Afbeelding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37048" y="39645510"/>
            <a:ext cx="6350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0" y="4718050"/>
            <a:ext cx="30267275"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Afbeelding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6572" y="22829586"/>
            <a:ext cx="5480596" cy="3600000"/>
          </a:xfrm>
          <a:prstGeom prst="rect">
            <a:avLst/>
          </a:prstGeom>
        </p:spPr>
      </p:pic>
      <p:cxnSp>
        <p:nvCxnSpPr>
          <p:cNvPr id="5" name="Rechte verbindingslijn met pijl 4"/>
          <p:cNvCxnSpPr>
            <a:cxnSpLocks/>
          </p:cNvCxnSpPr>
          <p:nvPr/>
        </p:nvCxnSpPr>
        <p:spPr>
          <a:xfrm flipV="1">
            <a:off x="17696838" y="24712245"/>
            <a:ext cx="360000" cy="1080000"/>
          </a:xfrm>
          <a:prstGeom prst="straightConnector1">
            <a:avLst/>
          </a:prstGeom>
          <a:ln w="127000" cap="flat" cmpd="sng">
            <a:solidFill>
              <a:srgbClr val="0000FF"/>
            </a:solidFill>
            <a:tailEnd type="triangle"/>
          </a:ln>
        </p:spPr>
        <p:style>
          <a:lnRef idx="3">
            <a:schemeClr val="accent6"/>
          </a:lnRef>
          <a:fillRef idx="0">
            <a:schemeClr val="accent6"/>
          </a:fillRef>
          <a:effectRef idx="2">
            <a:schemeClr val="accent6"/>
          </a:effectRef>
          <a:fontRef idx="minor">
            <a:schemeClr val="tx1"/>
          </a:fontRef>
        </p:style>
      </p:cxnSp>
      <p:cxnSp>
        <p:nvCxnSpPr>
          <p:cNvPr id="25" name="Rechte verbindingslijn met pijl 24"/>
          <p:cNvCxnSpPr>
            <a:cxnSpLocks/>
          </p:cNvCxnSpPr>
          <p:nvPr/>
        </p:nvCxnSpPr>
        <p:spPr>
          <a:xfrm flipV="1">
            <a:off x="19077104" y="24823153"/>
            <a:ext cx="360000" cy="1080000"/>
          </a:xfrm>
          <a:prstGeom prst="straightConnector1">
            <a:avLst/>
          </a:prstGeom>
          <a:ln w="127000" cap="flat" cmpd="sng">
            <a:solidFill>
              <a:srgbClr val="0000FF"/>
            </a:solidFill>
            <a:headEnd type="triangle"/>
            <a:tailEnd type="none"/>
          </a:ln>
        </p:spPr>
        <p:style>
          <a:lnRef idx="3">
            <a:schemeClr val="accent6"/>
          </a:lnRef>
          <a:fillRef idx="0">
            <a:schemeClr val="accent6"/>
          </a:fillRef>
          <a:effectRef idx="2">
            <a:schemeClr val="accent6"/>
          </a:effectRef>
          <a:fontRef idx="minor">
            <a:schemeClr val="tx1"/>
          </a:fontRef>
        </p:style>
      </p:cxnSp>
      <p:pic>
        <p:nvPicPr>
          <p:cNvPr id="14" name="Afbeelding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37048" y="20906954"/>
            <a:ext cx="6905625" cy="3095625"/>
          </a:xfrm>
          <a:prstGeom prst="rect">
            <a:avLst/>
          </a:prstGeom>
        </p:spPr>
      </p:pic>
      <p:pic>
        <p:nvPicPr>
          <p:cNvPr id="15" name="Afbeelding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31423" y="17811329"/>
            <a:ext cx="6905625" cy="30956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6798</TotalTime>
  <Words>414</Words>
  <Application>Microsoft Macintosh PowerPoint</Application>
  <PresentationFormat>Aangepast</PresentationFormat>
  <Paragraphs>33</Paragraphs>
  <Slides>1</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Avenir Next</vt:lpstr>
      <vt:lpstr>Calibri</vt:lpstr>
      <vt:lpstr>Helvetica</vt:lpstr>
      <vt:lpstr>ＭＳ Ｐゴシック</vt:lpstr>
      <vt:lpstr>Times New Roman</vt:lpstr>
      <vt:lpstr>Default Design</vt:lpstr>
      <vt:lpstr>PowerPoint-presentatie</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r0375050</cp:lastModifiedBy>
  <cp:revision>579</cp:revision>
  <cp:lastPrinted>2016-02-16T13:10:23Z</cp:lastPrinted>
  <dcterms:created xsi:type="dcterms:W3CDTF">2012-06-12T14:08:55Z</dcterms:created>
  <dcterms:modified xsi:type="dcterms:W3CDTF">2016-02-16T15:53:08Z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