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6" r:id="rId3"/>
    <p:sldId id="259" r:id="rId4"/>
    <p:sldId id="261" r:id="rId5"/>
    <p:sldId id="262" r:id="rId6"/>
    <p:sldId id="263" r:id="rId7"/>
    <p:sldId id="264" r:id="rId8"/>
    <p:sldId id="256" r:id="rId9"/>
    <p:sldId id="258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86E"/>
    <a:srgbClr val="9A98A3"/>
    <a:srgbClr val="A2A1A9"/>
    <a:srgbClr val="F8F7F7"/>
    <a:srgbClr val="E74C3C"/>
    <a:srgbClr val="00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122" autoAdjust="0"/>
  </p:normalViewPr>
  <p:slideViewPr>
    <p:cSldViewPr snapToGrid="0">
      <p:cViewPr varScale="1">
        <p:scale>
          <a:sx n="56" d="100"/>
          <a:sy n="56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04D22-CE71-49DA-BCF2-FA94504776E4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FF9E1-1DB4-4E44-827B-6DE69512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77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vincent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FF9E1-1DB4-4E44-827B-6DE6951291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4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kristof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FF9E1-1DB4-4E44-827B-6DE6951291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36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kristof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FF9E1-1DB4-4E44-827B-6DE6951291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24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kristof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FF9E1-1DB4-4E44-827B-6DE6951291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7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Rodric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FF9E1-1DB4-4E44-827B-6DE6951291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62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mtClean="0"/>
              <a:t>Rodric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FF9E1-1DB4-4E44-827B-6DE6951291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5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vincent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FF9E1-1DB4-4E44-827B-6DE6951291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45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koen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FF9E1-1DB4-4E44-827B-6DE6951291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9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koen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FF9E1-1DB4-4E44-827B-6DE6951291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24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koen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FF9E1-1DB4-4E44-827B-6DE6951291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60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vincent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FF9E1-1DB4-4E44-827B-6DE6951291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84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vincent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FF9E1-1DB4-4E44-827B-6DE6951291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27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vincent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FF9E1-1DB4-4E44-827B-6DE6951291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92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vincent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FF9E1-1DB4-4E44-827B-6DE6951291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3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3B46-8791-4800-B1A6-E57A5FF5C1A0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3F6D-5AEB-4F2D-B01B-CBF6F777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3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3B46-8791-4800-B1A6-E57A5FF5C1A0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3F6D-5AEB-4F2D-B01B-CBF6F777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5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3B46-8791-4800-B1A6-E57A5FF5C1A0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3F6D-5AEB-4F2D-B01B-CBF6F777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3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3B46-8791-4800-B1A6-E57A5FF5C1A0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3F6D-5AEB-4F2D-B01B-CBF6F777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9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3B46-8791-4800-B1A6-E57A5FF5C1A0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3F6D-5AEB-4F2D-B01B-CBF6F777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6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3B46-8791-4800-B1A6-E57A5FF5C1A0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3F6D-5AEB-4F2D-B01B-CBF6F777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5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3B46-8791-4800-B1A6-E57A5FF5C1A0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3F6D-5AEB-4F2D-B01B-CBF6F777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2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3B46-8791-4800-B1A6-E57A5FF5C1A0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3F6D-5AEB-4F2D-B01B-CBF6F777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3B46-8791-4800-B1A6-E57A5FF5C1A0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3F6D-5AEB-4F2D-B01B-CBF6F777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4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3B46-8791-4800-B1A6-E57A5FF5C1A0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3F6D-5AEB-4F2D-B01B-CBF6F777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5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3B46-8791-4800-B1A6-E57A5FF5C1A0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3F6D-5AEB-4F2D-B01B-CBF6F777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9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33B46-8791-4800-B1A6-E57A5FF5C1A0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43F6D-5AEB-4F2D-B01B-CBF6F777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030" y="2211734"/>
            <a:ext cx="3257939" cy="24345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9476" y="5342948"/>
            <a:ext cx="10273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400" dirty="0" smtClean="0">
                <a:solidFill>
                  <a:srgbClr val="69686E"/>
                </a:solidFill>
                <a:latin typeface="Lane - Narrow" panose="02000506020000020004" pitchFamily="2" charset="0"/>
              </a:rPr>
              <a:t>Rodric Degroote, Kristof Colpaert, Koen Van Crombrugge, Vincent De Ridder</a:t>
            </a:r>
            <a:endParaRPr lang="en-US" sz="2400" dirty="0">
              <a:solidFill>
                <a:srgbClr val="69686E"/>
              </a:solidFill>
              <a:latin typeface="Lane - Narrow" panose="0200050602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908" y="759124"/>
            <a:ext cx="10248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5400" dirty="0" smtClean="0">
                <a:solidFill>
                  <a:srgbClr val="9A98A3"/>
                </a:solidFill>
                <a:latin typeface="Lane - Narrow" panose="02000506020000020004" pitchFamily="2" charset="0"/>
              </a:rPr>
              <a:t>www.groenestraat.be</a:t>
            </a:r>
            <a:endParaRPr lang="en-US" sz="5400" dirty="0">
              <a:solidFill>
                <a:srgbClr val="9A98A3"/>
              </a:solidFill>
              <a:latin typeface="Lane - Narrow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1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4573" y="309489"/>
            <a:ext cx="7211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6000" dirty="0" smtClean="0">
                <a:solidFill>
                  <a:srgbClr val="69686E"/>
                </a:solidFill>
                <a:latin typeface="Lane - Narrow" panose="02000506020000020004" pitchFamily="2" charset="0"/>
              </a:rPr>
              <a:t>Gebruiksvriendelijk</a:t>
            </a:r>
            <a:endParaRPr lang="en-US" sz="2800" dirty="0">
              <a:solidFill>
                <a:srgbClr val="69686E"/>
              </a:solidFill>
              <a:latin typeface="Lane - Narrow" panose="0200050602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334" y="201789"/>
            <a:ext cx="943594" cy="7051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4287" y="2467155"/>
            <a:ext cx="4123427" cy="369332"/>
          </a:xfrm>
          <a:prstGeom prst="rect">
            <a:avLst/>
          </a:prstGeom>
          <a:noFill/>
          <a:ln>
            <a:solidFill>
              <a:srgbClr val="A2A1A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>
                <a:solidFill>
                  <a:srgbClr val="69686E"/>
                </a:solidFill>
              </a:rPr>
              <a:t>LOGISCHE OPBOUW</a:t>
            </a:r>
            <a:endParaRPr lang="en-US" dirty="0">
              <a:solidFill>
                <a:srgbClr val="69686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4286" y="3033623"/>
            <a:ext cx="4123427" cy="369332"/>
          </a:xfrm>
          <a:prstGeom prst="rect">
            <a:avLst/>
          </a:prstGeom>
          <a:noFill/>
          <a:ln>
            <a:solidFill>
              <a:srgbClr val="A2A1A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>
                <a:solidFill>
                  <a:srgbClr val="69686E"/>
                </a:solidFill>
              </a:rPr>
              <a:t>WEERKERENDE ELEMENTEN</a:t>
            </a:r>
            <a:endParaRPr lang="en-US" dirty="0">
              <a:solidFill>
                <a:srgbClr val="69686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4285" y="3600091"/>
            <a:ext cx="4123427" cy="369332"/>
          </a:xfrm>
          <a:prstGeom prst="rect">
            <a:avLst/>
          </a:prstGeom>
          <a:noFill/>
          <a:ln>
            <a:solidFill>
              <a:srgbClr val="A2A1A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>
                <a:solidFill>
                  <a:srgbClr val="69686E"/>
                </a:solidFill>
              </a:rPr>
              <a:t>INTERACTIE</a:t>
            </a:r>
            <a:endParaRPr lang="en-US" dirty="0">
              <a:solidFill>
                <a:srgbClr val="69686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4284" y="4175626"/>
            <a:ext cx="4123427" cy="369332"/>
          </a:xfrm>
          <a:prstGeom prst="rect">
            <a:avLst/>
          </a:prstGeom>
          <a:noFill/>
          <a:ln>
            <a:solidFill>
              <a:srgbClr val="A2A1A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>
                <a:solidFill>
                  <a:srgbClr val="69686E"/>
                </a:solidFill>
              </a:rPr>
              <a:t>VLOT</a:t>
            </a:r>
            <a:endParaRPr lang="en-US" dirty="0">
              <a:solidFill>
                <a:srgbClr val="69686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4283" y="4751161"/>
            <a:ext cx="4123427" cy="369332"/>
          </a:xfrm>
          <a:prstGeom prst="rect">
            <a:avLst/>
          </a:prstGeom>
          <a:noFill/>
          <a:ln>
            <a:solidFill>
              <a:srgbClr val="A2A1A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>
                <a:solidFill>
                  <a:srgbClr val="69686E"/>
                </a:solidFill>
              </a:rPr>
              <a:t>RESPONSIVE</a:t>
            </a:r>
            <a:endParaRPr lang="en-US" dirty="0">
              <a:solidFill>
                <a:srgbClr val="69686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9895" y="2659826"/>
            <a:ext cx="18551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A98A3"/>
                </a:solidFill>
                <a:latin typeface="Lane - Narrow" panose="02000506020000020004" pitchFamily="2" charset="0"/>
              </a:rPr>
              <a:t>AJAX</a:t>
            </a:r>
            <a:endParaRPr lang="en-US" sz="6000" dirty="0">
              <a:solidFill>
                <a:srgbClr val="9A98A3"/>
              </a:solidFill>
              <a:latin typeface="Lane - Narrow" panose="0200050602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12067" y="1325152"/>
            <a:ext cx="2957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A98A3"/>
                </a:solidFill>
                <a:latin typeface="Lane - Narrow" panose="02000506020000020004" pitchFamily="2" charset="0"/>
              </a:rPr>
              <a:t>JQUERY</a:t>
            </a:r>
            <a:endParaRPr lang="en-US" sz="6000" dirty="0">
              <a:solidFill>
                <a:srgbClr val="9A98A3"/>
              </a:solidFill>
              <a:latin typeface="Lane - Narrow" panose="02000506020000020004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3252" y="5530154"/>
            <a:ext cx="2210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000" dirty="0" smtClean="0">
                <a:solidFill>
                  <a:srgbClr val="9A98A3"/>
                </a:solidFill>
                <a:latin typeface="Lane - Narrow" panose="02000506020000020004" pitchFamily="2" charset="0"/>
              </a:rPr>
              <a:t>Switchery</a:t>
            </a:r>
            <a:endParaRPr lang="en-US" sz="4000" dirty="0">
              <a:solidFill>
                <a:srgbClr val="9A98A3"/>
              </a:solidFill>
              <a:latin typeface="Lane - Narrow" panose="0200050602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95427" y="3318890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 smtClean="0">
                <a:solidFill>
                  <a:srgbClr val="9A98A3"/>
                </a:solidFill>
                <a:latin typeface="Lane - Narrow" panose="02000506020000020004" pitchFamily="2" charset="0"/>
              </a:rPr>
              <a:t>Live</a:t>
            </a:r>
            <a:r>
              <a:rPr lang="nl-BE" sz="3600" dirty="0" smtClean="0">
                <a:solidFill>
                  <a:srgbClr val="69686E"/>
                </a:solidFill>
                <a:latin typeface="Lane - Narrow" panose="02000506020000020004" pitchFamily="2" charset="0"/>
              </a:rPr>
              <a:t> </a:t>
            </a:r>
            <a:r>
              <a:rPr lang="nl-BE" sz="3600" dirty="0" smtClean="0">
                <a:solidFill>
                  <a:srgbClr val="9A98A3"/>
                </a:solidFill>
                <a:latin typeface="Lane - Narrow" panose="02000506020000020004" pitchFamily="2" charset="0"/>
              </a:rPr>
              <a:t>validation</a:t>
            </a:r>
            <a:endParaRPr lang="en-US" sz="3600" dirty="0">
              <a:solidFill>
                <a:srgbClr val="9A98A3"/>
              </a:solidFill>
              <a:latin typeface="Lane - Narrow" panose="02000506020000020004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10007" y="5754664"/>
            <a:ext cx="16197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A98A3"/>
                </a:solidFill>
                <a:latin typeface="Lane - Narrow" panose="02000506020000020004" pitchFamily="2" charset="0"/>
              </a:rPr>
              <a:t>CSS</a:t>
            </a:r>
            <a:endParaRPr lang="en-US" sz="6000" dirty="0">
              <a:solidFill>
                <a:srgbClr val="9A98A3"/>
              </a:solidFill>
              <a:latin typeface="Lane - Narrow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1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959" y="4298770"/>
            <a:ext cx="10515600" cy="1325563"/>
          </a:xfrm>
        </p:spPr>
        <p:txBody>
          <a:bodyPr>
            <a:noAutofit/>
          </a:bodyPr>
          <a:lstStyle/>
          <a:p>
            <a:r>
              <a:rPr lang="nl-BE" sz="11500" dirty="0" smtClean="0">
                <a:solidFill>
                  <a:srgbClr val="69686E"/>
                </a:solidFill>
                <a:latin typeface="Lane - Narrow" panose="02000506020000020004" pitchFamily="2" charset="0"/>
              </a:rPr>
              <a:t>Back-end</a:t>
            </a:r>
            <a:endParaRPr lang="en-US" sz="11500" dirty="0">
              <a:solidFill>
                <a:srgbClr val="69686E"/>
              </a:solidFill>
              <a:latin typeface="Lane - Narrow" panose="0200050602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9959" y="5624333"/>
            <a:ext cx="8971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 smtClean="0">
                <a:solidFill>
                  <a:srgbClr val="9A98A3"/>
                </a:solidFill>
                <a:latin typeface="Lane - Narrow" panose="02000506020000020004" pitchFamily="2" charset="0"/>
              </a:rPr>
              <a:t>Van php tot custom post type</a:t>
            </a:r>
            <a:endParaRPr lang="en-US" sz="3200" dirty="0">
              <a:solidFill>
                <a:srgbClr val="9A98A3"/>
              </a:solidFill>
              <a:latin typeface="Lane - Narrow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21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4573" y="309489"/>
            <a:ext cx="9420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6000" dirty="0" smtClean="0">
                <a:solidFill>
                  <a:srgbClr val="69686E"/>
                </a:solidFill>
                <a:latin typeface="Lane - Narrow" panose="02000506020000020004" pitchFamily="2" charset="0"/>
              </a:rPr>
              <a:t>Uitbreiding op wordpress</a:t>
            </a:r>
            <a:endParaRPr lang="en-US" sz="2800" dirty="0">
              <a:solidFill>
                <a:srgbClr val="69686E"/>
              </a:solidFill>
              <a:latin typeface="Lane - Narrow" panose="0200050602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334" y="201789"/>
            <a:ext cx="943594" cy="7051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69" y="1987937"/>
            <a:ext cx="4006071" cy="35757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13739" y="2483171"/>
            <a:ext cx="62627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BE" sz="5400" dirty="0" smtClean="0">
                <a:solidFill>
                  <a:srgbClr val="69686E"/>
                </a:solidFill>
                <a:latin typeface="Lane - Narrow" panose="02000506020000020004" pitchFamily="2" charset="0"/>
              </a:rPr>
              <a:t>Custom Post Types</a:t>
            </a:r>
          </a:p>
          <a:p>
            <a:pPr marL="285750" indent="-285750">
              <a:buFontTx/>
              <a:buChar char="-"/>
            </a:pPr>
            <a:r>
              <a:rPr lang="nl-BE" sz="5400" dirty="0" smtClean="0">
                <a:solidFill>
                  <a:srgbClr val="69686E"/>
                </a:solidFill>
                <a:latin typeface="Lane - Narrow" panose="02000506020000020004" pitchFamily="2" charset="0"/>
              </a:rPr>
              <a:t>Shortcodes</a:t>
            </a:r>
          </a:p>
          <a:p>
            <a:pPr marL="285750" indent="-285750">
              <a:buFontTx/>
              <a:buChar char="-"/>
            </a:pPr>
            <a:r>
              <a:rPr lang="nl-BE" sz="5400" dirty="0" smtClean="0">
                <a:solidFill>
                  <a:srgbClr val="69686E"/>
                </a:solidFill>
                <a:latin typeface="Lane - Narrow" panose="02000506020000020004" pitchFamily="2" charset="0"/>
              </a:rPr>
              <a:t>Plugins</a:t>
            </a:r>
            <a:endParaRPr lang="en-US" sz="5400" dirty="0">
              <a:solidFill>
                <a:srgbClr val="69686E"/>
              </a:solidFill>
              <a:latin typeface="Lane - Narrow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59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4573" y="309489"/>
            <a:ext cx="9420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6000" dirty="0" smtClean="0">
                <a:solidFill>
                  <a:srgbClr val="69686E"/>
                </a:solidFill>
                <a:latin typeface="Lane - Narrow" panose="02000506020000020004" pitchFamily="2" charset="0"/>
              </a:rPr>
              <a:t>Plugins</a:t>
            </a:r>
            <a:endParaRPr lang="en-US" sz="2800" dirty="0">
              <a:solidFill>
                <a:srgbClr val="69686E"/>
              </a:solidFill>
              <a:latin typeface="Lane - Narrow" panose="0200050602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334" y="201789"/>
            <a:ext cx="943594" cy="7051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8136" y="2276137"/>
            <a:ext cx="10886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BE" sz="4800" dirty="0" smtClean="0">
                <a:solidFill>
                  <a:srgbClr val="69686E"/>
                </a:solidFill>
                <a:latin typeface="Lane - Narrow" panose="02000506020000020004" pitchFamily="2" charset="0"/>
              </a:rPr>
              <a:t> Extra functionaliteit</a:t>
            </a:r>
          </a:p>
          <a:p>
            <a:pPr marL="285750" indent="-285750">
              <a:buFontTx/>
              <a:buChar char="-"/>
            </a:pPr>
            <a:r>
              <a:rPr lang="nl-BE" sz="4800" dirty="0" smtClean="0">
                <a:solidFill>
                  <a:srgbClr val="69686E"/>
                </a:solidFill>
                <a:latin typeface="Lane - Narrow" panose="02000506020000020004" pitchFamily="2" charset="0"/>
              </a:rPr>
              <a:t> Modulair</a:t>
            </a:r>
          </a:p>
          <a:p>
            <a:r>
              <a:rPr lang="nl-BE" sz="4800" dirty="0" smtClean="0">
                <a:solidFill>
                  <a:srgbClr val="69686E"/>
                </a:solidFill>
                <a:latin typeface="Lane - Narrow" panose="02000506020000020004" pitchFamily="2" charset="0"/>
              </a:rPr>
              <a:t>- Custom development </a:t>
            </a:r>
          </a:p>
        </p:txBody>
      </p:sp>
    </p:spTree>
    <p:extLst>
      <p:ext uri="{BB962C8B-B14F-4D97-AF65-F5344CB8AC3E}">
        <p14:creationId xmlns:p14="http://schemas.microsoft.com/office/powerpoint/2010/main" val="33002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4573" y="309489"/>
            <a:ext cx="9420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6000" dirty="0" smtClean="0">
                <a:solidFill>
                  <a:srgbClr val="69686E"/>
                </a:solidFill>
                <a:latin typeface="Lane - Narrow" panose="02000506020000020004" pitchFamily="2" charset="0"/>
              </a:rPr>
              <a:t>Custom Post Types</a:t>
            </a:r>
            <a:endParaRPr lang="en-US" sz="2800" dirty="0">
              <a:solidFill>
                <a:srgbClr val="69686E"/>
              </a:solidFill>
              <a:latin typeface="Lane - Narrow" panose="0200050602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334" y="201789"/>
            <a:ext cx="943594" cy="7051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298" y="1641106"/>
            <a:ext cx="4006071" cy="35757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8136" y="2644170"/>
            <a:ext cx="10886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BE" sz="4800" dirty="0" smtClean="0">
                <a:solidFill>
                  <a:srgbClr val="69686E"/>
                </a:solidFill>
                <a:latin typeface="Lane - Narrow" panose="02000506020000020004" pitchFamily="2" charset="0"/>
              </a:rPr>
              <a:t> Makkelijk beheer</a:t>
            </a:r>
          </a:p>
          <a:p>
            <a:pPr marL="285750" indent="-285750">
              <a:buFontTx/>
              <a:buChar char="-"/>
            </a:pPr>
            <a:r>
              <a:rPr lang="nl-BE" sz="4800" dirty="0" smtClean="0">
                <a:solidFill>
                  <a:srgbClr val="69686E"/>
                </a:solidFill>
                <a:latin typeface="Lane - Narrow" panose="02000506020000020004" pitchFamily="2" charset="0"/>
              </a:rPr>
              <a:t> Inhoud onderscheiden</a:t>
            </a:r>
          </a:p>
        </p:txBody>
      </p:sp>
    </p:spTree>
    <p:extLst>
      <p:ext uri="{BB962C8B-B14F-4D97-AF65-F5344CB8AC3E}">
        <p14:creationId xmlns:p14="http://schemas.microsoft.com/office/powerpoint/2010/main" val="31125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162" y="2875002"/>
            <a:ext cx="56416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600" dirty="0" smtClean="0">
                <a:solidFill>
                  <a:srgbClr val="69686E"/>
                </a:solidFill>
                <a:latin typeface="Lane - Narrow" panose="02000506020000020004" pitchFamily="2" charset="0"/>
              </a:rPr>
              <a:t>DEMO</a:t>
            </a:r>
            <a:endParaRPr lang="en-US" sz="6600" dirty="0">
              <a:solidFill>
                <a:srgbClr val="69686E"/>
              </a:solidFill>
              <a:latin typeface="Lane - Narrow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77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66219"/>
            <a:ext cx="12192000" cy="1325563"/>
          </a:xfrm>
        </p:spPr>
        <p:txBody>
          <a:bodyPr>
            <a:noAutofit/>
          </a:bodyPr>
          <a:lstStyle/>
          <a:p>
            <a:r>
              <a:rPr lang="nl-BE" sz="6000" dirty="0" smtClean="0">
                <a:solidFill>
                  <a:srgbClr val="69686E"/>
                </a:solidFill>
                <a:latin typeface="Lane - Narrow" panose="02000506020000020004" pitchFamily="2" charset="0"/>
              </a:rPr>
              <a:t>Op wat let een gebruiker (onbewust)?</a:t>
            </a:r>
            <a:endParaRPr lang="en-US" sz="6000" dirty="0">
              <a:solidFill>
                <a:srgbClr val="69686E"/>
              </a:solidFill>
              <a:latin typeface="Lane - Narrow" panose="0200050602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5321" y="2766219"/>
            <a:ext cx="824135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nl-BE" sz="4400" dirty="0" smtClean="0">
                <a:solidFill>
                  <a:srgbClr val="69686E"/>
                </a:solidFill>
                <a:latin typeface="Lane - Narrow" panose="02000506020000020004" pitchFamily="2" charset="0"/>
              </a:rPr>
              <a:t>Ziet het er goed uit?</a:t>
            </a:r>
          </a:p>
          <a:p>
            <a:pPr marL="342900" indent="-342900">
              <a:buAutoNum type="arabicPeriod"/>
            </a:pPr>
            <a:r>
              <a:rPr lang="nl-BE" sz="4400" dirty="0" smtClean="0">
                <a:solidFill>
                  <a:srgbClr val="69686E"/>
                </a:solidFill>
                <a:latin typeface="Lane - Narrow" panose="02000506020000020004" pitchFamily="2" charset="0"/>
              </a:rPr>
              <a:t>Is het aangenaam te gebruiken?</a:t>
            </a:r>
          </a:p>
          <a:p>
            <a:pPr marL="342900" indent="-342900">
              <a:buAutoNum type="arabicPeriod"/>
            </a:pPr>
            <a:r>
              <a:rPr lang="nl-BE" sz="4400" dirty="0" smtClean="0">
                <a:solidFill>
                  <a:srgbClr val="69686E"/>
                </a:solidFill>
                <a:latin typeface="Lane - Narrow" panose="02000506020000020004" pitchFamily="2" charset="0"/>
              </a:rPr>
              <a:t>Werkt het?</a:t>
            </a:r>
            <a:endParaRPr lang="en-US" sz="4400" dirty="0">
              <a:solidFill>
                <a:srgbClr val="69686E"/>
              </a:solidFill>
              <a:latin typeface="Lane - Narrow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63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959" y="4298770"/>
            <a:ext cx="10515600" cy="1325563"/>
          </a:xfrm>
        </p:spPr>
        <p:txBody>
          <a:bodyPr>
            <a:noAutofit/>
          </a:bodyPr>
          <a:lstStyle/>
          <a:p>
            <a:r>
              <a:rPr lang="nl-BE" sz="11500" dirty="0" smtClean="0">
                <a:solidFill>
                  <a:srgbClr val="69686E"/>
                </a:solidFill>
                <a:latin typeface="Lane - Narrow" panose="02000506020000020004" pitchFamily="2" charset="0"/>
              </a:rPr>
              <a:t>Front-end</a:t>
            </a:r>
            <a:endParaRPr lang="en-US" sz="11500" dirty="0">
              <a:solidFill>
                <a:srgbClr val="69686E"/>
              </a:solidFill>
              <a:latin typeface="Lane - Narrow" panose="0200050602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9959" y="5624333"/>
            <a:ext cx="8971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 smtClean="0">
                <a:solidFill>
                  <a:srgbClr val="9A98A3"/>
                </a:solidFill>
                <a:latin typeface="Lane - Narrow" panose="02000506020000020004" pitchFamily="2" charset="0"/>
              </a:rPr>
              <a:t>Van design tot gebruiksvriendelijkheid</a:t>
            </a:r>
            <a:endParaRPr lang="en-US" sz="3200" dirty="0">
              <a:solidFill>
                <a:srgbClr val="9A98A3"/>
              </a:solidFill>
              <a:latin typeface="Lane - Narrow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9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1398" y="554345"/>
            <a:ext cx="10232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6000" dirty="0" smtClean="0">
                <a:solidFill>
                  <a:srgbClr val="69686E"/>
                </a:solidFill>
                <a:latin typeface="Lane - Narrow" panose="02000506020000020004" pitchFamily="2" charset="0"/>
              </a:rPr>
              <a:t>Van wireframe tot design</a:t>
            </a:r>
            <a:endParaRPr lang="en-US" sz="2800" dirty="0">
              <a:solidFill>
                <a:srgbClr val="69686E"/>
              </a:solidFill>
              <a:latin typeface="Lane - Narrow" panose="0200050602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01" y="1846053"/>
            <a:ext cx="4198395" cy="58573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637" y="1846053"/>
            <a:ext cx="4286370" cy="96443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334" y="201789"/>
            <a:ext cx="943594" cy="7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6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1398" y="554345"/>
            <a:ext cx="10232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6000" dirty="0" smtClean="0">
                <a:solidFill>
                  <a:srgbClr val="69686E"/>
                </a:solidFill>
                <a:latin typeface="Lane - Narrow" panose="02000506020000020004" pitchFamily="2" charset="0"/>
              </a:rPr>
              <a:t>Van wireframe tot design</a:t>
            </a:r>
            <a:endParaRPr lang="en-US" sz="2800" dirty="0">
              <a:solidFill>
                <a:srgbClr val="69686E"/>
              </a:solidFill>
              <a:latin typeface="Lane - Narrow" panose="0200050602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317" y="2881223"/>
            <a:ext cx="7626016" cy="106393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317" y="2294628"/>
            <a:ext cx="7571514" cy="552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334" y="201789"/>
            <a:ext cx="943594" cy="7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1398" y="554345"/>
            <a:ext cx="10232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6000" dirty="0" smtClean="0">
                <a:solidFill>
                  <a:srgbClr val="69686E"/>
                </a:solidFill>
                <a:latin typeface="Lane - Narrow" panose="02000506020000020004" pitchFamily="2" charset="0"/>
              </a:rPr>
              <a:t>Van wireframe tot design</a:t>
            </a:r>
            <a:endParaRPr lang="en-US" sz="2800" dirty="0">
              <a:solidFill>
                <a:srgbClr val="69686E"/>
              </a:solidFill>
              <a:latin typeface="Lane - Narrow" panose="02000506020000020004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19" y="2329135"/>
            <a:ext cx="7571514" cy="170359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334" y="201789"/>
            <a:ext cx="943594" cy="7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1398" y="554345"/>
            <a:ext cx="10232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6000" dirty="0" smtClean="0">
                <a:solidFill>
                  <a:srgbClr val="69686E"/>
                </a:solidFill>
                <a:latin typeface="Lane - Narrow" panose="02000506020000020004" pitchFamily="2" charset="0"/>
              </a:rPr>
              <a:t>Van wireframe tot design</a:t>
            </a:r>
            <a:endParaRPr lang="en-US" sz="2800" dirty="0">
              <a:solidFill>
                <a:srgbClr val="69686E"/>
              </a:solidFill>
              <a:latin typeface="Lane - Narrow" panose="02000506020000020004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61"/>
          <a:stretch/>
        </p:blipFill>
        <p:spPr>
          <a:xfrm>
            <a:off x="291398" y="1915064"/>
            <a:ext cx="5504724" cy="43477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06"/>
          <a:stretch/>
        </p:blipFill>
        <p:spPr>
          <a:xfrm>
            <a:off x="6139317" y="1915064"/>
            <a:ext cx="5705975" cy="6619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334" y="201789"/>
            <a:ext cx="943594" cy="7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4573" y="309489"/>
            <a:ext cx="5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6000" dirty="0" smtClean="0">
                <a:solidFill>
                  <a:srgbClr val="69686E"/>
                </a:solidFill>
                <a:latin typeface="Lane - Narrow" panose="02000506020000020004" pitchFamily="2" charset="0"/>
              </a:rPr>
              <a:t>KLEUR</a:t>
            </a:r>
            <a:endParaRPr lang="en-US" sz="2800" dirty="0">
              <a:solidFill>
                <a:srgbClr val="69686E"/>
              </a:solidFill>
              <a:latin typeface="Lane - Narrow" panose="0200050602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573" y="2558197"/>
            <a:ext cx="2208627" cy="2208627"/>
          </a:xfrm>
          <a:prstGeom prst="rect">
            <a:avLst/>
          </a:prstGeom>
          <a:solidFill>
            <a:srgbClr val="00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2558196"/>
            <a:ext cx="2208627" cy="2208627"/>
          </a:xfrm>
          <a:prstGeom prst="rect">
            <a:avLst/>
          </a:prstGeom>
          <a:solidFill>
            <a:srgbClr val="696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1827" y="2558195"/>
            <a:ext cx="2208627" cy="2208627"/>
          </a:xfrm>
          <a:prstGeom prst="rect">
            <a:avLst/>
          </a:prstGeom>
          <a:solidFill>
            <a:srgbClr val="A2A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60454" y="2558194"/>
            <a:ext cx="2208627" cy="2208627"/>
          </a:xfrm>
          <a:prstGeom prst="rect">
            <a:avLst/>
          </a:prstGeom>
          <a:solidFill>
            <a:srgbClr val="F8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369081" y="2558193"/>
            <a:ext cx="2208627" cy="2208627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4573" y="3339340"/>
            <a:ext cx="2208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dirty="0" smtClean="0">
                <a:solidFill>
                  <a:srgbClr val="F8F7F7"/>
                </a:solidFill>
              </a:rPr>
              <a:t>#00CD00</a:t>
            </a:r>
            <a:endParaRPr lang="en-US" sz="3600" dirty="0">
              <a:solidFill>
                <a:srgbClr val="F8F7F7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43200" y="3339340"/>
            <a:ext cx="2208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dirty="0" smtClean="0">
                <a:solidFill>
                  <a:srgbClr val="F8F7F7"/>
                </a:solidFill>
              </a:rPr>
              <a:t>#</a:t>
            </a:r>
            <a:r>
              <a:rPr lang="nl-BE" sz="3600" dirty="0" smtClean="0">
                <a:solidFill>
                  <a:srgbClr val="F8F7F7"/>
                </a:solidFill>
              </a:rPr>
              <a:t> 69686E</a:t>
            </a:r>
            <a:endParaRPr lang="en-US" sz="3600" dirty="0">
              <a:solidFill>
                <a:srgbClr val="F8F7F7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1825" y="3339338"/>
            <a:ext cx="2208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dirty="0" smtClean="0">
                <a:solidFill>
                  <a:srgbClr val="F8F7F7"/>
                </a:solidFill>
              </a:rPr>
              <a:t>#A2A1A9</a:t>
            </a:r>
            <a:endParaRPr lang="en-US" sz="3600" dirty="0">
              <a:solidFill>
                <a:srgbClr val="F8F7F7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0450" y="3339338"/>
            <a:ext cx="2208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dirty="0" smtClean="0">
                <a:solidFill>
                  <a:srgbClr val="A2A1A9"/>
                </a:solidFill>
              </a:rPr>
              <a:t>#F8F7F7</a:t>
            </a:r>
            <a:endParaRPr lang="en-US" sz="3600" dirty="0">
              <a:solidFill>
                <a:srgbClr val="A2A1A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69080" y="3339338"/>
            <a:ext cx="2208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dirty="0" smtClean="0">
                <a:solidFill>
                  <a:srgbClr val="F8F7F7"/>
                </a:solidFill>
              </a:rPr>
              <a:t>#E74C3C</a:t>
            </a:r>
            <a:endParaRPr lang="en-US" sz="3600" dirty="0">
              <a:solidFill>
                <a:srgbClr val="F8F7F7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334" y="201789"/>
            <a:ext cx="943594" cy="7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4573" y="309489"/>
            <a:ext cx="5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6000" dirty="0" smtClean="0">
                <a:solidFill>
                  <a:srgbClr val="69686E"/>
                </a:solidFill>
                <a:latin typeface="Lane - Narrow" panose="02000506020000020004" pitchFamily="2" charset="0"/>
              </a:rPr>
              <a:t>TEXT</a:t>
            </a:r>
            <a:endParaRPr lang="en-US" sz="2800" dirty="0">
              <a:solidFill>
                <a:srgbClr val="69686E"/>
              </a:solidFill>
              <a:latin typeface="Lane - Narrow" panose="02000506020000020004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0113" y="1673525"/>
            <a:ext cx="1071400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dirty="0" smtClean="0">
                <a:solidFill>
                  <a:srgbClr val="9A98A3"/>
                </a:solidFill>
                <a:latin typeface="Lane - Narrow" panose="02000506020000020004" pitchFamily="2" charset="0"/>
              </a:rPr>
              <a:t>LANE – NARROW</a:t>
            </a:r>
          </a:p>
          <a:p>
            <a:endParaRPr lang="nl-BE" sz="5400" dirty="0" smtClean="0">
              <a:solidFill>
                <a:srgbClr val="A2A1A9"/>
              </a:solidFill>
              <a:latin typeface="Lane - Narrow" panose="02000506020000020004" pitchFamily="2" charset="0"/>
            </a:endParaRPr>
          </a:p>
          <a:p>
            <a:r>
              <a:rPr lang="nl-BE" sz="5800" dirty="0" smtClean="0">
                <a:solidFill>
                  <a:srgbClr val="A2A1A9"/>
                </a:solidFill>
                <a:latin typeface="Lane - Narrow" panose="02000506020000020004" pitchFamily="2" charset="0"/>
              </a:rPr>
              <a:t>ABCDEFGHIJKLMNOPGRSTUVWXYZabcdefghijklmnopqrstuvwxuz0123456789+-*/€é&amp;$µù^°)]};:=~</a:t>
            </a:r>
            <a:endParaRPr lang="en-US" sz="5800" dirty="0">
              <a:solidFill>
                <a:srgbClr val="A2A1A9"/>
              </a:solidFill>
              <a:latin typeface="Lane - Narrow" panose="02000506020000020004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334" y="201789"/>
            <a:ext cx="943594" cy="7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156</Words>
  <Application>Microsoft Office PowerPoint</Application>
  <PresentationFormat>Widescreen</PresentationFormat>
  <Paragraphs>75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Lane - Narrow</vt:lpstr>
      <vt:lpstr>Office Theme</vt:lpstr>
      <vt:lpstr>PowerPoint Presentation</vt:lpstr>
      <vt:lpstr>Op wat let een gebruiker (onbewust)?</vt:lpstr>
      <vt:lpstr>Front-end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Back-end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De Ridder</dc:creator>
  <cp:lastModifiedBy>Vincent De Ridder</cp:lastModifiedBy>
  <cp:revision>13</cp:revision>
  <dcterms:created xsi:type="dcterms:W3CDTF">2015-06-18T09:09:11Z</dcterms:created>
  <dcterms:modified xsi:type="dcterms:W3CDTF">2015-06-18T12:35:19Z</dcterms:modified>
</cp:coreProperties>
</file>