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60F91-1D07-4CCF-A14A-2863F0566774}" type="datetimeFigureOut">
              <a:rPr lang="nl-BE" smtClean="0"/>
              <a:t>25/05/2022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7BD6F-EF53-47B0-8C0A-4E00BACC0B9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7694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1A965-8A32-4CF9-BC09-A5D5A7341DEC}" type="datetime1">
              <a:rPr lang="nl-BE" smtClean="0"/>
              <a:t>25/05/2022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Numbers based on reserach in the USA. https://www.skincancer.org/skin-cancer-information/skin-cancer-facts/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895A-CBB2-4EFA-B734-BEE6574E5C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395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6859B-980A-4E95-AFC5-A1A1D2745067}" type="datetime1">
              <a:rPr lang="nl-BE" smtClean="0"/>
              <a:t>25/05/2022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Numbers based on reserach in the USA. https://www.skincancer.org/skin-cancer-information/skin-cancer-facts/</a:t>
            </a:r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895A-CBB2-4EFA-B734-BEE6574E5C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635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CEEFC-D411-4EBF-89D1-20F13EAF93D9}" type="datetime1">
              <a:rPr lang="nl-BE" smtClean="0"/>
              <a:t>25/05/2022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Numbers based on reserach in the USA. https://www.skincancer.org/skin-cancer-information/skin-cancer-facts/</a:t>
            </a:r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895A-CBB2-4EFA-B734-BEE6574E5C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720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D742-85ED-44FC-B603-719E33641332}" type="datetime1">
              <a:rPr lang="nl-BE" smtClean="0"/>
              <a:t>25/05/2022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Numbers based on reserach in the USA. https://www.skincancer.org/skin-cancer-information/skin-cancer-facts/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895A-CBB2-4EFA-B734-BEE6574E5C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86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9E3F-BAA2-4E5B-9829-67770676F1F1}" type="datetime1">
              <a:rPr lang="nl-BE" smtClean="0"/>
              <a:t>25/05/2022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Numbers based on reserach in the USA. https://www.skincancer.org/skin-cancer-information/skin-cancer-facts/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895A-CBB2-4EFA-B734-BEE6574E5C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501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B205-2AB1-445A-B9DA-699272C344D2}" type="datetime1">
              <a:rPr lang="nl-BE" smtClean="0"/>
              <a:t>25/05/2022</a:t>
            </a:fld>
            <a:endParaRPr lang="nl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Numbers based on reserach in the USA. https://www.skincancer.org/skin-cancer-information/skin-cancer-facts/</a:t>
            </a:r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895A-CBB2-4EFA-B734-BEE6574E5C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059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1F070-E926-42FB-A17E-F540BE2E49B6}" type="datetime1">
              <a:rPr lang="nl-BE" smtClean="0"/>
              <a:t>25/05/2022</a:t>
            </a:fld>
            <a:endParaRPr lang="nl-B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Numbers based on reserach in the USA. https://www.skincancer.org/skin-cancer-information/skin-cancer-facts/</a:t>
            </a:r>
            <a:endParaRPr lang="nl-B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895A-CBB2-4EFA-B734-BEE6574E5C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784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9BA40-16AB-4387-A231-1BF8A0580407}" type="datetime1">
              <a:rPr lang="nl-BE" smtClean="0"/>
              <a:t>25/05/2022</a:t>
            </a:fld>
            <a:endParaRPr lang="nl-B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Numbers based on reserach in the USA. https://www.skincancer.org/skin-cancer-information/skin-cancer-facts/</a:t>
            </a:r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895A-CBB2-4EFA-B734-BEE6574E5C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928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8A6E-1EAF-4CB7-987A-50ED6F29A166}" type="datetime1">
              <a:rPr lang="nl-BE" smtClean="0"/>
              <a:t>25/05/2022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Numbers based on reserach in the USA. https://www.skincancer.org/skin-cancer-information/skin-cancer-facts/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895A-CBB2-4EFA-B734-BEE6574E5C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792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4611-91E7-44F4-8814-05D55A8C5A7E}" type="datetime1">
              <a:rPr lang="nl-BE" smtClean="0"/>
              <a:t>25/05/2022</a:t>
            </a:fld>
            <a:endParaRPr lang="nl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Numbers based on reserach in the USA. https://www.skincancer.org/skin-cancer-information/skin-cancer-facts/</a:t>
            </a:r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895A-CBB2-4EFA-B734-BEE6574E5C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658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A254-137C-492E-8DEF-646399419B23}" type="datetime1">
              <a:rPr lang="nl-BE" smtClean="0"/>
              <a:t>25/05/2022</a:t>
            </a:fld>
            <a:endParaRPr lang="nl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/>
              <a:t>Numbers based on reserach in the USA. https://www.skincancer.org/skin-cancer-information/skin-cancer-facts/</a:t>
            </a:r>
            <a:endParaRPr lang="nl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895A-CBB2-4EFA-B734-BEE6574E5C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085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EC79710-FF1B-4CFD-A7BD-0502122C72CB}" type="datetime1">
              <a:rPr lang="nl-BE" smtClean="0"/>
              <a:t>25/05/2022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Numbers based on reserach in the USA. https://www.skincancer.org/skin-cancer-information/skin-cancer-facts/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553895A-CBB2-4EFA-B734-BEE6574E5CC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101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ole-detection-app.herokuapp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8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8C073-7CB3-03C9-3AB4-495C55C08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135" y="-66667"/>
            <a:ext cx="9144000" cy="1655762"/>
          </a:xfrm>
        </p:spPr>
        <p:txBody>
          <a:bodyPr/>
          <a:lstStyle/>
          <a:p>
            <a:r>
              <a:rPr lang="nl-BE" b="1" dirty="0">
                <a:solidFill>
                  <a:schemeClr val="tx1"/>
                </a:solidFill>
              </a:rPr>
              <a:t>Skin Cancer </a:t>
            </a:r>
            <a:r>
              <a:rPr lang="nl-BE" b="1" dirty="0" err="1">
                <a:solidFill>
                  <a:schemeClr val="tx1"/>
                </a:solidFill>
              </a:rPr>
              <a:t>Classification</a:t>
            </a:r>
            <a:endParaRPr lang="nl-BE" b="1" dirty="0">
              <a:solidFill>
                <a:schemeClr val="tx1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C2129E-99DF-96B0-2621-FFB0ED486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5232" y="4315120"/>
            <a:ext cx="9144000" cy="1655762"/>
          </a:xfrm>
        </p:spPr>
        <p:txBody>
          <a:bodyPr/>
          <a:lstStyle/>
          <a:p>
            <a:r>
              <a:rPr lang="nl-BE" b="1" dirty="0" err="1">
                <a:solidFill>
                  <a:schemeClr val="tx1"/>
                </a:solidFill>
              </a:rPr>
              <a:t>By</a:t>
            </a:r>
            <a:r>
              <a:rPr lang="nl-BE" b="1" dirty="0">
                <a:solidFill>
                  <a:schemeClr val="tx1"/>
                </a:solidFill>
              </a:rPr>
              <a:t> Kristof Vandewynckel</a:t>
            </a:r>
          </a:p>
          <a:p>
            <a:r>
              <a:rPr lang="nl-BE" b="1" dirty="0">
                <a:solidFill>
                  <a:schemeClr val="tx1"/>
                </a:solidFill>
              </a:rPr>
              <a:t>Junior Data </a:t>
            </a:r>
            <a:r>
              <a:rPr lang="nl-BE" b="1" dirty="0" err="1">
                <a:solidFill>
                  <a:schemeClr val="tx1"/>
                </a:solidFill>
              </a:rPr>
              <a:t>Scientist</a:t>
            </a:r>
            <a:r>
              <a:rPr lang="nl-BE" b="1" dirty="0">
                <a:solidFill>
                  <a:schemeClr val="tx1"/>
                </a:solidFill>
              </a:rPr>
              <a:t>/ AI Operator @ </a:t>
            </a:r>
            <a:r>
              <a:rPr lang="nl-BE" b="1" dirty="0" err="1">
                <a:solidFill>
                  <a:schemeClr val="tx1"/>
                </a:solidFill>
              </a:rPr>
              <a:t>BeCode</a:t>
            </a:r>
            <a:endParaRPr lang="nl-BE" b="1" dirty="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CED4D95-E524-AA43-0D67-873AE7AD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895A-CBB2-4EFA-B734-BEE6574E5CC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78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5E0004-DC78-2173-33C3-A16CAD69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Overview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A63627-0044-7FEE-E8FB-E7B467175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BE" dirty="0"/>
              <a:t>Skin </a:t>
            </a:r>
            <a:r>
              <a:rPr lang="nl-BE" dirty="0" err="1"/>
              <a:t>cancer</a:t>
            </a:r>
            <a:r>
              <a:rPr lang="nl-BE" dirty="0"/>
              <a:t> in </a:t>
            </a:r>
            <a:r>
              <a:rPr lang="nl-BE" dirty="0" err="1"/>
              <a:t>our</a:t>
            </a:r>
            <a:r>
              <a:rPr lang="nl-BE" dirty="0"/>
              <a:t> </a:t>
            </a:r>
            <a:r>
              <a:rPr lang="nl-BE" dirty="0" err="1"/>
              <a:t>current</a:t>
            </a:r>
            <a:r>
              <a:rPr lang="nl-BE" dirty="0"/>
              <a:t> society.</a:t>
            </a:r>
          </a:p>
          <a:p>
            <a:pPr>
              <a:buFontTx/>
              <a:buChar char="-"/>
            </a:pPr>
            <a:r>
              <a:rPr lang="nl-BE" dirty="0"/>
              <a:t>Mission statement.</a:t>
            </a:r>
          </a:p>
          <a:p>
            <a:pPr>
              <a:buFontTx/>
              <a:buChar char="-"/>
            </a:pPr>
            <a:r>
              <a:rPr lang="nl-BE" dirty="0"/>
              <a:t>7 classes of skin </a:t>
            </a:r>
            <a:r>
              <a:rPr lang="nl-BE" dirty="0" err="1"/>
              <a:t>cancer</a:t>
            </a:r>
            <a:r>
              <a:rPr lang="nl-BE" dirty="0"/>
              <a:t>.</a:t>
            </a:r>
          </a:p>
          <a:p>
            <a:pPr>
              <a:buFontTx/>
              <a:buChar char="-"/>
            </a:pPr>
            <a:r>
              <a:rPr lang="nl-BE" dirty="0" err="1"/>
              <a:t>Process</a:t>
            </a:r>
            <a:r>
              <a:rPr lang="nl-BE" dirty="0"/>
              <a:t>.</a:t>
            </a:r>
          </a:p>
          <a:p>
            <a:pPr>
              <a:buFontTx/>
              <a:buChar char="-"/>
            </a:pPr>
            <a:r>
              <a:rPr lang="nl-BE" dirty="0"/>
              <a:t>Demo.</a:t>
            </a:r>
          </a:p>
          <a:p>
            <a:pPr>
              <a:buFontTx/>
              <a:buChar char="-"/>
            </a:pPr>
            <a:r>
              <a:rPr lang="nl-BE" dirty="0" err="1"/>
              <a:t>What’s</a:t>
            </a:r>
            <a:r>
              <a:rPr lang="nl-BE" dirty="0"/>
              <a:t> next?</a:t>
            </a:r>
          </a:p>
          <a:p>
            <a:pPr marL="0" indent="0">
              <a:buNone/>
            </a:pPr>
            <a:endParaRPr lang="nl-BE" dirty="0"/>
          </a:p>
          <a:p>
            <a:pPr>
              <a:buFontTx/>
              <a:buChar char="-"/>
            </a:pP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8E24908-12E4-599D-1C48-19ABA87E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895A-CBB2-4EFA-B734-BEE6574E5CC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674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BA07D-49FD-0556-47CF-F28CA827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numbers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5DFBF3-B291-3A2A-B545-7B75DB837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General </a:t>
            </a:r>
            <a:r>
              <a:rPr lang="nl-BE" dirty="0" err="1"/>
              <a:t>rise</a:t>
            </a:r>
            <a:r>
              <a:rPr lang="nl-BE" dirty="0"/>
              <a:t> in </a:t>
            </a:r>
            <a:r>
              <a:rPr lang="nl-BE" dirty="0" err="1"/>
              <a:t>numbers</a:t>
            </a:r>
            <a:r>
              <a:rPr lang="nl-BE" dirty="0"/>
              <a:t>, </a:t>
            </a:r>
            <a:r>
              <a:rPr lang="nl-BE" dirty="0" err="1"/>
              <a:t>estimated</a:t>
            </a:r>
            <a:r>
              <a:rPr lang="nl-BE" dirty="0"/>
              <a:t> 3,4 </a:t>
            </a:r>
            <a:r>
              <a:rPr lang="nl-BE" dirty="0" err="1"/>
              <a:t>million</a:t>
            </a:r>
            <a:r>
              <a:rPr lang="nl-BE" dirty="0"/>
              <a:t> US </a:t>
            </a:r>
            <a:r>
              <a:rPr lang="nl-BE" dirty="0" err="1"/>
              <a:t>citizens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diagnosed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skin </a:t>
            </a:r>
            <a:r>
              <a:rPr lang="nl-BE" dirty="0" err="1"/>
              <a:t>cancer</a:t>
            </a:r>
            <a:r>
              <a:rPr lang="nl-BE" dirty="0"/>
              <a:t> in 2022. </a:t>
            </a:r>
          </a:p>
          <a:p>
            <a:r>
              <a:rPr lang="nl-BE" dirty="0" err="1"/>
              <a:t>One</a:t>
            </a:r>
            <a:r>
              <a:rPr lang="nl-BE" dirty="0"/>
              <a:t> in five US </a:t>
            </a:r>
            <a:r>
              <a:rPr lang="nl-BE" dirty="0" err="1"/>
              <a:t>citizens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develop</a:t>
            </a:r>
            <a:r>
              <a:rPr lang="nl-BE" dirty="0"/>
              <a:t> skin </a:t>
            </a:r>
            <a:r>
              <a:rPr lang="nl-BE" dirty="0" err="1"/>
              <a:t>cancer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age</a:t>
            </a:r>
            <a:r>
              <a:rPr lang="nl-BE" dirty="0"/>
              <a:t> of 70.</a:t>
            </a:r>
          </a:p>
          <a:p>
            <a:r>
              <a:rPr lang="nl-BE" dirty="0"/>
              <a:t>An </a:t>
            </a:r>
            <a:r>
              <a:rPr lang="nl-BE" dirty="0" err="1"/>
              <a:t>estimated</a:t>
            </a:r>
            <a:r>
              <a:rPr lang="nl-BE" dirty="0"/>
              <a:t> 2 </a:t>
            </a:r>
            <a:r>
              <a:rPr lang="nl-BE" dirty="0" err="1"/>
              <a:t>people</a:t>
            </a:r>
            <a:r>
              <a:rPr lang="nl-BE" dirty="0"/>
              <a:t> die </a:t>
            </a:r>
            <a:r>
              <a:rPr lang="nl-BE" dirty="0" err="1"/>
              <a:t>every</a:t>
            </a:r>
            <a:r>
              <a:rPr lang="nl-BE" dirty="0"/>
              <a:t> </a:t>
            </a:r>
            <a:r>
              <a:rPr lang="nl-BE" dirty="0" err="1"/>
              <a:t>hour</a:t>
            </a:r>
            <a:r>
              <a:rPr lang="nl-BE" dirty="0"/>
              <a:t> </a:t>
            </a:r>
            <a:r>
              <a:rPr lang="nl-BE" dirty="0" err="1"/>
              <a:t>due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skin </a:t>
            </a:r>
            <a:r>
              <a:rPr lang="nl-BE" dirty="0" err="1"/>
              <a:t>cancer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US.</a:t>
            </a:r>
          </a:p>
          <a:p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detected</a:t>
            </a:r>
            <a:r>
              <a:rPr lang="nl-BE" dirty="0"/>
              <a:t> </a:t>
            </a:r>
            <a:r>
              <a:rPr lang="nl-BE" dirty="0" err="1"/>
              <a:t>early</a:t>
            </a:r>
            <a:r>
              <a:rPr lang="nl-BE" dirty="0"/>
              <a:t> ,</a:t>
            </a:r>
            <a:r>
              <a:rPr lang="nl-BE" dirty="0" err="1"/>
              <a:t>the</a:t>
            </a:r>
            <a:r>
              <a:rPr lang="nl-BE" dirty="0"/>
              <a:t> survival </a:t>
            </a:r>
            <a:r>
              <a:rPr lang="nl-BE" dirty="0" err="1"/>
              <a:t>rate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melanoma</a:t>
            </a:r>
            <a:r>
              <a:rPr lang="nl-BE" dirty="0"/>
              <a:t> is 99%</a:t>
            </a:r>
          </a:p>
          <a:p>
            <a:r>
              <a:rPr lang="nl-BE" dirty="0"/>
              <a:t>UV </a:t>
            </a:r>
            <a:r>
              <a:rPr lang="nl-BE" dirty="0" err="1"/>
              <a:t>seems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most common </a:t>
            </a:r>
            <a:r>
              <a:rPr lang="nl-BE" dirty="0" err="1"/>
              <a:t>cause</a:t>
            </a:r>
            <a:r>
              <a:rPr lang="nl-BE" dirty="0"/>
              <a:t>.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22777D8-5A4D-E9B1-3D49-A3411E4F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895A-CBB2-4EFA-B734-BEE6574E5CCA}" type="slidenum">
              <a:rPr lang="nl-BE" smtClean="0"/>
              <a:t>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D060BC4-3B8E-F092-FFEC-706DC1C5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Numbers based on reserach in the USA. https://www.skincancer.org/skin-cancer-information/skin-cancer-facts/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001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206F4-1AEF-134E-B5FB-69E4FF1B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Mission statement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32299D-CA3B-15FF-D69D-99F61966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Create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app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could</a:t>
            </a:r>
            <a:r>
              <a:rPr lang="nl-BE" dirty="0"/>
              <a:t> </a:t>
            </a:r>
            <a:r>
              <a:rPr lang="nl-BE" dirty="0" err="1"/>
              <a:t>determine</a:t>
            </a:r>
            <a:r>
              <a:rPr lang="nl-BE" dirty="0"/>
              <a:t>, </a:t>
            </a:r>
            <a:r>
              <a:rPr lang="nl-BE" dirty="0" err="1"/>
              <a:t>based</a:t>
            </a:r>
            <a:r>
              <a:rPr lang="nl-BE" dirty="0"/>
              <a:t> on a smartphone picture, </a:t>
            </a:r>
            <a:r>
              <a:rPr lang="nl-BE" dirty="0" err="1"/>
              <a:t>whether</a:t>
            </a:r>
            <a:r>
              <a:rPr lang="nl-BE" dirty="0"/>
              <a:t> a </a:t>
            </a:r>
            <a:r>
              <a:rPr lang="nl-BE" dirty="0" err="1"/>
              <a:t>mole</a:t>
            </a:r>
            <a:r>
              <a:rPr lang="nl-BE" dirty="0"/>
              <a:t> was a </a:t>
            </a:r>
            <a:r>
              <a:rPr lang="nl-BE" dirty="0" err="1"/>
              <a:t>cancerous</a:t>
            </a:r>
            <a:r>
              <a:rPr lang="nl-BE" dirty="0"/>
              <a:t> or </a:t>
            </a:r>
            <a:r>
              <a:rPr lang="nl-BE" dirty="0" err="1"/>
              <a:t>not</a:t>
            </a:r>
            <a:r>
              <a:rPr lang="nl-BE" dirty="0"/>
              <a:t>.</a:t>
            </a:r>
          </a:p>
          <a:p>
            <a:r>
              <a:rPr lang="nl-BE" dirty="0"/>
              <a:t>A database of 10.015 images.</a:t>
            </a:r>
          </a:p>
          <a:p>
            <a:r>
              <a:rPr lang="nl-BE" dirty="0"/>
              <a:t>Timespan: 8 </a:t>
            </a:r>
            <a:r>
              <a:rPr lang="nl-BE" dirty="0" err="1"/>
              <a:t>days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a Minimum </a:t>
            </a:r>
            <a:r>
              <a:rPr lang="nl-BE" dirty="0" err="1"/>
              <a:t>Viable</a:t>
            </a:r>
            <a:r>
              <a:rPr lang="nl-BE" dirty="0"/>
              <a:t> Product.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9001696-F1A8-C3FC-4D6A-536AD5BA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895A-CBB2-4EFA-B734-BEE6574E5CCA}" type="slidenum">
              <a:rPr lang="nl-BE" smtClean="0"/>
              <a:t>4</a:t>
            </a:fld>
            <a:endParaRPr lang="nl-BE"/>
          </a:p>
        </p:txBody>
      </p:sp>
      <p:pic>
        <p:nvPicPr>
          <p:cNvPr id="3074" name="Picture 2" descr="4 ways to check for skin cancer with your smartphone - CNET">
            <a:extLst>
              <a:ext uri="{FF2B5EF4-FFF2-40B4-BE49-F238E27FC236}">
                <a16:creationId xmlns:a16="http://schemas.microsoft.com/office/drawing/2014/main" id="{FC8A71A6-9BD6-6B15-93A0-3D89DC538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873" y="2421425"/>
            <a:ext cx="2606462" cy="367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06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3171D-70CC-3802-AC54-ADFE071D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7 classes of skin </a:t>
            </a:r>
            <a:r>
              <a:rPr lang="nl-BE" dirty="0" err="1"/>
              <a:t>cancer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68EA93-3EBE-FE2B-90AD-F54ADD982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Our</a:t>
            </a:r>
            <a:r>
              <a:rPr lang="nl-BE" dirty="0"/>
              <a:t> app </a:t>
            </a:r>
            <a:r>
              <a:rPr lang="nl-BE" dirty="0" err="1"/>
              <a:t>needs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recognize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identify</a:t>
            </a:r>
            <a:r>
              <a:rPr lang="nl-BE" dirty="0"/>
              <a:t> </a:t>
            </a:r>
            <a:r>
              <a:rPr lang="nl-BE" dirty="0" err="1"/>
              <a:t>any</a:t>
            </a:r>
            <a:r>
              <a:rPr lang="nl-BE" dirty="0"/>
              <a:t> </a:t>
            </a:r>
            <a:r>
              <a:rPr lang="nl-BE" dirty="0" err="1"/>
              <a:t>moles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uploaded</a:t>
            </a:r>
            <a:r>
              <a:rPr lang="nl-BE" dirty="0"/>
              <a:t> picture. It </a:t>
            </a:r>
            <a:r>
              <a:rPr lang="nl-BE" dirty="0" err="1"/>
              <a:t>then</a:t>
            </a:r>
            <a:r>
              <a:rPr lang="nl-BE" dirty="0"/>
              <a:t> has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classify</a:t>
            </a:r>
            <a:r>
              <a:rPr lang="nl-BE" dirty="0"/>
              <a:t> these as </a:t>
            </a:r>
            <a:r>
              <a:rPr lang="nl-BE" dirty="0" err="1"/>
              <a:t>one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following</a:t>
            </a:r>
            <a:r>
              <a:rPr lang="nl-BE" dirty="0"/>
              <a:t>.</a:t>
            </a:r>
          </a:p>
          <a:p>
            <a:pPr lvl="1"/>
            <a:r>
              <a:rPr lang="nl-BE" dirty="0" err="1"/>
              <a:t>Actinic</a:t>
            </a:r>
            <a:r>
              <a:rPr lang="nl-BE" dirty="0"/>
              <a:t> </a:t>
            </a:r>
            <a:r>
              <a:rPr lang="nl-BE" dirty="0" err="1"/>
              <a:t>keratoses</a:t>
            </a:r>
            <a:endParaRPr lang="nl-BE" dirty="0"/>
          </a:p>
          <a:p>
            <a:pPr lvl="1"/>
            <a:r>
              <a:rPr lang="nl-BE" dirty="0"/>
              <a:t>Basal </a:t>
            </a:r>
            <a:r>
              <a:rPr lang="nl-BE" dirty="0" err="1"/>
              <a:t>cell</a:t>
            </a:r>
            <a:r>
              <a:rPr lang="nl-BE" dirty="0"/>
              <a:t> carcinoma</a:t>
            </a:r>
          </a:p>
          <a:p>
            <a:pPr lvl="1"/>
            <a:r>
              <a:rPr lang="nl-BE" dirty="0" err="1"/>
              <a:t>Benign</a:t>
            </a:r>
            <a:r>
              <a:rPr lang="nl-BE" dirty="0"/>
              <a:t> </a:t>
            </a:r>
            <a:r>
              <a:rPr lang="nl-BE" dirty="0" err="1"/>
              <a:t>keratosis</a:t>
            </a:r>
            <a:r>
              <a:rPr lang="nl-BE" dirty="0"/>
              <a:t>-like </a:t>
            </a:r>
            <a:r>
              <a:rPr lang="nl-BE" dirty="0" err="1"/>
              <a:t>lesions</a:t>
            </a:r>
            <a:endParaRPr lang="nl-BE" dirty="0"/>
          </a:p>
          <a:p>
            <a:pPr lvl="1"/>
            <a:r>
              <a:rPr lang="nl-BE" dirty="0" err="1"/>
              <a:t>Dermatofibroma</a:t>
            </a:r>
            <a:endParaRPr lang="nl-BE" dirty="0"/>
          </a:p>
          <a:p>
            <a:pPr lvl="1"/>
            <a:r>
              <a:rPr lang="nl-BE" dirty="0" err="1"/>
              <a:t>Melanoma</a:t>
            </a:r>
            <a:r>
              <a:rPr lang="nl-BE" dirty="0"/>
              <a:t> (</a:t>
            </a:r>
            <a:r>
              <a:rPr lang="nl-BE" dirty="0" err="1"/>
              <a:t>pictured</a:t>
            </a:r>
            <a:r>
              <a:rPr lang="nl-BE" dirty="0"/>
              <a:t>)</a:t>
            </a:r>
          </a:p>
          <a:p>
            <a:pPr lvl="1"/>
            <a:r>
              <a:rPr lang="nl-BE" dirty="0" err="1"/>
              <a:t>Melanocytic</a:t>
            </a:r>
            <a:r>
              <a:rPr lang="nl-BE" dirty="0"/>
              <a:t> </a:t>
            </a:r>
            <a:r>
              <a:rPr lang="nl-BE" dirty="0" err="1"/>
              <a:t>nevi</a:t>
            </a:r>
            <a:endParaRPr lang="nl-BE" dirty="0"/>
          </a:p>
          <a:p>
            <a:pPr lvl="1"/>
            <a:r>
              <a:rPr lang="nl-BE" dirty="0" err="1"/>
              <a:t>Vascular</a:t>
            </a:r>
            <a:r>
              <a:rPr lang="nl-BE" dirty="0"/>
              <a:t> </a:t>
            </a:r>
            <a:r>
              <a:rPr lang="nl-BE" dirty="0" err="1"/>
              <a:t>lesions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3FEE541-A557-AAF9-E5B4-763399A8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895A-CBB2-4EFA-B734-BEE6574E5CCA}" type="slidenum">
              <a:rPr lang="nl-BE" smtClean="0"/>
              <a:t>5</a:t>
            </a:fld>
            <a:endParaRPr lang="nl-BE"/>
          </a:p>
        </p:txBody>
      </p:sp>
      <p:pic>
        <p:nvPicPr>
          <p:cNvPr id="1026" name="Picture 2" descr="Melanoma | Euromelanoma">
            <a:extLst>
              <a:ext uri="{FF2B5EF4-FFF2-40B4-BE49-F238E27FC236}">
                <a16:creationId xmlns:a16="http://schemas.microsoft.com/office/drawing/2014/main" id="{4E8CA383-9415-E3F0-8D38-AC0550F04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990" y="3205112"/>
            <a:ext cx="2536187" cy="166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87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5AA9D-B6A9-6134-F00A-CE000893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Process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2298720-E308-E0D8-948F-8C65AF060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First </a:t>
            </a:r>
            <a:r>
              <a:rPr lang="nl-BE" dirty="0" err="1"/>
              <a:t>the</a:t>
            </a:r>
            <a:r>
              <a:rPr lang="nl-BE" dirty="0"/>
              <a:t> user takes a picture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their</a:t>
            </a:r>
            <a:r>
              <a:rPr lang="nl-BE" dirty="0"/>
              <a:t> smartphone </a:t>
            </a:r>
            <a:r>
              <a:rPr lang="nl-BE" dirty="0" err="1"/>
              <a:t>and</a:t>
            </a:r>
            <a:r>
              <a:rPr lang="nl-BE" dirty="0"/>
              <a:t> uploads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our</a:t>
            </a:r>
            <a:r>
              <a:rPr lang="nl-BE" dirty="0"/>
              <a:t> app on </a:t>
            </a:r>
            <a:r>
              <a:rPr lang="nl-BE" dirty="0" err="1"/>
              <a:t>Heroku</a:t>
            </a:r>
            <a:r>
              <a:rPr lang="nl-BE" dirty="0"/>
              <a:t>. </a:t>
            </a:r>
            <a:r>
              <a:rPr lang="nl-BE" dirty="0">
                <a:hlinkClick r:id="rId2"/>
              </a:rPr>
              <a:t>https://mole-detection-app.herokuapp.com/</a:t>
            </a:r>
            <a:r>
              <a:rPr lang="nl-BE" dirty="0"/>
              <a:t> (Under </a:t>
            </a:r>
            <a:r>
              <a:rPr lang="nl-BE" dirty="0" err="1"/>
              <a:t>construction</a:t>
            </a:r>
            <a:r>
              <a:rPr lang="nl-BE" dirty="0"/>
              <a:t>)</a:t>
            </a:r>
          </a:p>
          <a:p>
            <a:r>
              <a:rPr lang="nl-BE" dirty="0" err="1"/>
              <a:t>Created</a:t>
            </a:r>
            <a:r>
              <a:rPr lang="nl-BE" dirty="0"/>
              <a:t> a </a:t>
            </a:r>
            <a:r>
              <a:rPr lang="nl-BE" dirty="0" err="1"/>
              <a:t>Convolutional</a:t>
            </a:r>
            <a:r>
              <a:rPr lang="nl-BE" dirty="0"/>
              <a:t> </a:t>
            </a:r>
            <a:r>
              <a:rPr lang="nl-BE" dirty="0" err="1"/>
              <a:t>Neural</a:t>
            </a:r>
            <a:r>
              <a:rPr lang="nl-BE" dirty="0"/>
              <a:t> Network (CNN) </a:t>
            </a:r>
            <a:r>
              <a:rPr lang="nl-BE" dirty="0" err="1"/>
              <a:t>that</a:t>
            </a:r>
            <a:r>
              <a:rPr lang="nl-BE" dirty="0"/>
              <a:t> is </a:t>
            </a:r>
            <a:r>
              <a:rPr lang="nl-BE" dirty="0" err="1"/>
              <a:t>applied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picture. (</a:t>
            </a:r>
            <a:r>
              <a:rPr lang="nl-BE" dirty="0" err="1"/>
              <a:t>currently</a:t>
            </a:r>
            <a:r>
              <a:rPr lang="nl-BE" dirty="0"/>
              <a:t> 82% </a:t>
            </a:r>
            <a:r>
              <a:rPr lang="nl-BE" dirty="0" err="1"/>
              <a:t>accuracy</a:t>
            </a:r>
            <a:r>
              <a:rPr lang="nl-BE" dirty="0"/>
              <a:t> on test data).</a:t>
            </a:r>
          </a:p>
          <a:p>
            <a:r>
              <a:rPr lang="nl-BE" dirty="0"/>
              <a:t>CNN </a:t>
            </a:r>
            <a:r>
              <a:rPr lang="nl-BE" dirty="0" err="1"/>
              <a:t>gives</a:t>
            </a:r>
            <a:r>
              <a:rPr lang="nl-BE" dirty="0"/>
              <a:t> back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classification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highest</a:t>
            </a:r>
            <a:r>
              <a:rPr lang="nl-BE" dirty="0"/>
              <a:t> percentage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added</a:t>
            </a:r>
            <a:r>
              <a:rPr lang="nl-BE" dirty="0"/>
              <a:t> information, </a:t>
            </a:r>
            <a:r>
              <a:rPr lang="nl-BE" dirty="0" err="1"/>
              <a:t>suggesting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a </a:t>
            </a:r>
            <a:r>
              <a:rPr lang="nl-BE" dirty="0" err="1"/>
              <a:t>medical</a:t>
            </a:r>
            <a:r>
              <a:rPr lang="nl-BE" dirty="0"/>
              <a:t> follow-up is </a:t>
            </a:r>
            <a:r>
              <a:rPr lang="nl-BE" dirty="0" err="1"/>
              <a:t>wise</a:t>
            </a:r>
            <a:r>
              <a:rPr lang="nl-BE" dirty="0"/>
              <a:t>.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27F1A1C-3857-185D-4D33-1E6B8B5C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895A-CBB2-4EFA-B734-BEE6574E5CC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3497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F79C4-603A-8C4B-DB59-28D4C44B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BA5DDA-BA14-CB8F-8162-3AF36746F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57B733C-AE77-8F2B-43DE-D68A12F5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895A-CBB2-4EFA-B734-BEE6574E5CCA}" type="slidenum">
              <a:rPr lang="nl-BE" smtClean="0"/>
              <a:t>7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9B94FAB-A8CC-622D-8021-6A1B9D097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436" y="1668579"/>
            <a:ext cx="6454699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4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57C67-3A51-5860-B3A4-071C9066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What’s</a:t>
            </a:r>
            <a:r>
              <a:rPr lang="nl-BE" dirty="0"/>
              <a:t> next?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0A75B0-5796-2C1A-2B4B-C46224110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Still</a:t>
            </a:r>
            <a:r>
              <a:rPr lang="nl-BE" dirty="0"/>
              <a:t> </a:t>
            </a:r>
            <a:r>
              <a:rPr lang="nl-BE" dirty="0" err="1"/>
              <a:t>some</a:t>
            </a:r>
            <a:r>
              <a:rPr lang="nl-BE" dirty="0"/>
              <a:t> issues </a:t>
            </a:r>
            <a:r>
              <a:rPr lang="nl-BE" dirty="0" err="1"/>
              <a:t>due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limited</a:t>
            </a:r>
            <a:r>
              <a:rPr lang="nl-BE" dirty="0"/>
              <a:t> time. </a:t>
            </a:r>
            <a:r>
              <a:rPr lang="nl-BE" dirty="0" err="1"/>
              <a:t>What</a:t>
            </a:r>
            <a:r>
              <a:rPr lang="nl-BE" dirty="0"/>
              <a:t> I </a:t>
            </a:r>
            <a:r>
              <a:rPr lang="nl-BE" dirty="0" err="1"/>
              <a:t>intend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fix/</a:t>
            </a:r>
            <a:r>
              <a:rPr lang="nl-BE" dirty="0" err="1"/>
              <a:t>resolve</a:t>
            </a:r>
            <a:r>
              <a:rPr lang="nl-BE" dirty="0"/>
              <a:t>:</a:t>
            </a:r>
          </a:p>
          <a:p>
            <a:r>
              <a:rPr lang="nl-BE" dirty="0" err="1"/>
              <a:t>To</a:t>
            </a:r>
            <a:r>
              <a:rPr lang="nl-BE" dirty="0"/>
              <a:t> have a </a:t>
            </a:r>
            <a:r>
              <a:rPr lang="nl-BE" dirty="0" err="1"/>
              <a:t>fully</a:t>
            </a:r>
            <a:r>
              <a:rPr lang="nl-BE" dirty="0"/>
              <a:t> </a:t>
            </a:r>
            <a:r>
              <a:rPr lang="nl-BE" dirty="0" err="1"/>
              <a:t>working</a:t>
            </a:r>
            <a:r>
              <a:rPr lang="nl-BE" dirty="0"/>
              <a:t> prototype:</a:t>
            </a:r>
          </a:p>
          <a:p>
            <a:pPr marL="0" indent="0">
              <a:buNone/>
            </a:pPr>
            <a:endParaRPr lang="nl-BE" dirty="0"/>
          </a:p>
          <a:p>
            <a:pPr lvl="1"/>
            <a:r>
              <a:rPr lang="nl-BE" dirty="0"/>
              <a:t>Fix issue </a:t>
            </a:r>
            <a:r>
              <a:rPr lang="nl-BE" dirty="0" err="1"/>
              <a:t>where</a:t>
            </a:r>
            <a:r>
              <a:rPr lang="nl-BE" dirty="0"/>
              <a:t> </a:t>
            </a:r>
            <a:r>
              <a:rPr lang="nl-BE" dirty="0" err="1"/>
              <a:t>majority</a:t>
            </a:r>
            <a:r>
              <a:rPr lang="nl-BE" dirty="0"/>
              <a:t> of class is </a:t>
            </a:r>
            <a:r>
              <a:rPr lang="nl-BE" dirty="0" err="1"/>
              <a:t>often</a:t>
            </a:r>
            <a:r>
              <a:rPr lang="nl-BE" dirty="0"/>
              <a:t> </a:t>
            </a:r>
            <a:r>
              <a:rPr lang="nl-BE" dirty="0" err="1"/>
              <a:t>predicted</a:t>
            </a:r>
            <a:r>
              <a:rPr lang="nl-BE" dirty="0"/>
              <a:t>.</a:t>
            </a:r>
          </a:p>
          <a:p>
            <a:pPr lvl="1"/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descriptions</a:t>
            </a:r>
            <a:r>
              <a:rPr lang="nl-BE" dirty="0"/>
              <a:t> of </a:t>
            </a:r>
            <a:r>
              <a:rPr lang="nl-BE" dirty="0" err="1"/>
              <a:t>classifications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suggestions</a:t>
            </a:r>
            <a:r>
              <a:rPr lang="nl-BE" dirty="0"/>
              <a:t>.</a:t>
            </a:r>
          </a:p>
          <a:p>
            <a:pPr lvl="1"/>
            <a:r>
              <a:rPr lang="nl-BE" dirty="0" err="1"/>
              <a:t>Deploy</a:t>
            </a:r>
            <a:r>
              <a:rPr lang="nl-BE" dirty="0"/>
              <a:t> a </a:t>
            </a:r>
            <a:r>
              <a:rPr lang="nl-BE" dirty="0" err="1"/>
              <a:t>fully</a:t>
            </a:r>
            <a:r>
              <a:rPr lang="nl-BE" dirty="0"/>
              <a:t> </a:t>
            </a:r>
            <a:r>
              <a:rPr lang="nl-BE" dirty="0" err="1"/>
              <a:t>working</a:t>
            </a:r>
            <a:r>
              <a:rPr lang="nl-BE" dirty="0"/>
              <a:t> app on </a:t>
            </a:r>
            <a:r>
              <a:rPr lang="nl-BE" dirty="0" err="1"/>
              <a:t>heroku</a:t>
            </a:r>
            <a:r>
              <a:rPr lang="nl-BE" dirty="0"/>
              <a:t>.</a:t>
            </a:r>
          </a:p>
          <a:p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improve</a:t>
            </a:r>
            <a:r>
              <a:rPr lang="nl-BE" dirty="0"/>
              <a:t> </a:t>
            </a:r>
            <a:r>
              <a:rPr lang="nl-BE" dirty="0" err="1"/>
              <a:t>upon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accuracy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classification</a:t>
            </a:r>
            <a:r>
              <a:rPr lang="nl-BE" dirty="0"/>
              <a:t>:</a:t>
            </a:r>
          </a:p>
          <a:p>
            <a:pPr marL="0" indent="0">
              <a:buNone/>
            </a:pPr>
            <a:endParaRPr lang="nl-BE" dirty="0"/>
          </a:p>
          <a:p>
            <a:pPr lvl="1"/>
            <a:r>
              <a:rPr lang="nl-BE" dirty="0"/>
              <a:t>Collect/</a:t>
            </a:r>
            <a:r>
              <a:rPr lang="nl-BE" dirty="0" err="1"/>
              <a:t>create</a:t>
            </a:r>
            <a:r>
              <a:rPr lang="nl-BE" dirty="0"/>
              <a:t> more data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balance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dataset.</a:t>
            </a:r>
          </a:p>
          <a:p>
            <a:pPr lvl="1"/>
            <a:r>
              <a:rPr lang="nl-BE" dirty="0" err="1"/>
              <a:t>Improve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accuracy</a:t>
            </a:r>
            <a:r>
              <a:rPr lang="nl-BE" dirty="0"/>
              <a:t>.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74ED140-6DFD-0589-5D94-54674F0E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895A-CBB2-4EFA-B734-BEE6574E5CC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7191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15FB5-A12A-9B2C-A91E-918E777A8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831251"/>
          </a:xfrm>
        </p:spPr>
        <p:txBody>
          <a:bodyPr>
            <a:normAutofit fontScale="90000"/>
          </a:bodyPr>
          <a:lstStyle/>
          <a:p>
            <a:r>
              <a:rPr lang="nl-BE" dirty="0" err="1"/>
              <a:t>Thank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attention! </a:t>
            </a:r>
            <a:r>
              <a:rPr lang="nl-BE" dirty="0" err="1"/>
              <a:t>Any</a:t>
            </a:r>
            <a:r>
              <a:rPr lang="nl-BE" dirty="0"/>
              <a:t> </a:t>
            </a:r>
            <a:r>
              <a:rPr lang="nl-BE" dirty="0" err="1"/>
              <a:t>questions</a:t>
            </a:r>
            <a:r>
              <a:rPr lang="nl-BE" dirty="0"/>
              <a:t>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FBF9059-49CD-5148-55E5-29316C515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189479"/>
            <a:ext cx="7315200" cy="914400"/>
          </a:xfrm>
        </p:spPr>
        <p:txBody>
          <a:bodyPr/>
          <a:lstStyle/>
          <a:p>
            <a:r>
              <a:rPr lang="nl-BE" dirty="0"/>
              <a:t>	https://www.linkedin.com/in/kristof-vandewynckel/</a:t>
            </a:r>
          </a:p>
          <a:p>
            <a:r>
              <a:rPr lang="nl-BE" dirty="0"/>
              <a:t>	https://github.com/KristofVandewynckel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DDA9D0F-27E5-DAEE-567B-C2BCA721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895A-CBB2-4EFA-B734-BEE6574E5CCA}" type="slidenum">
              <a:rPr lang="nl-BE" smtClean="0"/>
              <a:t>9</a:t>
            </a:fld>
            <a:endParaRPr lang="nl-BE"/>
          </a:p>
        </p:txBody>
      </p:sp>
      <p:pic>
        <p:nvPicPr>
          <p:cNvPr id="2050" name="Picture 2" descr="LinkedIn Logo: Leer alles over het logo en download het!">
            <a:extLst>
              <a:ext uri="{FF2B5EF4-FFF2-40B4-BE49-F238E27FC236}">
                <a16:creationId xmlns:a16="http://schemas.microsoft.com/office/drawing/2014/main" id="{B3BEA477-53DB-1C61-78E3-6CA165674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33" y="3986091"/>
            <a:ext cx="1184304" cy="74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hub Logo Images | Free Vectors, Stock Photos &amp; PSD">
            <a:extLst>
              <a:ext uri="{FF2B5EF4-FFF2-40B4-BE49-F238E27FC236}">
                <a16:creationId xmlns:a16="http://schemas.microsoft.com/office/drawing/2014/main" id="{DA46BEBD-BB99-52E5-0583-03518F242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99310" y="4646679"/>
            <a:ext cx="377827" cy="40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94656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166</TotalTime>
  <Words>408</Words>
  <Application>Microsoft Office PowerPoint</Application>
  <PresentationFormat>Breedbeeld</PresentationFormat>
  <Paragraphs>63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Wingdings 2</vt:lpstr>
      <vt:lpstr>Frame</vt:lpstr>
      <vt:lpstr>Skin Cancer Classification</vt:lpstr>
      <vt:lpstr>Overview</vt:lpstr>
      <vt:lpstr>Some numbers</vt:lpstr>
      <vt:lpstr>Mission statement</vt:lpstr>
      <vt:lpstr>7 classes of skin cancer</vt:lpstr>
      <vt:lpstr>Process</vt:lpstr>
      <vt:lpstr>Demo</vt:lpstr>
      <vt:lpstr>What’s next?</vt:lpstr>
      <vt:lpstr>Thank you for your attention!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Cancer Classification</dc:title>
  <dc:creator>kristof vandewynckel</dc:creator>
  <cp:lastModifiedBy>kristof vandewynckel</cp:lastModifiedBy>
  <cp:revision>11</cp:revision>
  <dcterms:created xsi:type="dcterms:W3CDTF">2022-05-25T07:16:08Z</dcterms:created>
  <dcterms:modified xsi:type="dcterms:W3CDTF">2022-05-25T10:02:33Z</dcterms:modified>
</cp:coreProperties>
</file>