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8" r:id="rId2"/>
    <p:sldId id="297" r:id="rId3"/>
    <p:sldId id="316" r:id="rId4"/>
    <p:sldId id="300" r:id="rId5"/>
    <p:sldId id="324" r:id="rId6"/>
    <p:sldId id="301" r:id="rId7"/>
    <p:sldId id="302" r:id="rId8"/>
    <p:sldId id="325" r:id="rId9"/>
    <p:sldId id="306" r:id="rId10"/>
    <p:sldId id="307" r:id="rId11"/>
    <p:sldId id="327" r:id="rId12"/>
    <p:sldId id="317" r:id="rId13"/>
    <p:sldId id="318" r:id="rId14"/>
    <p:sldId id="319" r:id="rId15"/>
    <p:sldId id="320" r:id="rId16"/>
    <p:sldId id="326" r:id="rId17"/>
    <p:sldId id="314" r:id="rId18"/>
    <p:sldId id="309" r:id="rId19"/>
    <p:sldId id="310" r:id="rId20"/>
    <p:sldId id="311" r:id="rId21"/>
    <p:sldId id="312" r:id="rId22"/>
    <p:sldId id="308" r:id="rId23"/>
    <p:sldId id="276" r:id="rId24"/>
    <p:sldId id="291" r:id="rId2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31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411" autoAdjust="0"/>
  </p:normalViewPr>
  <p:slideViewPr>
    <p:cSldViewPr snapToGrid="0">
      <p:cViewPr varScale="1">
        <p:scale>
          <a:sx n="107" d="100"/>
          <a:sy n="107" d="100"/>
        </p:scale>
        <p:origin x="-9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B48E899C-E9BA-4388-8397-2BA9A17F5713}" type="datetimeFigureOut">
              <a:rPr lang="de-DE" smtClean="0"/>
              <a:t>12.05.2015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9AA76E52-CF65-4BD9-A670-1D66538AE9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9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2585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7714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33723-4FC5-419A-A9A8-5D0420678B6F}" type="slidenum">
              <a:rPr lang="de-DE">
                <a:solidFill>
                  <a:srgbClr val="000000"/>
                </a:solidFill>
              </a:rPr>
              <a:pPr/>
              <a:t>10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smtClean="0"/>
              <a:t>The </a:t>
            </a:r>
            <a:r>
              <a:rPr lang="de-DE" b="1" u="sng" dirty="0" err="1" smtClean="0"/>
              <a:t>message</a:t>
            </a:r>
            <a:r>
              <a:rPr lang="de-DE" b="1" u="sng" dirty="0" smtClean="0"/>
              <a:t>:</a:t>
            </a:r>
          </a:p>
          <a:p>
            <a:r>
              <a:rPr lang="de-DE" dirty="0" smtClean="0"/>
              <a:t>EIGEN-6C3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DIR-4 in GOCE </a:t>
            </a:r>
            <a:r>
              <a:rPr lang="de-DE" baseline="0" dirty="0" err="1" smtClean="0"/>
              <a:t>orbit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endParaRPr lang="de-DE" baseline="0" dirty="0" smtClean="0"/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best</a:t>
            </a:r>
            <a:r>
              <a:rPr lang="de-DE" baseline="0" dirty="0" smtClean="0"/>
              <a:t> GOCE </a:t>
            </a:r>
            <a:r>
              <a:rPr lang="de-DE" baseline="0" dirty="0" err="1" smtClean="0"/>
              <a:t>orbit</a:t>
            </a:r>
            <a:r>
              <a:rPr lang="de-DE" baseline="0" dirty="0" smtClean="0"/>
              <a:t> fit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TIM-4, but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extremely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bad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CHAMP (</a:t>
            </a:r>
            <a:r>
              <a:rPr lang="de-DE" baseline="0" dirty="0" smtClean="0">
                <a:sym typeface="Wingdings" panose="05000000000000000000" pitchFamily="2" charset="2"/>
              </a:rPr>
              <a:t> not </a:t>
            </a:r>
            <a:r>
              <a:rPr lang="de-DE" baseline="0" dirty="0" err="1" smtClean="0">
                <a:sym typeface="Wingdings" panose="05000000000000000000" pitchFamily="2" charset="2"/>
              </a:rPr>
              <a:t>good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modelling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polar </a:t>
            </a:r>
            <a:r>
              <a:rPr lang="de-DE" baseline="0" dirty="0" err="1" smtClean="0">
                <a:sym typeface="Wingdings" panose="05000000000000000000" pitchFamily="2" charset="2"/>
              </a:rPr>
              <a:t>caps</a:t>
            </a:r>
            <a:r>
              <a:rPr lang="de-DE" baseline="0" dirty="0" smtClean="0">
                <a:sym typeface="Wingdings" panose="05000000000000000000" pitchFamily="2" charset="2"/>
              </a:rPr>
              <a:t> in TIM-4)</a:t>
            </a:r>
            <a:endParaRPr lang="de-DE" baseline="0" dirty="0" smtClean="0"/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best</a:t>
            </a:r>
            <a:r>
              <a:rPr lang="de-DE" baseline="0" dirty="0" smtClean="0"/>
              <a:t> CHAMP </a:t>
            </a:r>
            <a:r>
              <a:rPr lang="de-DE" baseline="0" dirty="0" err="1" smtClean="0"/>
              <a:t>orbit</a:t>
            </a:r>
            <a:r>
              <a:rPr lang="de-DE" baseline="0" dirty="0" smtClean="0"/>
              <a:t> fit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DIR-4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EIGEN-6C3stat</a:t>
            </a:r>
          </a:p>
          <a:p>
            <a:r>
              <a:rPr lang="de-DE" baseline="0" dirty="0" smtClean="0"/>
              <a:t>CHAMP </a:t>
            </a:r>
            <a:r>
              <a:rPr lang="de-DE" baseline="0" dirty="0" err="1" smtClean="0"/>
              <a:t>orbits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yet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GIF48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DIR-3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7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8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97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0436A8-4298-4A4E-9200-C8F01EC31B5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52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0436A8-4298-4A4E-9200-C8F01EC31B5A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3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3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8"/>
          <p:cNvSpPr txBox="1">
            <a:spLocks noChangeArrowheads="1"/>
          </p:cNvSpPr>
          <p:nvPr userDrawn="1"/>
        </p:nvSpPr>
        <p:spPr bwMode="auto">
          <a:xfrm>
            <a:off x="3509705" y="6417875"/>
            <a:ext cx="4715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sz="1600" b="1" i="0" u="none" strike="noStrike" kern="1200" baseline="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5th GOCE User Workshop, Paris, 25. – 28.11.2014 </a:t>
            </a:r>
            <a:endParaRPr lang="en-US" sz="1600" b="1" kern="1200" dirty="0">
              <a:solidFill>
                <a:srgbClr val="0070C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Line 9"/>
          <p:cNvSpPr>
            <a:spLocks noChangeShapeType="1"/>
          </p:cNvSpPr>
          <p:nvPr userDrawn="1"/>
        </p:nvSpPr>
        <p:spPr bwMode="auto">
          <a:xfrm>
            <a:off x="2531532" y="6324600"/>
            <a:ext cx="5566305" cy="3175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43" name="Picture 12" descr="GRGS-2008-officiel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254750"/>
            <a:ext cx="858837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GFZ-LogoNeu_eng_4c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0" y="6254750"/>
            <a:ext cx="82708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uppieren 8"/>
          <p:cNvGrpSpPr/>
          <p:nvPr userDrawn="1"/>
        </p:nvGrpSpPr>
        <p:grpSpPr>
          <a:xfrm>
            <a:off x="1178173" y="6195270"/>
            <a:ext cx="2331532" cy="650772"/>
            <a:chOff x="1035430" y="6176444"/>
            <a:chExt cx="2331532" cy="650772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30" y="6176444"/>
              <a:ext cx="1692000" cy="65077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8962" y="6178330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0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5495026"/>
            <a:ext cx="9144000" cy="1362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16636" y="448056"/>
            <a:ext cx="831646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EIGEN-6C4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latest combined global gravity field model including GOCE data up to degree and order 2190 of GFZ Potsdam and GRGS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Toulouse</a:t>
            </a:r>
          </a:p>
          <a:p>
            <a:endParaRPr lang="en-US" sz="1600" dirty="0" smtClean="0"/>
          </a:p>
          <a:p>
            <a:pPr algn="ctr"/>
            <a:r>
              <a:rPr lang="en-US" sz="1600" dirty="0"/>
              <a:t>C</a:t>
            </a:r>
            <a:r>
              <a:rPr lang="en-US" sz="1600" dirty="0" smtClean="0"/>
              <a:t>h</a:t>
            </a:r>
            <a:r>
              <a:rPr lang="en-US" sz="1600" dirty="0"/>
              <a:t>. Förste</a:t>
            </a:r>
            <a:r>
              <a:rPr lang="en-US" sz="1600" baseline="30000" dirty="0"/>
              <a:t>1</a:t>
            </a:r>
            <a:r>
              <a:rPr lang="en-US" sz="1600" dirty="0"/>
              <a:t>, S.L. Bruinsma</a:t>
            </a:r>
            <a:r>
              <a:rPr lang="en-US" sz="1600" baseline="30000" dirty="0"/>
              <a:t>2</a:t>
            </a:r>
            <a:r>
              <a:rPr lang="en-US" sz="1600" dirty="0"/>
              <a:t>, O. Abrikosov</a:t>
            </a:r>
            <a:r>
              <a:rPr lang="en-US" sz="1600" baseline="30000" dirty="0"/>
              <a:t>1</a:t>
            </a:r>
            <a:r>
              <a:rPr lang="en-US" sz="1600" dirty="0"/>
              <a:t>, J.-M. Lemoine</a:t>
            </a:r>
            <a:r>
              <a:rPr lang="en-US" sz="1600" baseline="30000" dirty="0"/>
              <a:t>2</a:t>
            </a:r>
            <a:r>
              <a:rPr lang="en-US" sz="1600" dirty="0"/>
              <a:t>, T. Schaller</a:t>
            </a:r>
            <a:r>
              <a:rPr lang="en-US" sz="1600" baseline="30000" dirty="0"/>
              <a:t>3</a:t>
            </a:r>
            <a:r>
              <a:rPr lang="en-US" sz="1600" dirty="0"/>
              <a:t>, H.-J. Götze</a:t>
            </a:r>
            <a:r>
              <a:rPr lang="en-US" sz="1600" baseline="30000" dirty="0"/>
              <a:t>3</a:t>
            </a:r>
            <a:r>
              <a:rPr lang="en-US" sz="1600" dirty="0"/>
              <a:t>, J. Ebbing</a:t>
            </a:r>
            <a:r>
              <a:rPr lang="en-US" sz="1600" baseline="30000" dirty="0"/>
              <a:t>3</a:t>
            </a:r>
            <a:r>
              <a:rPr lang="en-US" sz="1600" dirty="0"/>
              <a:t>, J.C. Marty</a:t>
            </a:r>
            <a:r>
              <a:rPr lang="en-US" sz="1600" baseline="30000" dirty="0"/>
              <a:t>2</a:t>
            </a:r>
            <a:r>
              <a:rPr lang="en-US" sz="1600" dirty="0"/>
              <a:t>, F. Flechtner</a:t>
            </a:r>
            <a:r>
              <a:rPr lang="en-US" sz="1600" baseline="30000" dirty="0"/>
              <a:t>1</a:t>
            </a:r>
            <a:r>
              <a:rPr lang="en-US" sz="1600" dirty="0"/>
              <a:t>, G. Balmino</a:t>
            </a:r>
            <a:r>
              <a:rPr lang="en-US" sz="1600" baseline="30000" dirty="0"/>
              <a:t>2</a:t>
            </a:r>
            <a:r>
              <a:rPr lang="en-US" sz="1600" dirty="0"/>
              <a:t> and R. Biancale</a:t>
            </a:r>
            <a:r>
              <a:rPr lang="en-US" sz="1600" baseline="30000" dirty="0"/>
              <a:t>2</a:t>
            </a:r>
            <a:endParaRPr lang="de-DE" sz="1600" dirty="0"/>
          </a:p>
          <a:p>
            <a:r>
              <a:rPr lang="en-US" sz="1400" dirty="0"/>
              <a:t> </a:t>
            </a:r>
            <a:endParaRPr lang="de-DE" sz="1400" dirty="0"/>
          </a:p>
          <a:p>
            <a:r>
              <a:rPr lang="en-US" sz="1400" baseline="30000" dirty="0"/>
              <a:t>1</a:t>
            </a:r>
            <a:r>
              <a:rPr lang="en-US" sz="1400" dirty="0"/>
              <a:t>GFZ Potsdam, Dept. Geodesy and Remote Sensing, </a:t>
            </a:r>
            <a:r>
              <a:rPr lang="en-US" sz="1400" dirty="0" err="1"/>
              <a:t>Telegrafenberg</a:t>
            </a:r>
            <a:r>
              <a:rPr lang="en-US" sz="1400" dirty="0"/>
              <a:t>, D-14473 Potsdam, Germany (e-mail: foer@gfz-potsdam.de)</a:t>
            </a:r>
            <a:endParaRPr lang="de-DE" sz="1400" dirty="0"/>
          </a:p>
          <a:p>
            <a:r>
              <a:rPr lang="en-US" sz="1400" baseline="30000" dirty="0"/>
              <a:t>2</a:t>
            </a:r>
            <a:r>
              <a:rPr lang="en-US" sz="1400" dirty="0"/>
              <a:t>CNES/GRGS, 18, avenue Edouard Belin, F-31055 Toulouse, France (e-mail: sean.bruinsma@cnes.fr)</a:t>
            </a:r>
            <a:endParaRPr lang="de-DE" sz="1400" dirty="0"/>
          </a:p>
          <a:p>
            <a:r>
              <a:rPr lang="en-US" sz="1400" baseline="30000" dirty="0"/>
              <a:t>3</a:t>
            </a:r>
            <a:r>
              <a:rPr lang="en-US" sz="1400" dirty="0"/>
              <a:t>Department of Geosciences, Kiel University, D-24118 Kiel, Germany (e-mail: jebbing@geophysik.uni-kiel.de)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413119" y="344539"/>
            <a:ext cx="8316468" cy="6366812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pic>
        <p:nvPicPr>
          <p:cNvPr id="4" name="Picture 26" descr="GFZ-LogoNeu_eng_4c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7" y="5291340"/>
            <a:ext cx="1707056" cy="109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GRGS-2008-officie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82" y="5291340"/>
            <a:ext cx="1725283" cy="12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672799" y="5291340"/>
            <a:ext cx="3676070" cy="1097628"/>
            <a:chOff x="1035430" y="6176444"/>
            <a:chExt cx="2331532" cy="65077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30" y="6176444"/>
              <a:ext cx="1692000" cy="650772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8962" y="6178330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3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6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7317"/>
              </p:ext>
            </p:extLst>
          </p:nvPr>
        </p:nvGraphicFramePr>
        <p:xfrm>
          <a:off x="682679" y="2245651"/>
          <a:ext cx="7822966" cy="3459222"/>
        </p:xfrm>
        <a:graphic>
          <a:graphicData uri="http://schemas.openxmlformats.org/drawingml/2006/table">
            <a:tbl>
              <a:tblPr/>
              <a:tblGrid>
                <a:gridCol w="4475917"/>
                <a:gridCol w="1595887"/>
                <a:gridCol w="1751162"/>
              </a:tblGrid>
              <a:tr h="425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Gravity Field Model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GOCE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 d/o</a:t>
                      </a:r>
                      <a:r>
                        <a:rPr kumimoji="0" lang="de-D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kumimoji="0" lang="de-D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180 x 180</a:t>
                      </a:r>
                      <a:endParaRPr kumimoji="0" lang="de-DE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CHAMP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Max d/o</a:t>
                      </a:r>
                      <a:r>
                        <a:rPr kumimoji="0" lang="de-D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kumimoji="0" lang="de-D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150 x 150</a:t>
                      </a:r>
                      <a:endParaRPr kumimoji="0" lang="de-DE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3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EGM2008 </a:t>
                      </a: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kumimoji="0" 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Pavlis</a:t>
                      </a: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et al. 2012)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2.79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2.68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3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GIF48 </a:t>
                      </a:r>
                      <a:r>
                        <a:rPr kumimoji="0" lang="de-DE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(Ries et al. 2011)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1.64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2.52</a:t>
                      </a:r>
                      <a:endParaRPr kumimoji="0" lang="de-DE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339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GOCO03S </a:t>
                      </a: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(Mayer-</a:t>
                      </a:r>
                      <a:r>
                        <a:rPr kumimoji="0" lang="de-D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Gürr</a:t>
                      </a: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et al. 2012)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1.64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2.55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3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GO_CONS_GCF_2_DIR_R3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1.60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2.50</a:t>
                      </a:r>
                      <a:endParaRPr kumimoji="0" lang="de-DE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216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GO_CONS_GCF_2_DIR_R4 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Bruinsma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et al. 2013)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1.58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2.50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09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GO_CONS_GCF_2_TIM_R4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1.52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8.84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09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GO_CONS_GCF_2_TIM_R5 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(Brockmann et al. 2014)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1.52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7.18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09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GO_CONS_GCF_2_DIR_R5 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kumimoji="0" lang="de-D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Bruinsma</a:t>
                      </a:r>
                      <a:r>
                        <a:rPr kumimoji="0" lang="de-D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et al. 2014)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1.51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2.50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anose="020B0604030504040204" pitchFamily="34" charset="0"/>
                        </a:rPr>
                        <a:t>EIGEN-6C3stat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1.55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2.50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61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EIGEN-6C4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1.50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2.50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58792" y="5791498"/>
            <a:ext cx="8695427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b="1" dirty="0" smtClean="0"/>
              <a:t>EIGEN-6C4 </a:t>
            </a:r>
            <a:r>
              <a:rPr lang="de-DE" sz="1400" b="1" dirty="0" err="1" smtClean="0"/>
              <a:t>gives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/>
              <a:t> </a:t>
            </a:r>
            <a:r>
              <a:rPr lang="de-DE" sz="1400" b="1" dirty="0" err="1" smtClean="0"/>
              <a:t>best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orbit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fits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for</a:t>
            </a:r>
            <a:r>
              <a:rPr lang="de-DE" sz="1400" b="1" dirty="0" smtClean="0"/>
              <a:t> GOCE</a:t>
            </a:r>
            <a:endParaRPr lang="de-DE" sz="1400" b="1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sz="1400" b="1" dirty="0" smtClean="0"/>
              <a:t>The </a:t>
            </a:r>
            <a:r>
              <a:rPr lang="de-DE" sz="1400" b="1" dirty="0" err="1" smtClean="0"/>
              <a:t>best</a:t>
            </a:r>
            <a:r>
              <a:rPr lang="de-DE" sz="1400" b="1" dirty="0" smtClean="0"/>
              <a:t> CHAMP </a:t>
            </a:r>
            <a:r>
              <a:rPr lang="de-DE" sz="1400" b="1" dirty="0" err="1" smtClean="0"/>
              <a:t>orbit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fits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for</a:t>
            </a:r>
            <a:r>
              <a:rPr lang="de-DE" sz="1400" b="1" dirty="0" smtClean="0"/>
              <a:t> EIGEN-6C4, EIGEN-6C3 </a:t>
            </a:r>
            <a:r>
              <a:rPr lang="de-DE" sz="1400" b="1" dirty="0" err="1" smtClean="0"/>
              <a:t>and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three</a:t>
            </a:r>
            <a:r>
              <a:rPr lang="de-DE" sz="1400" b="1" dirty="0" smtClean="0"/>
              <a:t> GOCE </a:t>
            </a:r>
            <a:r>
              <a:rPr lang="de-DE" sz="1400" b="1" dirty="0" err="1" smtClean="0"/>
              <a:t>models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of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Direct</a:t>
            </a:r>
            <a:r>
              <a:rPr lang="de-DE" sz="1400" b="1" dirty="0" smtClean="0"/>
              <a:t> Approach</a:t>
            </a:r>
          </a:p>
          <a:p>
            <a:pPr marL="285750" indent="-285750">
              <a:buFontTx/>
              <a:buChar char="-"/>
            </a:pPr>
            <a:r>
              <a:rPr lang="de-DE" sz="1400" b="1" dirty="0" err="1" smtClean="0"/>
              <a:t>Worse</a:t>
            </a:r>
            <a:r>
              <a:rPr lang="de-DE" sz="1400" b="1" dirty="0" smtClean="0"/>
              <a:t> CHAMP </a:t>
            </a:r>
            <a:r>
              <a:rPr lang="de-DE" sz="1400" b="1" dirty="0" err="1" smtClean="0"/>
              <a:t>orbit</a:t>
            </a:r>
            <a:r>
              <a:rPr lang="de-DE" sz="1400" b="1" dirty="0" smtClean="0"/>
              <a:t> fit </a:t>
            </a:r>
            <a:r>
              <a:rPr lang="de-DE" sz="1400" b="1" dirty="0" err="1" smtClean="0"/>
              <a:t>results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for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timewise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models</a:t>
            </a:r>
            <a:r>
              <a:rPr lang="de-DE" sz="1400" b="1" dirty="0" smtClean="0"/>
              <a:t> due </a:t>
            </a:r>
            <a:r>
              <a:rPr lang="de-DE" sz="1400" b="1" dirty="0" err="1" smtClean="0"/>
              <a:t>to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GOCE polar </a:t>
            </a:r>
            <a:r>
              <a:rPr lang="de-DE" sz="1400" b="1" dirty="0" err="1" smtClean="0"/>
              <a:t>gaps</a:t>
            </a:r>
            <a:endParaRPr lang="de-DE" sz="1400" b="1" dirty="0" smtClean="0"/>
          </a:p>
          <a:p>
            <a:r>
              <a:rPr lang="de-DE" sz="1400" b="1" dirty="0" smtClean="0"/>
              <a:t>       </a:t>
            </a:r>
            <a:r>
              <a:rPr lang="de-DE" sz="1400" b="1" dirty="0" smtClean="0">
                <a:sym typeface="Wingdings" panose="05000000000000000000" pitchFamily="2" charset="2"/>
              </a:rPr>
              <a:t> </a:t>
            </a:r>
            <a:r>
              <a:rPr lang="de-DE" sz="1400" b="1" dirty="0" err="1" smtClean="0">
                <a:sym typeface="Wingdings" panose="05000000000000000000" pitchFamily="2" charset="2"/>
              </a:rPr>
              <a:t>the</a:t>
            </a:r>
            <a:r>
              <a:rPr lang="de-DE" sz="1400" b="1" dirty="0" smtClean="0">
                <a:sym typeface="Wingdings" panose="05000000000000000000" pitchFamily="2" charset="2"/>
              </a:rPr>
              <a:t> TIM-models </a:t>
            </a:r>
            <a:r>
              <a:rPr lang="de-DE" sz="1400" b="1" dirty="0" err="1" smtClean="0">
                <a:sym typeface="Wingdings" panose="05000000000000000000" pitchFamily="2" charset="2"/>
              </a:rPr>
              <a:t>are</a:t>
            </a:r>
            <a:r>
              <a:rPr lang="de-DE" sz="1400" b="1" dirty="0" smtClean="0">
                <a:sym typeface="Wingdings" panose="05000000000000000000" pitchFamily="2" charset="2"/>
              </a:rPr>
              <a:t> not </a:t>
            </a:r>
            <a:r>
              <a:rPr lang="de-DE" sz="1400" b="1" dirty="0" err="1" smtClean="0">
                <a:sym typeface="Wingdings" panose="05000000000000000000" pitchFamily="2" charset="2"/>
              </a:rPr>
              <a:t>good</a:t>
            </a:r>
            <a:r>
              <a:rPr lang="de-DE" sz="1400" b="1" dirty="0" smtClean="0">
                <a:sym typeface="Wingdings" panose="05000000000000000000" pitchFamily="2" charset="2"/>
              </a:rPr>
              <a:t> </a:t>
            </a:r>
            <a:r>
              <a:rPr lang="de-DE" sz="1400" b="1" dirty="0" err="1" smtClean="0">
                <a:sym typeface="Wingdings" panose="05000000000000000000" pitchFamily="2" charset="2"/>
              </a:rPr>
              <a:t>for</a:t>
            </a:r>
            <a:r>
              <a:rPr lang="de-DE" sz="1400" b="1" dirty="0" smtClean="0">
                <a:sym typeface="Wingdings" panose="05000000000000000000" pitchFamily="2" charset="2"/>
              </a:rPr>
              <a:t> </a:t>
            </a:r>
            <a:r>
              <a:rPr lang="de-DE" sz="1400" b="1" dirty="0" err="1" smtClean="0">
                <a:sym typeface="Wingdings" panose="05000000000000000000" pitchFamily="2" charset="2"/>
              </a:rPr>
              <a:t>orbit</a:t>
            </a:r>
            <a:r>
              <a:rPr lang="de-DE" sz="1400" b="1" dirty="0">
                <a:sym typeface="Wingdings" panose="05000000000000000000" pitchFamily="2" charset="2"/>
              </a:rPr>
              <a:t> </a:t>
            </a:r>
            <a:r>
              <a:rPr lang="de-DE" sz="1400" b="1" dirty="0" err="1" smtClean="0">
                <a:sym typeface="Wingdings" panose="05000000000000000000" pitchFamily="2" charset="2"/>
              </a:rPr>
              <a:t>computations</a:t>
            </a:r>
            <a:r>
              <a:rPr lang="de-DE" sz="1400" b="1" dirty="0" smtClean="0">
                <a:sym typeface="Wingdings" panose="05000000000000000000" pitchFamily="2" charset="2"/>
              </a:rPr>
              <a:t> in </a:t>
            </a:r>
            <a:r>
              <a:rPr lang="de-DE" sz="1400" b="1" dirty="0" err="1" smtClean="0">
                <a:sym typeface="Wingdings" panose="05000000000000000000" pitchFamily="2" charset="2"/>
              </a:rPr>
              <a:t>general</a:t>
            </a:r>
            <a:endParaRPr lang="de-DE" sz="1400" b="1" dirty="0"/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auto">
          <a:xfrm>
            <a:off x="547757" y="94891"/>
            <a:ext cx="78942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GOCE </a:t>
            </a:r>
            <a:r>
              <a:rPr lang="en-GB" sz="2400" b="1" dirty="0" smtClean="0">
                <a:solidFill>
                  <a:srgbClr val="000000"/>
                </a:solidFill>
              </a:rPr>
              <a:t>and CHAMP Orbit </a:t>
            </a:r>
            <a:r>
              <a:rPr lang="en-GB" sz="2400" b="1" dirty="0">
                <a:solidFill>
                  <a:srgbClr val="000000"/>
                </a:solidFill>
              </a:rPr>
              <a:t>adjustment </a:t>
            </a:r>
            <a:r>
              <a:rPr lang="en-GB" sz="2400" b="1" dirty="0" smtClean="0">
                <a:solidFill>
                  <a:srgbClr val="000000"/>
                </a:solidFill>
              </a:rPr>
              <a:t>tests</a:t>
            </a:r>
            <a:endParaRPr lang="de-DE" sz="1200" b="1" dirty="0">
              <a:solidFill>
                <a:srgbClr val="0099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Observations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K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inematic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GOCE (Bock et al. 2011)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CHAMP (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Prange et al. 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2010)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orbit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positions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de-DE" sz="1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Dynamic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orbit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computation</a:t>
            </a:r>
            <a:endParaRPr lang="de-DE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sz="12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GOCE: </a:t>
            </a:r>
            <a:r>
              <a:rPr lang="de-DE" sz="1200" b="1" u="sng" dirty="0" smtClean="0">
                <a:solidFill>
                  <a:srgbClr val="FF0066"/>
                </a:solidFill>
                <a:latin typeface="Verdana" panose="020B0604030504040204" pitchFamily="34" charset="0"/>
              </a:rPr>
              <a:t>60 </a:t>
            </a:r>
            <a:r>
              <a:rPr lang="de-DE" sz="1200" b="1" u="sng" dirty="0" err="1" smtClean="0">
                <a:solidFill>
                  <a:srgbClr val="FF0066"/>
                </a:solidFill>
                <a:latin typeface="Verdana" panose="020B0604030504040204" pitchFamily="34" charset="0"/>
              </a:rPr>
              <a:t>arcs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(01.11. – 31.12.2009),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Arclength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de-DE" sz="1200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1.25 </a:t>
            </a:r>
            <a:r>
              <a:rPr lang="de-DE" sz="1200" b="1" u="sng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days</a:t>
            </a:r>
            <a:endParaRPr lang="de-DE" sz="1200" b="1" u="sng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sz="1200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 CHAMP: </a:t>
            </a:r>
            <a:r>
              <a:rPr lang="de-DE" sz="1200" b="1" u="sng" dirty="0" smtClean="0">
                <a:solidFill>
                  <a:srgbClr val="FF0066"/>
                </a:solidFill>
                <a:latin typeface="Verdana" panose="020B0604030504040204" pitchFamily="34" charset="0"/>
              </a:rPr>
              <a:t>75 </a:t>
            </a:r>
            <a:r>
              <a:rPr lang="de-DE" sz="1200" b="1" u="sng" dirty="0" err="1">
                <a:solidFill>
                  <a:srgbClr val="FF0066"/>
                </a:solidFill>
                <a:latin typeface="Verdana" panose="020B0604030504040204" pitchFamily="34" charset="0"/>
              </a:rPr>
              <a:t>arcs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01.02. 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– 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01.05.2008),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Arclength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de-DE" sz="1200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1.0 </a:t>
            </a:r>
            <a:r>
              <a:rPr lang="de-DE" sz="1200" b="1" u="sng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day</a:t>
            </a:r>
            <a:endParaRPr lang="de-DE" sz="1200" b="1" u="sng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Parametrization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GOCE (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this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is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similar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CHAMP): </a:t>
            </a:r>
            <a:endParaRPr lang="de-DE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 -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Accelerometer</a:t>
            </a:r>
            <a:r>
              <a:rPr lang="de-DE" sz="12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biases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:             2/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rev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cross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track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/ radial /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along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track</a:t>
            </a:r>
            <a:endParaRPr lang="de-DE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 -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Accelerometer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scaling</a:t>
            </a:r>
            <a:r>
              <a:rPr lang="de-DE" sz="1200" b="1" u="sng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u="sng" dirty="0" err="1">
                <a:solidFill>
                  <a:srgbClr val="000000"/>
                </a:solidFill>
                <a:latin typeface="Verdana" panose="020B0604030504040204" pitchFamily="34" charset="0"/>
              </a:rPr>
              <a:t>factor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along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track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fixed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set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1.0), 1/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arc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cross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track</a:t>
            </a:r>
            <a:r>
              <a:rPr lang="de-DE" sz="1200" dirty="0">
                <a:solidFill>
                  <a:srgbClr val="000000"/>
                </a:solidFill>
                <a:latin typeface="Verdana" panose="020B0604030504040204" pitchFamily="34" charset="0"/>
              </a:rPr>
              <a:t> / </a:t>
            </a:r>
            <a:r>
              <a:rPr lang="de-DE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radial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Rms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values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[cm]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of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orbit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fit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residuals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mean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values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de-DE" sz="1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the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de-DE" sz="12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75/60 </a:t>
            </a:r>
            <a:r>
              <a:rPr lang="de-DE" sz="1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arcs</a:t>
            </a:r>
            <a:r>
              <a:rPr lang="de-DE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GB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5" y="1657529"/>
            <a:ext cx="4663979" cy="252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:\bar\Halo-AeroG\WorkshopHALO2012\presentation\P1000893x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01" y="1657529"/>
            <a:ext cx="2438771" cy="34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28063" y="0"/>
            <a:ext cx="829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>
                <a:solidFill>
                  <a:srgbClr val="0070C0"/>
                </a:solidFill>
              </a:rPr>
              <a:t>EIGEN-6C4  </a:t>
            </a:r>
          </a:p>
          <a:p>
            <a:pPr algn="ctr"/>
            <a:r>
              <a:rPr lang="de-DE" sz="3200" dirty="0" err="1" smtClean="0">
                <a:solidFill>
                  <a:srgbClr val="0070C0"/>
                </a:solidFill>
              </a:rPr>
              <a:t>Comparison</a:t>
            </a:r>
            <a:r>
              <a:rPr lang="de-DE" sz="3200" dirty="0" smtClean="0">
                <a:solidFill>
                  <a:srgbClr val="0070C0"/>
                </a:solidFill>
              </a:rPr>
              <a:t> </a:t>
            </a:r>
            <a:r>
              <a:rPr lang="de-DE" sz="3200" dirty="0" err="1" smtClean="0">
                <a:solidFill>
                  <a:srgbClr val="0070C0"/>
                </a:solidFill>
              </a:rPr>
              <a:t>with</a:t>
            </a:r>
            <a:r>
              <a:rPr lang="de-DE" sz="3200" dirty="0" smtClean="0">
                <a:solidFill>
                  <a:srgbClr val="0070C0"/>
                </a:solidFill>
              </a:rPr>
              <a:t> GEOHALO </a:t>
            </a:r>
            <a:r>
              <a:rPr lang="de-DE" sz="3200" dirty="0" err="1" smtClean="0">
                <a:solidFill>
                  <a:srgbClr val="0070C0"/>
                </a:solidFill>
              </a:rPr>
              <a:t>Airborne</a:t>
            </a:r>
            <a:r>
              <a:rPr lang="de-DE" sz="3200" dirty="0" smtClean="0">
                <a:solidFill>
                  <a:srgbClr val="0070C0"/>
                </a:solidFill>
              </a:rPr>
              <a:t> Gravimetry</a:t>
            </a: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44062" y="5243955"/>
            <a:ext cx="360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GFZ‘s</a:t>
            </a:r>
            <a:r>
              <a:rPr lang="de-DE" dirty="0" smtClean="0"/>
              <a:t> </a:t>
            </a:r>
            <a:r>
              <a:rPr lang="de-DE" dirty="0" err="1" smtClean="0"/>
              <a:t>airborne</a:t>
            </a:r>
            <a:r>
              <a:rPr lang="de-DE" dirty="0" smtClean="0"/>
              <a:t> </a:t>
            </a:r>
            <a:r>
              <a:rPr lang="de-DE" dirty="0" err="1" smtClean="0"/>
              <a:t>gravimeter</a:t>
            </a:r>
            <a:r>
              <a:rPr lang="de-DE" dirty="0" smtClean="0"/>
              <a:t> on HALO:</a:t>
            </a:r>
          </a:p>
          <a:p>
            <a:pPr algn="ctr"/>
            <a:r>
              <a:rPr lang="de-DE" b="1" dirty="0" smtClean="0"/>
              <a:t>CHEKAN - AM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414" y="1199120"/>
            <a:ext cx="916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HALO – the German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High Altitude and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Range Research Aircraft (HALO).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8063" y="4269540"/>
            <a:ext cx="5241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GEOHALO</a:t>
            </a:r>
            <a:r>
              <a:rPr lang="de-DE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Multidisciplinary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geoscientific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airborne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mission on the HALO aircraft over Italy June 2012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3121621104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25" y="883853"/>
            <a:ext cx="4563374" cy="576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" y="1069676"/>
            <a:ext cx="4072174" cy="538928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479925" y="160995"/>
            <a:ext cx="6358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The GEOHALO </a:t>
            </a:r>
            <a:r>
              <a:rPr lang="de-DE" sz="2400" b="1" dirty="0" err="1" smtClean="0"/>
              <a:t>flight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tracks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over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Italy</a:t>
            </a:r>
            <a:r>
              <a:rPr lang="de-DE" sz="2400" b="1" dirty="0" smtClean="0"/>
              <a:t> (June 2012)</a:t>
            </a:r>
            <a:endParaRPr lang="de-DE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423810" y="1200387"/>
            <a:ext cx="3562974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The GEOHALO </a:t>
            </a:r>
            <a:r>
              <a:rPr lang="de-DE" dirty="0" err="1" smtClean="0"/>
              <a:t>flight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gravimetry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 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542032" y="2468880"/>
            <a:ext cx="5424679" cy="3169920"/>
            <a:chOff x="2542032" y="2468880"/>
            <a:chExt cx="5424679" cy="3169920"/>
          </a:xfrm>
        </p:grpSpPr>
        <p:cxnSp>
          <p:nvCxnSpPr>
            <p:cNvPr id="6" name="Gerader Verbinder 5"/>
            <p:cNvCxnSpPr/>
            <p:nvPr/>
          </p:nvCxnSpPr>
          <p:spPr>
            <a:xfrm flipH="1" flipV="1">
              <a:off x="6080760" y="2468880"/>
              <a:ext cx="1885951" cy="31699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>
              <a:off x="2542032" y="3355848"/>
              <a:ext cx="4234451" cy="274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883888" y="2989804"/>
              <a:ext cx="25257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Example</a:t>
              </a:r>
              <a:r>
                <a:rPr lang="de-DE" dirty="0" smtClean="0"/>
                <a:t> </a:t>
              </a:r>
              <a:r>
                <a:rPr lang="de-DE" dirty="0" err="1" smtClean="0"/>
                <a:t>track</a:t>
              </a:r>
              <a:r>
                <a:rPr lang="de-DE" dirty="0" smtClean="0"/>
                <a:t> „R01-R03“</a:t>
              </a:r>
              <a:endParaRPr lang="de-DE" dirty="0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74592" y="5247287"/>
            <a:ext cx="5754204" cy="14773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u="sng" dirty="0" smtClean="0"/>
              <a:t>GEOHALO </a:t>
            </a:r>
            <a:r>
              <a:rPr lang="de-DE" u="sng" dirty="0" err="1" smtClean="0"/>
              <a:t>flight</a:t>
            </a:r>
            <a:r>
              <a:rPr lang="de-DE" u="sng" dirty="0" smtClean="0"/>
              <a:t> </a:t>
            </a:r>
            <a:r>
              <a:rPr lang="de-DE" u="sng" dirty="0" err="1"/>
              <a:t>c</a:t>
            </a:r>
            <a:r>
              <a:rPr lang="de-DE" u="sng" dirty="0" err="1" smtClean="0"/>
              <a:t>haracteristics</a:t>
            </a:r>
            <a:r>
              <a:rPr lang="de-DE" u="sng" dirty="0" smtClean="0"/>
              <a:t> </a:t>
            </a:r>
          </a:p>
          <a:p>
            <a:r>
              <a:rPr lang="de-DE" dirty="0" smtClean="0"/>
              <a:t>Flight </a:t>
            </a:r>
            <a:r>
              <a:rPr lang="de-DE" dirty="0" err="1" smtClean="0"/>
              <a:t>altitude</a:t>
            </a:r>
            <a:r>
              <a:rPr lang="de-DE" dirty="0" smtClean="0"/>
              <a:t>:	3500 m</a:t>
            </a:r>
          </a:p>
          <a:p>
            <a:r>
              <a:rPr lang="de-DE" dirty="0" smtClean="0"/>
              <a:t>Speed:		</a:t>
            </a:r>
            <a:r>
              <a:rPr lang="de-DE" dirty="0" smtClean="0">
                <a:sym typeface="Wingdings" panose="05000000000000000000" pitchFamily="2" charset="2"/>
              </a:rPr>
              <a:t>120 m/s (425 km/h)</a:t>
            </a:r>
            <a:endParaRPr lang="de-DE" dirty="0"/>
          </a:p>
          <a:p>
            <a:r>
              <a:rPr lang="de-DE" u="sng" dirty="0" err="1" smtClean="0"/>
              <a:t>Application</a:t>
            </a:r>
            <a:r>
              <a:rPr lang="de-DE" u="sng" dirty="0" smtClean="0"/>
              <a:t> </a:t>
            </a:r>
            <a:r>
              <a:rPr lang="de-DE" u="sng" dirty="0" err="1" smtClean="0"/>
              <a:t>of</a:t>
            </a:r>
            <a:r>
              <a:rPr lang="de-DE" u="sng" dirty="0" smtClean="0"/>
              <a:t> a </a:t>
            </a:r>
            <a:r>
              <a:rPr lang="de-DE" u="sng" dirty="0" err="1" smtClean="0"/>
              <a:t>low</a:t>
            </a:r>
            <a:r>
              <a:rPr lang="de-DE" u="sng" dirty="0" smtClean="0"/>
              <a:t>-pass </a:t>
            </a:r>
            <a:r>
              <a:rPr lang="de-DE" u="sng" dirty="0" err="1" smtClean="0"/>
              <a:t>filter</a:t>
            </a:r>
            <a:r>
              <a:rPr lang="de-DE" u="sng" dirty="0" smtClean="0"/>
              <a:t>:</a:t>
            </a:r>
          </a:p>
          <a:p>
            <a:r>
              <a:rPr lang="de-DE" dirty="0" err="1" smtClean="0"/>
              <a:t>cut</a:t>
            </a:r>
            <a:r>
              <a:rPr lang="de-DE" dirty="0" smtClean="0"/>
              <a:t>-off </a:t>
            </a:r>
            <a:r>
              <a:rPr lang="de-DE" dirty="0" err="1" smtClean="0"/>
              <a:t>period</a:t>
            </a:r>
            <a:r>
              <a:rPr lang="de-DE" dirty="0" smtClean="0"/>
              <a:t> 260s </a:t>
            </a:r>
            <a:r>
              <a:rPr lang="de-DE" dirty="0" smtClean="0">
                <a:sym typeface="Wingdings" panose="05000000000000000000" pitchFamily="2" charset="2"/>
              </a:rPr>
              <a:t> ~15 km </a:t>
            </a:r>
            <a:r>
              <a:rPr lang="de-DE" dirty="0" err="1" smtClean="0">
                <a:sym typeface="Wingdings" panose="05000000000000000000" pitchFamily="2" charset="2"/>
              </a:rPr>
              <a:t>spatial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along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track</a:t>
            </a:r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2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381841"/>
            <a:ext cx="9144000" cy="246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2" y="358182"/>
            <a:ext cx="7757176" cy="6038100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1319841" y="840924"/>
            <a:ext cx="2639683" cy="923330"/>
            <a:chOff x="1319841" y="840924"/>
            <a:chExt cx="2639683" cy="923330"/>
          </a:xfrm>
        </p:grpSpPr>
        <p:sp>
          <p:nvSpPr>
            <p:cNvPr id="6" name="Textfeld 5"/>
            <p:cNvSpPr txBox="1"/>
            <p:nvPr/>
          </p:nvSpPr>
          <p:spPr>
            <a:xfrm>
              <a:off x="1319841" y="840924"/>
              <a:ext cx="2639683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3"/>
              <a:r>
                <a:rPr lang="de-DE" dirty="0" smtClean="0"/>
                <a:t>GEOHALO</a:t>
              </a:r>
            </a:p>
            <a:p>
              <a:pPr lvl="3"/>
              <a:r>
                <a:rPr lang="de-DE" dirty="0" smtClean="0"/>
                <a:t>EGM2008</a:t>
              </a:r>
            </a:p>
            <a:p>
              <a:pPr lvl="3"/>
              <a:r>
                <a:rPr lang="de-DE" dirty="0" err="1" smtClean="0"/>
                <a:t>Difference</a:t>
              </a:r>
              <a:endParaRPr lang="de-DE" dirty="0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1561381" y="1017917"/>
              <a:ext cx="931653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>
              <a:off x="1561381" y="1302589"/>
              <a:ext cx="931653" cy="0"/>
            </a:xfrm>
            <a:prstGeom prst="line">
              <a:avLst/>
            </a:prstGeom>
            <a:ln w="381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1561381" y="1561381"/>
              <a:ext cx="931653" cy="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4043970" y="225284"/>
            <a:ext cx="3728430" cy="49248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/>
          <p:cNvCxnSpPr/>
          <p:nvPr/>
        </p:nvCxnSpPr>
        <p:spPr>
          <a:xfrm>
            <a:off x="7021902" y="594616"/>
            <a:ext cx="534837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424023" y="225284"/>
            <a:ext cx="1535501" cy="30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59660" y="86915"/>
            <a:ext cx="36420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Comparison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track</a:t>
            </a:r>
            <a:r>
              <a:rPr lang="de-DE" b="1" dirty="0" smtClean="0"/>
              <a:t>  „R01-R03“ </a:t>
            </a:r>
          </a:p>
          <a:p>
            <a:r>
              <a:rPr lang="de-DE" b="1" dirty="0" err="1" smtClean="0"/>
              <a:t>to</a:t>
            </a:r>
            <a:r>
              <a:rPr lang="de-DE" b="1" dirty="0" smtClean="0"/>
              <a:t> EGM2008 at </a:t>
            </a:r>
            <a:r>
              <a:rPr lang="de-DE" b="1" dirty="0" err="1" smtClean="0"/>
              <a:t>flight</a:t>
            </a:r>
            <a:r>
              <a:rPr lang="de-DE" b="1" dirty="0" smtClean="0"/>
              <a:t> </a:t>
            </a:r>
            <a:r>
              <a:rPr lang="de-DE" b="1" dirty="0" err="1" smtClean="0"/>
              <a:t>altitude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891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0" y="4381841"/>
            <a:ext cx="9144000" cy="246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2" y="409950"/>
            <a:ext cx="7757176" cy="60381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43970" y="225284"/>
            <a:ext cx="3728430" cy="49248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1319841" y="1010901"/>
            <a:ext cx="2639683" cy="923330"/>
            <a:chOff x="1319841" y="840924"/>
            <a:chExt cx="2639683" cy="923330"/>
          </a:xfrm>
        </p:grpSpPr>
        <p:sp>
          <p:nvSpPr>
            <p:cNvPr id="12" name="Textfeld 11"/>
            <p:cNvSpPr txBox="1"/>
            <p:nvPr/>
          </p:nvSpPr>
          <p:spPr>
            <a:xfrm>
              <a:off x="1319841" y="840924"/>
              <a:ext cx="2639683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3"/>
              <a:r>
                <a:rPr lang="de-DE" dirty="0" smtClean="0"/>
                <a:t>GEOHALO</a:t>
              </a:r>
            </a:p>
            <a:p>
              <a:pPr lvl="3"/>
              <a:r>
                <a:rPr lang="de-DE" dirty="0" smtClean="0"/>
                <a:t>EIGEN-6C4</a:t>
              </a:r>
            </a:p>
            <a:p>
              <a:pPr lvl="3"/>
              <a:r>
                <a:rPr lang="de-DE" dirty="0" err="1" smtClean="0"/>
                <a:t>Difference</a:t>
              </a:r>
              <a:endParaRPr lang="de-DE" dirty="0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1561381" y="1017917"/>
              <a:ext cx="931653" cy="0"/>
            </a:xfrm>
            <a:prstGeom prst="line">
              <a:avLst/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>
              <a:off x="1561381" y="1302589"/>
              <a:ext cx="931653" cy="0"/>
            </a:xfrm>
            <a:prstGeom prst="line">
              <a:avLst/>
            </a:prstGeom>
            <a:ln w="381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1561381" y="1561381"/>
              <a:ext cx="931653" cy="0"/>
            </a:xfrm>
            <a:prstGeom prst="line">
              <a:avLst/>
            </a:prstGeom>
            <a:ln w="3810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Gerader Verbinder 15"/>
          <p:cNvCxnSpPr/>
          <p:nvPr/>
        </p:nvCxnSpPr>
        <p:spPr>
          <a:xfrm>
            <a:off x="6866626" y="594616"/>
            <a:ext cx="69011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424023" y="268414"/>
            <a:ext cx="1535501" cy="30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7437" y="215179"/>
            <a:ext cx="364208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Comparison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track</a:t>
            </a:r>
            <a:r>
              <a:rPr lang="de-DE" b="1" dirty="0" smtClean="0"/>
              <a:t>  „R01-R03“ </a:t>
            </a:r>
          </a:p>
          <a:p>
            <a:r>
              <a:rPr lang="de-DE" b="1" dirty="0" err="1" smtClean="0"/>
              <a:t>to</a:t>
            </a:r>
            <a:r>
              <a:rPr lang="de-DE" b="1" dirty="0" smtClean="0"/>
              <a:t> EIGEN-6C4</a:t>
            </a:r>
            <a:r>
              <a:rPr lang="de-DE" b="1" dirty="0"/>
              <a:t> </a:t>
            </a:r>
            <a:r>
              <a:rPr lang="de-DE" b="1" dirty="0" smtClean="0"/>
              <a:t>at </a:t>
            </a:r>
            <a:r>
              <a:rPr lang="de-DE" b="1" dirty="0" err="1" smtClean="0"/>
              <a:t>flight</a:t>
            </a:r>
            <a:r>
              <a:rPr lang="de-DE" b="1" dirty="0" smtClean="0"/>
              <a:t> </a:t>
            </a:r>
            <a:r>
              <a:rPr lang="de-DE" b="1" dirty="0" err="1" smtClean="0"/>
              <a:t>altitude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710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388937" y="1273390"/>
            <a:ext cx="59694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=========================================================================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Profile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de-DE" sz="1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Track    Min 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     RMS     Min     Max     RMS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de-DE" sz="1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[km] </a:t>
            </a:r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 </a:t>
            </a:r>
            <a:r>
              <a:rPr lang="de-D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eigen-6c4</a:t>
            </a:r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 </a:t>
            </a:r>
            <a:r>
              <a:rPr lang="de-D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egm2008</a:t>
            </a:r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-----</a:t>
            </a:r>
            <a:b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=========================================================================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G04-G05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3001   360    -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4.54 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3.33    </a:t>
            </a:r>
            <a:r>
              <a:rPr lang="de-DE" sz="10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1.54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-3.00    3.98    1.32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G06-G07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2101   250    -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7.32 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3.09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1.83   -7.58    3.01    1.97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G08-G09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1081   130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-6.47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4.13    1.63   -6.53    4.10    1.59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G10-G11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1921   230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-2.35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3.99    1.14   -3.20    3.06    1.06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G12-G13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3421   410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-4.31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8.76    1.98   -5.09    8.15    1.98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G14-G15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1981   240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-6.71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5.98    2.65   -7.22    5.52    2.66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G15-Ven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2101   250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-6.08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5.76    2.03   -7.17    5.83    2.11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 smtClean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R01-R03   8401  1010    </a:t>
            </a:r>
            <a:r>
              <a:rPr lang="de-DE" sz="100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sz="1000" dirty="0" smtClean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5.55     6.15    </a:t>
            </a:r>
            <a:r>
              <a:rPr lang="de-DE" sz="100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1.78   -6.80    5.75    2.13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R05-R06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3901   468   -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12.61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8.85    2.82  -14.78    7.63    2.72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R08-R09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3961   470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-6.78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7.61    2.69   -7.02    7.08    2.63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B01-B03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4201   504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-9.96  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13.72    </a:t>
            </a: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3.24  -11.43   11.09    3.39</a:t>
            </a:r>
            <a:b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B09-B10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5101   612  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-7.17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11.82  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2.82   -6.24   11.80    2.67</a:t>
            </a:r>
            <a:b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B12-B14a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5161   619   -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11.81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11.32  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2.96  -12.99    9.68    3.09</a:t>
            </a:r>
            <a:b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B12-B14b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1201   144  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-8.23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8.94    3.71   -7.93    9.76    3.81</a:t>
            </a:r>
            <a:b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H07-H06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6661   800 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-13.52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9.68    2.73  -14.84    8.38    2.77</a:t>
            </a:r>
            <a:b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H03-H02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4681   562  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-9.82   </a:t>
            </a:r>
            <a:r>
              <a:rPr lang="en-US" sz="1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8.66    2.48   -9.24    8.81    2.57</a:t>
            </a:r>
            <a:b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Overall RMS (58876 points/7065 km):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2.50             2.55</a:t>
            </a:r>
            <a:r>
              <a:rPr lang="en-US" sz="14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=========================================================================</a:t>
            </a:r>
            <a:r>
              <a:rPr lang="de-DE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88937" y="350060"/>
            <a:ext cx="577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err="1"/>
              <a:t>S</a:t>
            </a:r>
            <a:r>
              <a:rPr lang="de-DE" u="sng" dirty="0" err="1" smtClean="0"/>
              <a:t>tatistics</a:t>
            </a:r>
            <a:r>
              <a:rPr lang="de-DE" u="sng" dirty="0" smtClean="0"/>
              <a:t> (</a:t>
            </a:r>
            <a:r>
              <a:rPr lang="de-DE" u="sng" dirty="0" err="1" smtClean="0"/>
              <a:t>mGal</a:t>
            </a:r>
            <a:r>
              <a:rPr lang="de-DE" u="sng" dirty="0" smtClean="0"/>
              <a:t>) </a:t>
            </a:r>
            <a:r>
              <a:rPr lang="de-DE" u="sng" dirty="0" err="1" smtClean="0"/>
              <a:t>of</a:t>
            </a:r>
            <a:r>
              <a:rPr lang="de-DE" u="sng" dirty="0" smtClean="0"/>
              <a:t> all GEOHALO </a:t>
            </a:r>
            <a:r>
              <a:rPr lang="de-DE" u="sng" dirty="0" err="1" smtClean="0"/>
              <a:t>airborne</a:t>
            </a:r>
            <a:r>
              <a:rPr lang="de-DE" u="sng" dirty="0" smtClean="0"/>
              <a:t> gravimetry </a:t>
            </a:r>
            <a:r>
              <a:rPr lang="de-DE" u="sng" dirty="0" err="1" smtClean="0"/>
              <a:t>tracks</a:t>
            </a:r>
            <a:r>
              <a:rPr lang="de-DE" u="sng" dirty="0" smtClean="0"/>
              <a:t>:</a:t>
            </a:r>
          </a:p>
          <a:p>
            <a:r>
              <a:rPr lang="de-DE" dirty="0" smtClean="0"/>
              <a:t>Fit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r>
              <a:rPr lang="de-DE" dirty="0" smtClean="0"/>
              <a:t> at </a:t>
            </a:r>
            <a:r>
              <a:rPr lang="de-DE" dirty="0" err="1" smtClean="0"/>
              <a:t>flight</a:t>
            </a:r>
            <a:r>
              <a:rPr lang="de-DE" dirty="0" smtClean="0"/>
              <a:t> </a:t>
            </a:r>
            <a:r>
              <a:rPr lang="de-DE" dirty="0" err="1" smtClean="0"/>
              <a:t>altitude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EGM2008 </a:t>
            </a:r>
            <a:r>
              <a:rPr lang="de-DE" dirty="0" err="1" smtClean="0"/>
              <a:t>and</a:t>
            </a:r>
            <a:r>
              <a:rPr lang="de-DE" dirty="0" smtClean="0"/>
              <a:t> EIGEN-6C4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414264" y="4602388"/>
            <a:ext cx="5754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´GEOHALO </a:t>
            </a:r>
            <a:r>
              <a:rPr lang="de-DE" u="sng" dirty="0" err="1" smtClean="0"/>
              <a:t>flight</a:t>
            </a:r>
            <a:r>
              <a:rPr lang="de-DE" u="sng" dirty="0" smtClean="0"/>
              <a:t> </a:t>
            </a:r>
            <a:r>
              <a:rPr lang="de-DE" u="sng" dirty="0" err="1"/>
              <a:t>c</a:t>
            </a:r>
            <a:r>
              <a:rPr lang="de-DE" u="sng" dirty="0" err="1" smtClean="0"/>
              <a:t>haracteristics</a:t>
            </a:r>
            <a:r>
              <a:rPr lang="de-DE" u="sng" dirty="0" smtClean="0"/>
              <a:t> </a:t>
            </a:r>
          </a:p>
          <a:p>
            <a:r>
              <a:rPr lang="de-DE" dirty="0" smtClean="0"/>
              <a:t>Flight </a:t>
            </a:r>
            <a:r>
              <a:rPr lang="de-DE" dirty="0" err="1" smtClean="0"/>
              <a:t>altitude</a:t>
            </a:r>
            <a:r>
              <a:rPr lang="de-DE" dirty="0" smtClean="0"/>
              <a:t>:	3500 m</a:t>
            </a:r>
          </a:p>
          <a:p>
            <a:r>
              <a:rPr lang="de-DE" dirty="0" smtClean="0"/>
              <a:t>Speed:		</a:t>
            </a:r>
            <a:r>
              <a:rPr lang="de-DE" dirty="0" smtClean="0">
                <a:sym typeface="Wingdings" panose="05000000000000000000" pitchFamily="2" charset="2"/>
              </a:rPr>
              <a:t>120 m/s (425 km/h)</a:t>
            </a:r>
            <a:endParaRPr lang="de-DE" dirty="0"/>
          </a:p>
          <a:p>
            <a:r>
              <a:rPr lang="de-DE" u="sng" dirty="0" err="1" smtClean="0"/>
              <a:t>Application</a:t>
            </a:r>
            <a:r>
              <a:rPr lang="de-DE" u="sng" dirty="0" smtClean="0"/>
              <a:t> </a:t>
            </a:r>
            <a:r>
              <a:rPr lang="de-DE" u="sng" dirty="0" err="1" smtClean="0"/>
              <a:t>of</a:t>
            </a:r>
            <a:r>
              <a:rPr lang="de-DE" u="sng" dirty="0" smtClean="0"/>
              <a:t> a </a:t>
            </a:r>
            <a:r>
              <a:rPr lang="de-DE" u="sng" dirty="0" err="1" smtClean="0"/>
              <a:t>low</a:t>
            </a:r>
            <a:r>
              <a:rPr lang="de-DE" u="sng" dirty="0" smtClean="0"/>
              <a:t>-pass </a:t>
            </a:r>
            <a:r>
              <a:rPr lang="de-DE" u="sng" dirty="0" err="1" smtClean="0"/>
              <a:t>filter</a:t>
            </a:r>
            <a:r>
              <a:rPr lang="de-DE" u="sng" dirty="0" smtClean="0"/>
              <a:t>:</a:t>
            </a:r>
          </a:p>
          <a:p>
            <a:r>
              <a:rPr lang="de-DE" dirty="0" err="1" smtClean="0"/>
              <a:t>cut</a:t>
            </a:r>
            <a:r>
              <a:rPr lang="de-DE" dirty="0" smtClean="0"/>
              <a:t>-off </a:t>
            </a:r>
            <a:r>
              <a:rPr lang="de-DE" dirty="0" err="1" smtClean="0"/>
              <a:t>period</a:t>
            </a:r>
            <a:r>
              <a:rPr lang="de-DE" dirty="0" smtClean="0"/>
              <a:t> 260s </a:t>
            </a:r>
            <a:r>
              <a:rPr lang="de-DE" dirty="0" smtClean="0">
                <a:sym typeface="Wingdings" panose="05000000000000000000" pitchFamily="2" charset="2"/>
              </a:rPr>
              <a:t> ~15 km </a:t>
            </a:r>
            <a:r>
              <a:rPr lang="de-DE" dirty="0" err="1" smtClean="0">
                <a:sym typeface="Wingdings" panose="05000000000000000000" pitchFamily="2" charset="2"/>
              </a:rPr>
              <a:t>spatial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along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track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931653" y="4209691"/>
            <a:ext cx="6521570" cy="60384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2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011293" y="2173856"/>
            <a:ext cx="75414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>
                <a:solidFill>
                  <a:srgbClr val="0070C0"/>
                </a:solidFill>
              </a:rPr>
              <a:t>EIGEN-6C4  </a:t>
            </a:r>
          </a:p>
          <a:p>
            <a:pPr algn="ctr"/>
            <a:r>
              <a:rPr lang="de-DE" sz="4000" dirty="0" err="1" smtClean="0">
                <a:solidFill>
                  <a:srgbClr val="0070C0"/>
                </a:solidFill>
              </a:rPr>
              <a:t>Application</a:t>
            </a:r>
            <a:r>
              <a:rPr lang="de-DE" sz="4000" dirty="0" smtClean="0">
                <a:solidFill>
                  <a:srgbClr val="0070C0"/>
                </a:solidFill>
              </a:rPr>
              <a:t> in 3D </a:t>
            </a:r>
            <a:r>
              <a:rPr lang="de-DE" sz="4000" dirty="0" err="1" smtClean="0">
                <a:solidFill>
                  <a:srgbClr val="0070C0"/>
                </a:solidFill>
              </a:rPr>
              <a:t>density</a:t>
            </a:r>
            <a:r>
              <a:rPr lang="de-DE" sz="4000" dirty="0" smtClean="0">
                <a:solidFill>
                  <a:srgbClr val="0070C0"/>
                </a:solidFill>
              </a:rPr>
              <a:t> </a:t>
            </a:r>
            <a:r>
              <a:rPr lang="de-DE" sz="4000" dirty="0" err="1" smtClean="0">
                <a:solidFill>
                  <a:srgbClr val="0070C0"/>
                </a:solidFill>
              </a:rPr>
              <a:t>modelling</a:t>
            </a:r>
            <a:endParaRPr lang="de-DE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8887" r="2505" b="7804"/>
          <a:stretch/>
        </p:blipFill>
        <p:spPr>
          <a:xfrm>
            <a:off x="4038600" y="653793"/>
            <a:ext cx="4969933" cy="563334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18742" y="151568"/>
            <a:ext cx="8592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/>
              <a:t>Application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EIGEN-6C4 in </a:t>
            </a:r>
            <a:r>
              <a:rPr lang="de-DE" sz="2000" b="1" dirty="0" err="1" smtClean="0"/>
              <a:t>density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modelling</a:t>
            </a:r>
            <a:r>
              <a:rPr lang="de-DE" sz="2000" b="1" dirty="0" smtClean="0"/>
              <a:t>  </a:t>
            </a:r>
            <a:r>
              <a:rPr lang="de-DE" sz="2000" b="1" dirty="0" err="1" smtClean="0"/>
              <a:t>for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Earth‘s</a:t>
            </a:r>
            <a:r>
              <a:rPr lang="de-DE" sz="2000" b="1" dirty="0" smtClean="0"/>
              <a:t> </a:t>
            </a:r>
            <a:r>
              <a:rPr lang="de-DE" sz="2000" b="1" dirty="0" err="1"/>
              <a:t>c</a:t>
            </a:r>
            <a:r>
              <a:rPr lang="de-DE" sz="2000" b="1" dirty="0" err="1" smtClean="0"/>
              <a:t>rust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mantle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4688946" y="859454"/>
            <a:ext cx="339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Isostatic</a:t>
            </a:r>
            <a:r>
              <a:rPr lang="de-DE" dirty="0"/>
              <a:t> Residual Gravity </a:t>
            </a:r>
            <a:r>
              <a:rPr lang="de-DE" dirty="0" err="1"/>
              <a:t>Anomaly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51322" y="1839916"/>
            <a:ext cx="3856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Input Gravity Data: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Terrestrial</a:t>
            </a:r>
            <a:r>
              <a:rPr lang="de-DE" dirty="0" smtClean="0"/>
              <a:t> Gravimetry (</a:t>
            </a:r>
            <a:r>
              <a:rPr lang="de-DE" dirty="0" err="1" smtClean="0"/>
              <a:t>black</a:t>
            </a:r>
            <a:r>
              <a:rPr lang="de-DE" dirty="0" smtClean="0"/>
              <a:t> </a:t>
            </a:r>
            <a:r>
              <a:rPr lang="de-DE" dirty="0" err="1" smtClean="0"/>
              <a:t>dots</a:t>
            </a:r>
            <a:r>
              <a:rPr lang="de-DE" dirty="0" smtClean="0"/>
              <a:t>, Götze et al. 1988 - 2006)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Satellite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ltimetry</a:t>
            </a:r>
            <a:r>
              <a:rPr lang="de-DE" dirty="0" smtClean="0"/>
              <a:t> (Anderson &amp; Knudsen 1998))</a:t>
            </a:r>
          </a:p>
          <a:p>
            <a:r>
              <a:rPr lang="de-DE" b="1" u="sng" dirty="0" err="1" smtClean="0"/>
              <a:t>Constraining</a:t>
            </a:r>
            <a:r>
              <a:rPr lang="de-DE" b="1" u="sng" dirty="0" smtClean="0"/>
              <a:t> </a:t>
            </a:r>
            <a:r>
              <a:rPr lang="de-DE" b="1" u="sng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Magnetotelluric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Seismic</a:t>
            </a:r>
            <a:r>
              <a:rPr lang="de-DE" dirty="0"/>
              <a:t> (</a:t>
            </a:r>
            <a:r>
              <a:rPr lang="de-DE" dirty="0" err="1"/>
              <a:t>refraction</a:t>
            </a:r>
            <a:r>
              <a:rPr lang="de-DE" dirty="0"/>
              <a:t> &amp; </a:t>
            </a:r>
            <a:r>
              <a:rPr lang="de-DE" dirty="0" err="1"/>
              <a:t>reflexion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Earthquake</a:t>
            </a:r>
            <a:r>
              <a:rPr lang="de-DE" dirty="0" smtClean="0"/>
              <a:t> </a:t>
            </a:r>
            <a:r>
              <a:rPr lang="de-DE" dirty="0" err="1" smtClean="0"/>
              <a:t>hypocentres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Geological </a:t>
            </a:r>
            <a:r>
              <a:rPr lang="de-DE" dirty="0" err="1" smtClean="0"/>
              <a:t>information</a:t>
            </a:r>
            <a:endParaRPr lang="de-DE" dirty="0"/>
          </a:p>
          <a:p>
            <a:r>
              <a:rPr lang="de-DE" b="1" u="sng" dirty="0" err="1" smtClean="0"/>
              <a:t>Modelling</a:t>
            </a:r>
            <a:r>
              <a:rPr lang="de-DE" b="1" u="sng" dirty="0" smtClean="0"/>
              <a:t> Software: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IGMAS+ (Schmidt </a:t>
            </a:r>
            <a:r>
              <a:rPr lang="de-DE" dirty="0"/>
              <a:t>&amp; </a:t>
            </a:r>
            <a:r>
              <a:rPr lang="de-DE" dirty="0" smtClean="0"/>
              <a:t>Götze Univ</a:t>
            </a:r>
            <a:r>
              <a:rPr lang="de-DE" dirty="0"/>
              <a:t>. Kiel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Transinsight</a:t>
            </a:r>
            <a:r>
              <a:rPr lang="de-DE" dirty="0"/>
              <a:t> </a:t>
            </a:r>
            <a:r>
              <a:rPr lang="de-DE" dirty="0" smtClean="0"/>
              <a:t>Dresden)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96521" y="443544"/>
            <a:ext cx="2301066" cy="25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18742" y="509881"/>
            <a:ext cx="39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3D-Density </a:t>
            </a:r>
            <a:r>
              <a:rPr lang="en-US" sz="2000" dirty="0">
                <a:solidFill>
                  <a:srgbClr val="0070C0"/>
                </a:solidFill>
              </a:rPr>
              <a:t>modelling </a:t>
            </a:r>
            <a:r>
              <a:rPr lang="en-US" sz="2000" dirty="0" smtClean="0">
                <a:solidFill>
                  <a:srgbClr val="0070C0"/>
                </a:solidFill>
              </a:rPr>
              <a:t>over South America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18742" y="1305091"/>
            <a:ext cx="6629251" cy="2082766"/>
            <a:chOff x="118742" y="1305091"/>
            <a:chExt cx="6629251" cy="2082766"/>
          </a:xfrm>
        </p:grpSpPr>
        <p:cxnSp>
          <p:nvCxnSpPr>
            <p:cNvPr id="6" name="Gerade Verbindung mit Pfeil 5"/>
            <p:cNvCxnSpPr/>
            <p:nvPr/>
          </p:nvCxnSpPr>
          <p:spPr>
            <a:xfrm>
              <a:off x="3536830" y="1737801"/>
              <a:ext cx="1581043" cy="165005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18742" y="1305091"/>
              <a:ext cx="66292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Example: P</a:t>
              </a:r>
              <a:r>
                <a:rPr lang="en-US" sz="2400" dirty="0" smtClean="0">
                  <a:solidFill>
                    <a:srgbClr val="0070C0"/>
                  </a:solidFill>
                </a:rPr>
                <a:t>rofile </a:t>
              </a:r>
              <a:r>
                <a:rPr lang="en-US" sz="2400" dirty="0">
                  <a:solidFill>
                    <a:srgbClr val="0070C0"/>
                  </a:solidFill>
                </a:rPr>
                <a:t>at 22.2° South over South America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1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011283"/>
            <a:ext cx="9144416" cy="284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t="5392" r="8742"/>
          <a:stretch/>
        </p:blipFill>
        <p:spPr>
          <a:xfrm>
            <a:off x="416" y="703494"/>
            <a:ext cx="9144000" cy="316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r="8932"/>
          <a:stretch/>
        </p:blipFill>
        <p:spPr>
          <a:xfrm>
            <a:off x="504" y="3610636"/>
            <a:ext cx="9108000" cy="3262380"/>
          </a:xfrm>
          <a:prstGeom prst="rect">
            <a:avLst/>
          </a:prstGeom>
        </p:spPr>
      </p:pic>
      <p:grpSp>
        <p:nvGrpSpPr>
          <p:cNvPr id="12" name="Gruppieren 11"/>
          <p:cNvGrpSpPr/>
          <p:nvPr/>
        </p:nvGrpSpPr>
        <p:grpSpPr>
          <a:xfrm>
            <a:off x="832375" y="1629723"/>
            <a:ext cx="3953058" cy="911676"/>
            <a:chOff x="5397995" y="1023835"/>
            <a:chExt cx="3953058" cy="91167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5481779" y="1349258"/>
              <a:ext cx="3869274" cy="586253"/>
              <a:chOff x="7380312" y="960086"/>
              <a:chExt cx="3869274" cy="586253"/>
            </a:xfrm>
          </p:grpSpPr>
          <p:sp>
            <p:nvSpPr>
              <p:cNvPr id="2" name="Textfeld 1"/>
              <p:cNvSpPr txBox="1"/>
              <p:nvPr/>
            </p:nvSpPr>
            <p:spPr>
              <a:xfrm>
                <a:off x="7776071" y="960086"/>
                <a:ext cx="347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m</a:t>
                </a:r>
                <a:r>
                  <a:rPr lang="de-DE" dirty="0" err="1" smtClean="0"/>
                  <a:t>easured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terrestrial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endParaRPr lang="de-DE" dirty="0"/>
              </a:p>
            </p:txBody>
          </p:sp>
          <p:sp>
            <p:nvSpPr>
              <p:cNvPr id="3" name="Textfeld 2"/>
              <p:cNvSpPr txBox="1"/>
              <p:nvPr/>
            </p:nvSpPr>
            <p:spPr>
              <a:xfrm>
                <a:off x="7771856" y="1177007"/>
                <a:ext cx="342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Calculated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density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model</a:t>
                </a:r>
                <a:endParaRPr lang="de-DE" dirty="0"/>
              </a:p>
            </p:txBody>
          </p:sp>
          <p:cxnSp>
            <p:nvCxnSpPr>
              <p:cNvPr id="8" name="Gerade Verbindung 7"/>
              <p:cNvCxnSpPr/>
              <p:nvPr/>
            </p:nvCxnSpPr>
            <p:spPr>
              <a:xfrm>
                <a:off x="7380312" y="1127744"/>
                <a:ext cx="288032" cy="0"/>
              </a:xfrm>
              <a:prstGeom prst="line">
                <a:avLst/>
              </a:prstGeom>
              <a:ln w="2222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>
                <a:off x="7380312" y="1340768"/>
                <a:ext cx="288032" cy="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feld 8"/>
            <p:cNvSpPr txBox="1"/>
            <p:nvPr/>
          </p:nvSpPr>
          <p:spPr>
            <a:xfrm>
              <a:off x="5397995" y="1023835"/>
              <a:ext cx="241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u="sng" dirty="0" err="1" smtClean="0"/>
                <a:t>Bouguer</a:t>
              </a:r>
              <a:r>
                <a:rPr lang="de-DE" b="1" u="sng" dirty="0" smtClean="0"/>
                <a:t> </a:t>
              </a:r>
              <a:r>
                <a:rPr lang="de-DE" b="1" u="sng" dirty="0" err="1" smtClean="0"/>
                <a:t>anomaly</a:t>
              </a:r>
              <a:r>
                <a:rPr lang="de-DE" b="1" u="sng" dirty="0" smtClean="0"/>
                <a:t> </a:t>
              </a:r>
              <a:r>
                <a:rPr lang="de-DE" b="1" u="sng" dirty="0" err="1" smtClean="0"/>
                <a:t>data</a:t>
              </a:r>
              <a:r>
                <a:rPr lang="de-DE" b="1" u="sng" dirty="0" smtClean="0"/>
                <a:t>:</a:t>
              </a:r>
              <a:endParaRPr lang="de-DE" b="1" u="sng" dirty="0"/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178975" y="77924"/>
            <a:ext cx="78894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Previous density model from terrestrial data </a:t>
            </a:r>
            <a:r>
              <a:rPr lang="en-GB" dirty="0" smtClean="0"/>
              <a:t>(Schaller, 2013; Diploma thesis)</a:t>
            </a:r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2280" y="1472426"/>
            <a:ext cx="1799408" cy="504056"/>
            <a:chOff x="7380312" y="980728"/>
            <a:chExt cx="1799408" cy="504056"/>
          </a:xfrm>
        </p:grpSpPr>
        <p:sp>
          <p:nvSpPr>
            <p:cNvPr id="18" name="Textfeld 17"/>
            <p:cNvSpPr txBox="1"/>
            <p:nvPr/>
          </p:nvSpPr>
          <p:spPr>
            <a:xfrm>
              <a:off x="7645598" y="980728"/>
              <a:ext cx="148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Measured</a:t>
              </a:r>
              <a:r>
                <a:rPr lang="de-DE" sz="1400" dirty="0" smtClean="0"/>
                <a:t> Gravity</a:t>
              </a:r>
              <a:endParaRPr lang="de-DE" sz="14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668344" y="1177007"/>
              <a:ext cx="1511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Calculated</a:t>
              </a:r>
              <a:r>
                <a:rPr lang="de-DE" sz="1400" dirty="0" smtClean="0"/>
                <a:t> Gravity</a:t>
              </a:r>
              <a:endParaRPr lang="de-DE" sz="1400" dirty="0"/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7380312" y="1196752"/>
              <a:ext cx="288032" cy="0"/>
            </a:xfrm>
            <a:prstGeom prst="lin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7380312" y="1340768"/>
              <a:ext cx="288032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25"/>
          <p:cNvSpPr/>
          <p:nvPr/>
        </p:nvSpPr>
        <p:spPr>
          <a:xfrm>
            <a:off x="6875253" y="1302589"/>
            <a:ext cx="2016435" cy="673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0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011283"/>
            <a:ext cx="9144416" cy="284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6" r="9131" b="8572"/>
          <a:stretch/>
        </p:blipFill>
        <p:spPr>
          <a:xfrm>
            <a:off x="35496" y="536315"/>
            <a:ext cx="9072000" cy="3049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r="8932"/>
          <a:stretch/>
        </p:blipFill>
        <p:spPr>
          <a:xfrm>
            <a:off x="504" y="3610646"/>
            <a:ext cx="9108000" cy="326238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7092280" y="1472426"/>
            <a:ext cx="1799408" cy="504056"/>
            <a:chOff x="7380312" y="980728"/>
            <a:chExt cx="1799408" cy="504056"/>
          </a:xfrm>
        </p:grpSpPr>
        <p:sp>
          <p:nvSpPr>
            <p:cNvPr id="8" name="Textfeld 7"/>
            <p:cNvSpPr txBox="1"/>
            <p:nvPr/>
          </p:nvSpPr>
          <p:spPr>
            <a:xfrm>
              <a:off x="7645598" y="980728"/>
              <a:ext cx="148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Measured</a:t>
              </a:r>
              <a:r>
                <a:rPr lang="de-DE" sz="1400" dirty="0" smtClean="0"/>
                <a:t> Gravity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668344" y="1177007"/>
              <a:ext cx="1511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Calculated</a:t>
              </a:r>
              <a:r>
                <a:rPr lang="de-DE" sz="1400" dirty="0" smtClean="0"/>
                <a:t> Gravity</a:t>
              </a:r>
              <a:endParaRPr lang="de-DE" sz="1400" dirty="0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7380312" y="1196752"/>
              <a:ext cx="288032" cy="0"/>
            </a:xfrm>
            <a:prstGeom prst="lin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7380312" y="1340768"/>
              <a:ext cx="288032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838138" y="2578629"/>
            <a:ext cx="3999092" cy="911676"/>
            <a:chOff x="5397995" y="1023835"/>
            <a:chExt cx="3300036" cy="911676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481779" y="1349258"/>
              <a:ext cx="3216252" cy="586253"/>
              <a:chOff x="7380312" y="960086"/>
              <a:chExt cx="3216252" cy="586253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7776071" y="960086"/>
                <a:ext cx="236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Gravity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EIGEN 6C4</a:t>
                </a:r>
                <a:endParaRPr lang="de-DE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7772402" y="1177007"/>
                <a:ext cx="2824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err="1"/>
                  <a:t>C</a:t>
                </a:r>
                <a:r>
                  <a:rPr lang="de-DE" dirty="0" err="1" smtClean="0"/>
                  <a:t>alculated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density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model</a:t>
                </a:r>
                <a:endParaRPr lang="de-DE" dirty="0"/>
              </a:p>
            </p:txBody>
          </p:sp>
          <p:cxnSp>
            <p:nvCxnSpPr>
              <p:cNvPr id="19" name="Gerade Verbindung 7"/>
              <p:cNvCxnSpPr/>
              <p:nvPr/>
            </p:nvCxnSpPr>
            <p:spPr>
              <a:xfrm>
                <a:off x="7380312" y="1127744"/>
                <a:ext cx="288032" cy="0"/>
              </a:xfrm>
              <a:prstGeom prst="line">
                <a:avLst/>
              </a:prstGeom>
              <a:ln w="2222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9"/>
              <p:cNvCxnSpPr/>
              <p:nvPr/>
            </p:nvCxnSpPr>
            <p:spPr>
              <a:xfrm>
                <a:off x="7380312" y="1340768"/>
                <a:ext cx="288032" cy="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feld 15"/>
            <p:cNvSpPr txBox="1"/>
            <p:nvPr/>
          </p:nvSpPr>
          <p:spPr>
            <a:xfrm>
              <a:off x="5397995" y="1023835"/>
              <a:ext cx="1992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u="sng" dirty="0" err="1" smtClean="0"/>
                <a:t>Bouguer</a:t>
              </a:r>
              <a:r>
                <a:rPr lang="de-DE" b="1" u="sng" dirty="0" smtClean="0"/>
                <a:t> </a:t>
              </a:r>
              <a:r>
                <a:rPr lang="de-DE" b="1" u="sng" dirty="0" err="1" smtClean="0"/>
                <a:t>anomaly</a:t>
              </a:r>
              <a:r>
                <a:rPr lang="de-DE" b="1" u="sng" dirty="0" smtClean="0"/>
                <a:t> </a:t>
              </a:r>
              <a:r>
                <a:rPr lang="de-DE" b="1" u="sng" dirty="0" err="1" smtClean="0"/>
                <a:t>data</a:t>
              </a:r>
              <a:r>
                <a:rPr lang="de-DE" b="1" u="sng" dirty="0" smtClean="0"/>
                <a:t>:</a:t>
              </a:r>
              <a:endParaRPr lang="de-DE" b="1" u="sng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89396" y="485445"/>
            <a:ext cx="9363794" cy="2841482"/>
            <a:chOff x="189396" y="485445"/>
            <a:chExt cx="9363794" cy="2841482"/>
          </a:xfrm>
        </p:grpSpPr>
        <p:grpSp>
          <p:nvGrpSpPr>
            <p:cNvPr id="3" name="Gruppieren 2"/>
            <p:cNvGrpSpPr/>
            <p:nvPr/>
          </p:nvGrpSpPr>
          <p:grpSpPr>
            <a:xfrm>
              <a:off x="189396" y="887913"/>
              <a:ext cx="9363794" cy="2439014"/>
              <a:chOff x="189396" y="887913"/>
              <a:chExt cx="9363794" cy="2439014"/>
            </a:xfrm>
          </p:grpSpPr>
          <p:sp>
            <p:nvSpPr>
              <p:cNvPr id="2" name="Ellipse 1"/>
              <p:cNvSpPr/>
              <p:nvPr/>
            </p:nvSpPr>
            <p:spPr>
              <a:xfrm rot="1163002">
                <a:off x="5024322" y="2443871"/>
                <a:ext cx="4528868" cy="883056"/>
              </a:xfrm>
              <a:prstGeom prst="ellipse">
                <a:avLst/>
              </a:prstGeom>
              <a:noFill/>
              <a:ln w="349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 rot="235210">
                <a:off x="189396" y="887913"/>
                <a:ext cx="4528868" cy="883056"/>
              </a:xfrm>
              <a:prstGeom prst="ellipse">
                <a:avLst/>
              </a:prstGeom>
              <a:noFill/>
              <a:ln w="349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3" name="Gerade Verbindung mit Pfeil 22"/>
            <p:cNvCxnSpPr/>
            <p:nvPr/>
          </p:nvCxnSpPr>
          <p:spPr>
            <a:xfrm>
              <a:off x="2445203" y="1282638"/>
              <a:ext cx="8627" cy="948905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>
              <a:off x="2453830" y="485445"/>
              <a:ext cx="0" cy="638813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2565283" y="138281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~ 50 </a:t>
              </a:r>
              <a:r>
                <a:rPr lang="de-DE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mGal</a:t>
              </a:r>
              <a:endParaRPr lang="de-DE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106843" y="138687"/>
            <a:ext cx="690086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Previous density model – Gravity calculated for EIGEN-6C4 data</a:t>
            </a:r>
            <a:endParaRPr lang="en-GB" sz="2000" b="1" dirty="0"/>
          </a:p>
        </p:txBody>
      </p:sp>
      <p:sp>
        <p:nvSpPr>
          <p:cNvPr id="31" name="Rechteck 30"/>
          <p:cNvSpPr/>
          <p:nvPr/>
        </p:nvSpPr>
        <p:spPr>
          <a:xfrm>
            <a:off x="6875253" y="1302589"/>
            <a:ext cx="2016435" cy="673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9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9728" y="128015"/>
            <a:ext cx="8951976" cy="5599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15468" y="438105"/>
            <a:ext cx="85404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GFZ Potsdam and GRGS/CNES Toulouse have a long-time close cooperation in the field of global gravity field determination which presently focuses among others </a:t>
            </a:r>
            <a:r>
              <a:rPr lang="en-US" dirty="0" smtClean="0"/>
              <a:t>on: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smtClean="0"/>
              <a:t>GOCE gravity field determination </a:t>
            </a:r>
            <a:r>
              <a:rPr lang="en-US" dirty="0"/>
              <a:t>(“Direct Approach</a:t>
            </a:r>
            <a:r>
              <a:rPr lang="en-US" dirty="0" smtClean="0"/>
              <a:t>”): behalf of </a:t>
            </a:r>
            <a:r>
              <a:rPr lang="en-US" dirty="0"/>
              <a:t>ESA </a:t>
            </a:r>
            <a:r>
              <a:rPr lang="en-US" dirty="0" smtClean="0"/>
              <a:t>and in the framework of the GOCE </a:t>
            </a:r>
            <a:r>
              <a:rPr lang="en-US" dirty="0"/>
              <a:t>High Level Processing Facility” (</a:t>
            </a:r>
            <a:r>
              <a:rPr lang="en-US" dirty="0" smtClean="0"/>
              <a:t>GOCE-HPF), the latest release is </a:t>
            </a:r>
            <a:r>
              <a:rPr lang="en-US" b="1" dirty="0" smtClean="0">
                <a:solidFill>
                  <a:srgbClr val="00B050"/>
                </a:solidFill>
              </a:rPr>
              <a:t>GO_CONS_GCF_2_DIR_R5</a:t>
            </a:r>
            <a:r>
              <a:rPr lang="en-US" dirty="0" smtClean="0"/>
              <a:t> (</a:t>
            </a:r>
            <a:r>
              <a:rPr lang="en-US" dirty="0" err="1" smtClean="0"/>
              <a:t>Bruinsma</a:t>
            </a:r>
            <a:r>
              <a:rPr lang="en-US" dirty="0" smtClean="0"/>
              <a:t> et al. 2014)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dirty="0" smtClean="0"/>
              <a:t>Computation of high resolution global gravity field models incl. GOCE SGG data:</a:t>
            </a:r>
          </a:p>
          <a:p>
            <a:pPr lvl="1"/>
            <a:endParaRPr lang="en-US" dirty="0"/>
          </a:p>
          <a:p>
            <a:pPr lvl="2"/>
            <a:r>
              <a:rPr lang="en-US" b="1" u="sng" dirty="0" smtClean="0">
                <a:solidFill>
                  <a:srgbClr val="FF0000"/>
                </a:solidFill>
              </a:rPr>
              <a:t>EIGEN*-6C</a:t>
            </a:r>
            <a:r>
              <a:rPr lang="en-US" dirty="0" smtClean="0"/>
              <a:t>  (2011, Shako et al. 2013, max. d/o 1420)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</a:rPr>
              <a:t>EIGEN-6C2 </a:t>
            </a:r>
            <a:r>
              <a:rPr lang="en-US" dirty="0" smtClean="0"/>
              <a:t>(2012, </a:t>
            </a:r>
            <a:r>
              <a:rPr lang="en-US" dirty="0" err="1" smtClean="0"/>
              <a:t>Förste</a:t>
            </a:r>
            <a:r>
              <a:rPr lang="en-US" dirty="0" smtClean="0"/>
              <a:t> et al. 2012, max. d/o 1949)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</a:rPr>
              <a:t>EIGEN-6C3 </a:t>
            </a:r>
            <a:r>
              <a:rPr lang="en-US" dirty="0" smtClean="0"/>
              <a:t>(2013, </a:t>
            </a:r>
            <a:r>
              <a:rPr lang="en-US" dirty="0" err="1" smtClean="0"/>
              <a:t>Förste</a:t>
            </a:r>
            <a:r>
              <a:rPr lang="en-US" dirty="0" smtClean="0"/>
              <a:t> </a:t>
            </a:r>
            <a:r>
              <a:rPr lang="en-US" dirty="0"/>
              <a:t>et al. </a:t>
            </a:r>
            <a:r>
              <a:rPr lang="en-US" dirty="0" smtClean="0"/>
              <a:t>2013, max d/o 1949), was taken as basis for the new Canadian </a:t>
            </a:r>
            <a:r>
              <a:rPr lang="en-US" dirty="0" err="1" smtClean="0"/>
              <a:t>Hight</a:t>
            </a:r>
            <a:r>
              <a:rPr lang="en-US" dirty="0" smtClean="0"/>
              <a:t> Reference System: </a:t>
            </a:r>
            <a:r>
              <a:rPr lang="en-US" b="1" dirty="0"/>
              <a:t>Canadian Gravimetric Geoid </a:t>
            </a:r>
            <a:r>
              <a:rPr lang="en-US" b="1" dirty="0" smtClean="0"/>
              <a:t>CGG2013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 of this presentation: </a:t>
            </a:r>
            <a:r>
              <a:rPr lang="en-US" b="1" u="sng" dirty="0" smtClean="0">
                <a:solidFill>
                  <a:srgbClr val="FF0000"/>
                </a:solidFill>
              </a:rPr>
              <a:t>EIGEN-6C4 </a:t>
            </a:r>
            <a:r>
              <a:rPr lang="en-US" dirty="0" smtClean="0"/>
              <a:t>(max d/o 2190), the latest release of the EIGEN-6C-Series, containing the complete SGG data of the GOCE-Mission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* EIGEN </a:t>
            </a:r>
            <a:r>
              <a:rPr lang="en-US" sz="1600" dirty="0"/>
              <a:t>= </a:t>
            </a:r>
            <a:r>
              <a:rPr lang="en-US" sz="1600" dirty="0" smtClean="0"/>
              <a:t>“European </a:t>
            </a:r>
            <a:r>
              <a:rPr lang="en-US" sz="1600" dirty="0"/>
              <a:t>Improved Gravity model of the Earth by New </a:t>
            </a:r>
            <a:r>
              <a:rPr lang="en-US" sz="1600" dirty="0" smtClean="0"/>
              <a:t>techniques”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008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011283"/>
            <a:ext cx="9144416" cy="2846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 t="5883" r="8742"/>
          <a:stretch/>
        </p:blipFill>
        <p:spPr>
          <a:xfrm>
            <a:off x="36504" y="860293"/>
            <a:ext cx="9072000" cy="31350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6236" y="143584"/>
            <a:ext cx="4893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Modified density model fitted to EIGEN-6C4 </a:t>
            </a:r>
            <a:endParaRPr lang="en-GB" sz="20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r="8383"/>
          <a:stretch/>
        </p:blipFill>
        <p:spPr>
          <a:xfrm>
            <a:off x="35496" y="3707311"/>
            <a:ext cx="9036000" cy="321632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786376" y="2312373"/>
            <a:ext cx="4837100" cy="944010"/>
            <a:chOff x="5397995" y="1023835"/>
            <a:chExt cx="3991557" cy="944010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481779" y="1349258"/>
              <a:ext cx="3907773" cy="618587"/>
              <a:chOff x="7380312" y="960086"/>
              <a:chExt cx="3907773" cy="618587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7776071" y="960086"/>
                <a:ext cx="1428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From</a:t>
                </a:r>
                <a:r>
                  <a:rPr lang="de-DE" dirty="0" smtClean="0"/>
                  <a:t> EIGEN-6C4</a:t>
                </a:r>
                <a:endParaRPr lang="de-DE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7725806" y="1209341"/>
                <a:ext cx="356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err="1"/>
                  <a:t>C</a:t>
                </a:r>
                <a:r>
                  <a:rPr lang="de-DE" dirty="0" err="1" smtClean="0"/>
                  <a:t>alculated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modified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density</a:t>
                </a:r>
                <a:r>
                  <a:rPr lang="de-DE" dirty="0" smtClean="0"/>
                  <a:t> </a:t>
                </a:r>
                <a:r>
                  <a:rPr lang="de-DE" dirty="0" err="1"/>
                  <a:t>m</a:t>
                </a:r>
                <a:r>
                  <a:rPr lang="de-DE" dirty="0" err="1" smtClean="0"/>
                  <a:t>odel</a:t>
                </a:r>
                <a:endParaRPr lang="de-DE" dirty="0"/>
              </a:p>
            </p:txBody>
          </p:sp>
          <p:cxnSp>
            <p:nvCxnSpPr>
              <p:cNvPr id="19" name="Gerade Verbindung 7"/>
              <p:cNvCxnSpPr/>
              <p:nvPr/>
            </p:nvCxnSpPr>
            <p:spPr>
              <a:xfrm>
                <a:off x="7380312" y="1127744"/>
                <a:ext cx="288032" cy="0"/>
              </a:xfrm>
              <a:prstGeom prst="line">
                <a:avLst/>
              </a:prstGeom>
              <a:ln w="2222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9"/>
              <p:cNvCxnSpPr/>
              <p:nvPr/>
            </p:nvCxnSpPr>
            <p:spPr>
              <a:xfrm>
                <a:off x="7380312" y="1340768"/>
                <a:ext cx="288032" cy="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feld 15"/>
            <p:cNvSpPr txBox="1"/>
            <p:nvPr/>
          </p:nvSpPr>
          <p:spPr>
            <a:xfrm>
              <a:off x="5397995" y="1023835"/>
              <a:ext cx="1992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u="sng" dirty="0" err="1" smtClean="0"/>
                <a:t>Bouguer</a:t>
              </a:r>
              <a:r>
                <a:rPr lang="de-DE" b="1" u="sng" dirty="0" smtClean="0"/>
                <a:t> </a:t>
              </a:r>
              <a:r>
                <a:rPr lang="de-DE" b="1" u="sng" dirty="0" err="1" smtClean="0"/>
                <a:t>anomaly</a:t>
              </a:r>
              <a:r>
                <a:rPr lang="de-DE" b="1" u="sng" dirty="0" smtClean="0"/>
                <a:t> </a:t>
              </a:r>
              <a:r>
                <a:rPr lang="de-DE" b="1" u="sng" dirty="0" err="1" smtClean="0"/>
                <a:t>data</a:t>
              </a:r>
              <a:r>
                <a:rPr lang="de-DE" b="1" u="sng" dirty="0" smtClean="0"/>
                <a:t>:</a:t>
              </a:r>
              <a:endParaRPr lang="de-DE" b="1" u="sng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7092280" y="1472426"/>
            <a:ext cx="1799408" cy="504056"/>
            <a:chOff x="7380312" y="980728"/>
            <a:chExt cx="1799408" cy="504056"/>
          </a:xfrm>
        </p:grpSpPr>
        <p:sp>
          <p:nvSpPr>
            <p:cNvPr id="22" name="Textfeld 21"/>
            <p:cNvSpPr txBox="1"/>
            <p:nvPr/>
          </p:nvSpPr>
          <p:spPr>
            <a:xfrm>
              <a:off x="7645598" y="980728"/>
              <a:ext cx="1486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Measured</a:t>
              </a:r>
              <a:r>
                <a:rPr lang="de-DE" sz="1400" dirty="0" smtClean="0"/>
                <a:t> Gravity</a:t>
              </a:r>
              <a:endParaRPr lang="de-DE" sz="1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668344" y="1177007"/>
              <a:ext cx="1511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Calculated</a:t>
              </a:r>
              <a:r>
                <a:rPr lang="de-DE" sz="1400" dirty="0" smtClean="0"/>
                <a:t> Gravity</a:t>
              </a:r>
              <a:endParaRPr lang="de-DE" sz="1400" dirty="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7380312" y="1196752"/>
              <a:ext cx="288032" cy="0"/>
            </a:xfrm>
            <a:prstGeom prst="lin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7380312" y="1340768"/>
              <a:ext cx="288032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/>
          <p:cNvSpPr/>
          <p:nvPr/>
        </p:nvSpPr>
        <p:spPr>
          <a:xfrm>
            <a:off x="6875253" y="1302589"/>
            <a:ext cx="2016435" cy="673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7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251520" y="483633"/>
            <a:ext cx="8107019" cy="5249623"/>
            <a:chOff x="323528" y="51585"/>
            <a:chExt cx="8640960" cy="5727825"/>
          </a:xfrm>
        </p:grpSpPr>
        <p:grpSp>
          <p:nvGrpSpPr>
            <p:cNvPr id="54" name="Gruppieren 53"/>
            <p:cNvGrpSpPr/>
            <p:nvPr/>
          </p:nvGrpSpPr>
          <p:grpSpPr>
            <a:xfrm>
              <a:off x="323528" y="51585"/>
              <a:ext cx="8568952" cy="3017375"/>
              <a:chOff x="323528" y="51585"/>
              <a:chExt cx="8568952" cy="3017375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61" r="8932"/>
              <a:stretch/>
            </p:blipFill>
            <p:spPr>
              <a:xfrm>
                <a:off x="468480" y="51585"/>
                <a:ext cx="8424000" cy="3017375"/>
              </a:xfrm>
              <a:prstGeom prst="rect">
                <a:avLst/>
              </a:prstGeom>
              <a:solidFill>
                <a:schemeClr val="accent1"/>
              </a:solidFill>
            </p:spPr>
          </p:pic>
          <p:sp>
            <p:nvSpPr>
              <p:cNvPr id="2" name="Textfeld 1"/>
              <p:cNvSpPr txBox="1"/>
              <p:nvPr/>
            </p:nvSpPr>
            <p:spPr>
              <a:xfrm>
                <a:off x="1106849" y="1916832"/>
                <a:ext cx="11785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b="1" dirty="0" smtClean="0"/>
                  <a:t>Old </a:t>
                </a:r>
                <a:r>
                  <a:rPr lang="de-DE" b="1" dirty="0" err="1" smtClean="0"/>
                  <a:t>model</a:t>
                </a:r>
                <a:endParaRPr lang="de-DE" b="1" dirty="0"/>
              </a:p>
            </p:txBody>
          </p:sp>
          <p:grpSp>
            <p:nvGrpSpPr>
              <p:cNvPr id="50" name="Gruppieren 49"/>
              <p:cNvGrpSpPr/>
              <p:nvPr/>
            </p:nvGrpSpPr>
            <p:grpSpPr>
              <a:xfrm>
                <a:off x="827584" y="440906"/>
                <a:ext cx="786368" cy="611830"/>
                <a:chOff x="827584" y="440906"/>
                <a:chExt cx="786368" cy="611830"/>
              </a:xfrm>
            </p:grpSpPr>
            <p:sp>
              <p:nvSpPr>
                <p:cNvPr id="12" name="Ellipse 11"/>
                <p:cNvSpPr/>
                <p:nvPr/>
              </p:nvSpPr>
              <p:spPr>
                <a:xfrm>
                  <a:off x="827584" y="440906"/>
                  <a:ext cx="523154" cy="61183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Textfeld 24"/>
                <p:cNvSpPr txBox="1"/>
                <p:nvPr/>
              </p:nvSpPr>
              <p:spPr>
                <a:xfrm>
                  <a:off x="1350738" y="625367"/>
                  <a:ext cx="26321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3</a:t>
                  </a:r>
                </a:p>
              </p:txBody>
            </p:sp>
          </p:grpSp>
          <p:grpSp>
            <p:nvGrpSpPr>
              <p:cNvPr id="51" name="Gruppieren 50"/>
              <p:cNvGrpSpPr/>
              <p:nvPr/>
            </p:nvGrpSpPr>
            <p:grpSpPr>
              <a:xfrm>
                <a:off x="3084650" y="332656"/>
                <a:ext cx="1127310" cy="792088"/>
                <a:chOff x="3084650" y="332656"/>
                <a:chExt cx="1127310" cy="792088"/>
              </a:xfrm>
            </p:grpSpPr>
            <p:sp>
              <p:nvSpPr>
                <p:cNvPr id="10" name="Ellipse 9"/>
                <p:cNvSpPr/>
                <p:nvPr/>
              </p:nvSpPr>
              <p:spPr>
                <a:xfrm>
                  <a:off x="3347864" y="332656"/>
                  <a:ext cx="864096" cy="792088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3084650" y="548680"/>
                  <a:ext cx="26321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4</a:t>
                  </a:r>
                </a:p>
              </p:txBody>
            </p:sp>
          </p:grpSp>
          <p:grpSp>
            <p:nvGrpSpPr>
              <p:cNvPr id="53" name="Gruppieren 52"/>
              <p:cNvGrpSpPr/>
              <p:nvPr/>
            </p:nvGrpSpPr>
            <p:grpSpPr>
              <a:xfrm>
                <a:off x="5796136" y="969695"/>
                <a:ext cx="2808312" cy="909592"/>
                <a:chOff x="5796136" y="969695"/>
                <a:chExt cx="2808312" cy="909592"/>
              </a:xfrm>
            </p:grpSpPr>
            <p:sp>
              <p:nvSpPr>
                <p:cNvPr id="31" name="Ellipse 30"/>
                <p:cNvSpPr/>
                <p:nvPr/>
              </p:nvSpPr>
              <p:spPr>
                <a:xfrm>
                  <a:off x="5796136" y="969695"/>
                  <a:ext cx="2808312" cy="73111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8265201" y="1602288"/>
                  <a:ext cx="26321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6</a:t>
                  </a:r>
                </a:p>
              </p:txBody>
            </p:sp>
          </p:grpSp>
          <p:grpSp>
            <p:nvGrpSpPr>
              <p:cNvPr id="48" name="Gruppieren 47"/>
              <p:cNvGrpSpPr/>
              <p:nvPr/>
            </p:nvGrpSpPr>
            <p:grpSpPr>
              <a:xfrm>
                <a:off x="348346" y="1181204"/>
                <a:ext cx="623254" cy="303580"/>
                <a:chOff x="348346" y="1181204"/>
                <a:chExt cx="623254" cy="303580"/>
              </a:xfrm>
            </p:grpSpPr>
            <p:sp>
              <p:nvSpPr>
                <p:cNvPr id="23" name="Textfeld 22"/>
                <p:cNvSpPr txBox="1"/>
                <p:nvPr/>
              </p:nvSpPr>
              <p:spPr>
                <a:xfrm>
                  <a:off x="348346" y="1181204"/>
                  <a:ext cx="263215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2</a:t>
                  </a:r>
                  <a:endParaRPr lang="de-DE" b="1" dirty="0"/>
                </a:p>
              </p:txBody>
            </p:sp>
            <p:cxnSp>
              <p:nvCxnSpPr>
                <p:cNvPr id="19" name="Gerade Verbindung mit Pfeil 18"/>
                <p:cNvCxnSpPr/>
                <p:nvPr/>
              </p:nvCxnSpPr>
              <p:spPr>
                <a:xfrm>
                  <a:off x="451650" y="1484784"/>
                  <a:ext cx="519950" cy="0"/>
                </a:xfrm>
                <a:prstGeom prst="straightConnector1">
                  <a:avLst/>
                </a:prstGeom>
                <a:ln w="41275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uppieren 48"/>
              <p:cNvGrpSpPr/>
              <p:nvPr/>
            </p:nvGrpSpPr>
            <p:grpSpPr>
              <a:xfrm>
                <a:off x="323528" y="593962"/>
                <a:ext cx="591958" cy="314758"/>
                <a:chOff x="323528" y="593962"/>
                <a:chExt cx="591958" cy="314758"/>
              </a:xfrm>
            </p:grpSpPr>
            <p:cxnSp>
              <p:nvCxnSpPr>
                <p:cNvPr id="16" name="Gerade Verbindung mit Pfeil 15"/>
                <p:cNvCxnSpPr/>
                <p:nvPr/>
              </p:nvCxnSpPr>
              <p:spPr>
                <a:xfrm>
                  <a:off x="395536" y="908720"/>
                  <a:ext cx="519950" cy="0"/>
                </a:xfrm>
                <a:prstGeom prst="straightConnector1">
                  <a:avLst/>
                </a:prstGeom>
                <a:ln w="41275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feld 20"/>
                <p:cNvSpPr txBox="1"/>
                <p:nvPr/>
              </p:nvSpPr>
              <p:spPr>
                <a:xfrm>
                  <a:off x="323528" y="593962"/>
                  <a:ext cx="263214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1</a:t>
                  </a:r>
                  <a:endParaRPr lang="de-DE" b="1" dirty="0"/>
                </a:p>
              </p:txBody>
            </p:sp>
          </p:grpSp>
          <p:grpSp>
            <p:nvGrpSpPr>
              <p:cNvPr id="52" name="Gruppieren 51"/>
              <p:cNvGrpSpPr/>
              <p:nvPr/>
            </p:nvGrpSpPr>
            <p:grpSpPr>
              <a:xfrm>
                <a:off x="4211960" y="127665"/>
                <a:ext cx="3816424" cy="673043"/>
                <a:chOff x="4211960" y="127665"/>
                <a:chExt cx="3816424" cy="673043"/>
              </a:xfrm>
            </p:grpSpPr>
            <p:sp>
              <p:nvSpPr>
                <p:cNvPr id="29" name="Textfeld 28"/>
                <p:cNvSpPr txBox="1"/>
                <p:nvPr/>
              </p:nvSpPr>
              <p:spPr>
                <a:xfrm>
                  <a:off x="7261114" y="127665"/>
                  <a:ext cx="263214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5</a:t>
                  </a:r>
                </a:p>
              </p:txBody>
            </p:sp>
            <p:sp>
              <p:nvSpPr>
                <p:cNvPr id="3" name="Ellipse 2"/>
                <p:cNvSpPr/>
                <p:nvPr/>
              </p:nvSpPr>
              <p:spPr>
                <a:xfrm>
                  <a:off x="4211960" y="260648"/>
                  <a:ext cx="3816424" cy="54006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7" name="Gruppieren 46"/>
            <p:cNvGrpSpPr/>
            <p:nvPr/>
          </p:nvGrpSpPr>
          <p:grpSpPr>
            <a:xfrm>
              <a:off x="420354" y="2780928"/>
              <a:ext cx="8544134" cy="2998482"/>
              <a:chOff x="420354" y="2780928"/>
              <a:chExt cx="8544134" cy="2998482"/>
            </a:xfrm>
          </p:grpSpPr>
          <p:grpSp>
            <p:nvGrpSpPr>
              <p:cNvPr id="46" name="Gruppieren 45"/>
              <p:cNvGrpSpPr/>
              <p:nvPr/>
            </p:nvGrpSpPr>
            <p:grpSpPr>
              <a:xfrm>
                <a:off x="540488" y="2780928"/>
                <a:ext cx="8424000" cy="2998482"/>
                <a:chOff x="540488" y="2780928"/>
                <a:chExt cx="8424000" cy="2998482"/>
              </a:xfrm>
            </p:grpSpPr>
            <p:grpSp>
              <p:nvGrpSpPr>
                <p:cNvPr id="39" name="Gruppieren 38"/>
                <p:cNvGrpSpPr/>
                <p:nvPr/>
              </p:nvGrpSpPr>
              <p:grpSpPr>
                <a:xfrm>
                  <a:off x="540488" y="2780928"/>
                  <a:ext cx="8424000" cy="2998482"/>
                  <a:chOff x="540488" y="2780928"/>
                  <a:chExt cx="8424000" cy="2998482"/>
                </a:xfrm>
              </p:grpSpPr>
              <p:pic>
                <p:nvPicPr>
                  <p:cNvPr id="5" name="Grafik 4"/>
                  <p:cNvPicPr>
                    <a:picLocks noChangeAspect="1"/>
                  </p:cNvPicPr>
                  <p:nvPr/>
                </p:nvPicPr>
                <p:blipFill rotWithShape="1">
                  <a:blip r:embed="rId3" cstate="email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987" r="8383"/>
                  <a:stretch/>
                </p:blipFill>
                <p:spPr>
                  <a:xfrm>
                    <a:off x="540488" y="2780928"/>
                    <a:ext cx="8424000" cy="2998482"/>
                  </a:xfrm>
                  <a:prstGeom prst="rect">
                    <a:avLst/>
                  </a:prstGeom>
                </p:spPr>
              </p:pic>
              <p:sp>
                <p:nvSpPr>
                  <p:cNvPr id="14" name="Ellipse 13"/>
                  <p:cNvSpPr/>
                  <p:nvPr/>
                </p:nvSpPr>
                <p:spPr>
                  <a:xfrm>
                    <a:off x="880494" y="2996952"/>
                    <a:ext cx="523154" cy="611830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Textfeld 25"/>
                  <p:cNvSpPr txBox="1"/>
                  <p:nvPr/>
                </p:nvSpPr>
                <p:spPr>
                  <a:xfrm>
                    <a:off x="1403648" y="3224009"/>
                    <a:ext cx="26321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200" b="1" dirty="0" smtClean="0"/>
                      <a:t>3</a:t>
                    </a:r>
                  </a:p>
                </p:txBody>
              </p:sp>
            </p:grpSp>
            <p:sp>
              <p:nvSpPr>
                <p:cNvPr id="6" name="Textfeld 5"/>
                <p:cNvSpPr txBox="1"/>
                <p:nvPr/>
              </p:nvSpPr>
              <p:spPr>
                <a:xfrm>
                  <a:off x="1204493" y="4452736"/>
                  <a:ext cx="4516322" cy="4029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 smtClean="0"/>
                    <a:t>New model (modification with EIGEN-6C4)</a:t>
                  </a:r>
                  <a:endParaRPr lang="en-GB" b="1" dirty="0"/>
                </a:p>
              </p:txBody>
            </p:sp>
          </p:grpSp>
          <p:grpSp>
            <p:nvGrpSpPr>
              <p:cNvPr id="37" name="Gruppieren 36"/>
              <p:cNvGrpSpPr/>
              <p:nvPr/>
            </p:nvGrpSpPr>
            <p:grpSpPr>
              <a:xfrm>
                <a:off x="420354" y="3186686"/>
                <a:ext cx="551246" cy="314322"/>
                <a:chOff x="420354" y="3186686"/>
                <a:chExt cx="551246" cy="314322"/>
              </a:xfrm>
            </p:grpSpPr>
            <p:cxnSp>
              <p:nvCxnSpPr>
                <p:cNvPr id="18" name="Gerade Verbindung mit Pfeil 17"/>
                <p:cNvCxnSpPr/>
                <p:nvPr/>
              </p:nvCxnSpPr>
              <p:spPr>
                <a:xfrm>
                  <a:off x="451650" y="3501008"/>
                  <a:ext cx="519950" cy="0"/>
                </a:xfrm>
                <a:prstGeom prst="straightConnector1">
                  <a:avLst/>
                </a:prstGeom>
                <a:ln w="41275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420354" y="3186686"/>
                  <a:ext cx="263214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1</a:t>
                  </a:r>
                  <a:endParaRPr lang="de-DE" b="1" dirty="0"/>
                </a:p>
              </p:txBody>
            </p:sp>
          </p:grpSp>
          <p:grpSp>
            <p:nvGrpSpPr>
              <p:cNvPr id="41" name="Gruppieren 40"/>
              <p:cNvGrpSpPr/>
              <p:nvPr/>
            </p:nvGrpSpPr>
            <p:grpSpPr>
              <a:xfrm>
                <a:off x="3203848" y="3068960"/>
                <a:ext cx="1152128" cy="720080"/>
                <a:chOff x="3203848" y="3068960"/>
                <a:chExt cx="1152128" cy="720080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3491880" y="3068960"/>
                  <a:ext cx="864096" cy="72008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Textfeld 27"/>
                <p:cNvSpPr txBox="1"/>
                <p:nvPr/>
              </p:nvSpPr>
              <p:spPr>
                <a:xfrm>
                  <a:off x="3203848" y="3224009"/>
                  <a:ext cx="26321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4</a:t>
                  </a:r>
                </a:p>
              </p:txBody>
            </p:sp>
          </p:grpSp>
          <p:grpSp>
            <p:nvGrpSpPr>
              <p:cNvPr id="43" name="Gruppieren 42"/>
              <p:cNvGrpSpPr/>
              <p:nvPr/>
            </p:nvGrpSpPr>
            <p:grpSpPr>
              <a:xfrm>
                <a:off x="5724128" y="3501008"/>
                <a:ext cx="2808312" cy="936104"/>
                <a:chOff x="5724128" y="3501008"/>
                <a:chExt cx="2808312" cy="936104"/>
              </a:xfrm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5724128" y="3501008"/>
                  <a:ext cx="2808312" cy="731113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7981194" y="4160113"/>
                  <a:ext cx="26321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6</a:t>
                  </a:r>
                </a:p>
              </p:txBody>
            </p:sp>
          </p:grpSp>
          <p:grpSp>
            <p:nvGrpSpPr>
              <p:cNvPr id="38" name="Gruppieren 37"/>
              <p:cNvGrpSpPr/>
              <p:nvPr/>
            </p:nvGrpSpPr>
            <p:grpSpPr>
              <a:xfrm>
                <a:off x="420354" y="3736658"/>
                <a:ext cx="623254" cy="340414"/>
                <a:chOff x="420354" y="3736658"/>
                <a:chExt cx="623254" cy="340414"/>
              </a:xfrm>
            </p:grpSpPr>
            <p:sp>
              <p:nvSpPr>
                <p:cNvPr id="24" name="Textfeld 23"/>
                <p:cNvSpPr txBox="1"/>
                <p:nvPr/>
              </p:nvSpPr>
              <p:spPr>
                <a:xfrm>
                  <a:off x="420354" y="3736658"/>
                  <a:ext cx="263215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2</a:t>
                  </a:r>
                  <a:endParaRPr lang="de-DE" b="1" dirty="0"/>
                </a:p>
              </p:txBody>
            </p:sp>
            <p:cxnSp>
              <p:nvCxnSpPr>
                <p:cNvPr id="20" name="Gerade Verbindung mit Pfeil 19"/>
                <p:cNvCxnSpPr/>
                <p:nvPr/>
              </p:nvCxnSpPr>
              <p:spPr>
                <a:xfrm>
                  <a:off x="523658" y="4077072"/>
                  <a:ext cx="519950" cy="0"/>
                </a:xfrm>
                <a:prstGeom prst="straightConnector1">
                  <a:avLst/>
                </a:prstGeom>
                <a:ln w="41275">
                  <a:solidFill>
                    <a:schemeClr val="bg1">
                      <a:lumMod val="6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uppieren 41"/>
              <p:cNvGrpSpPr/>
              <p:nvPr/>
            </p:nvGrpSpPr>
            <p:grpSpPr>
              <a:xfrm>
                <a:off x="4355976" y="2791961"/>
                <a:ext cx="3455398" cy="637039"/>
                <a:chOff x="4355976" y="2791961"/>
                <a:chExt cx="3455398" cy="637039"/>
              </a:xfrm>
            </p:grpSpPr>
            <p:sp>
              <p:nvSpPr>
                <p:cNvPr id="30" name="Textfeld 29"/>
                <p:cNvSpPr txBox="1"/>
                <p:nvPr/>
              </p:nvSpPr>
              <p:spPr>
                <a:xfrm>
                  <a:off x="7197490" y="2791961"/>
                  <a:ext cx="263214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b="1" dirty="0" smtClean="0"/>
                    <a:t>5</a:t>
                  </a:r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355976" y="2924944"/>
                  <a:ext cx="3455398" cy="504056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5" name="Textfeld 34"/>
          <p:cNvSpPr txBox="1"/>
          <p:nvPr/>
        </p:nvSpPr>
        <p:spPr>
          <a:xfrm>
            <a:off x="107505" y="5521374"/>
            <a:ext cx="4536503" cy="1400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Modifications:</a:t>
            </a:r>
          </a:p>
          <a:p>
            <a:endParaRPr lang="en-GB" sz="700" dirty="0" smtClean="0"/>
          </a:p>
          <a:p>
            <a:r>
              <a:rPr lang="en-GB" sz="1200" b="1" dirty="0" smtClean="0"/>
              <a:t>1</a:t>
            </a:r>
            <a:r>
              <a:rPr lang="en-GB" sz="1200" dirty="0" smtClean="0"/>
              <a:t> Depth of the boundary between upper and lower oceanic mantle lithosphere</a:t>
            </a:r>
          </a:p>
          <a:p>
            <a:r>
              <a:rPr lang="en-GB" sz="1200" b="1" dirty="0" smtClean="0"/>
              <a:t>2</a:t>
            </a:r>
            <a:r>
              <a:rPr lang="en-GB" sz="1200" dirty="0" smtClean="0"/>
              <a:t> Depth of the boundary between oceanic mantle lithosphere and asthenosphere</a:t>
            </a:r>
          </a:p>
          <a:p>
            <a:endParaRPr lang="en-GB" sz="1200" dirty="0" smtClean="0"/>
          </a:p>
        </p:txBody>
      </p:sp>
      <p:sp>
        <p:nvSpPr>
          <p:cNvPr id="36" name="Textfeld 35"/>
          <p:cNvSpPr txBox="1"/>
          <p:nvPr/>
        </p:nvSpPr>
        <p:spPr>
          <a:xfrm>
            <a:off x="4644008" y="5589240"/>
            <a:ext cx="449999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3</a:t>
            </a:r>
            <a:r>
              <a:rPr lang="en-GB" sz="1200" dirty="0"/>
              <a:t> </a:t>
            </a:r>
            <a:r>
              <a:rPr lang="en-GB" sz="1200" dirty="0" smtClean="0"/>
              <a:t>Strong </a:t>
            </a:r>
            <a:r>
              <a:rPr lang="en-GB" sz="1200" dirty="0" err="1"/>
              <a:t>inhomogenity</a:t>
            </a:r>
            <a:r>
              <a:rPr lang="en-GB" sz="1200" dirty="0"/>
              <a:t> in mantle </a:t>
            </a:r>
            <a:r>
              <a:rPr lang="en-GB" sz="1200" dirty="0" err="1"/>
              <a:t>lithsosphere</a:t>
            </a:r>
            <a:r>
              <a:rPr lang="en-GB" sz="1200" dirty="0"/>
              <a:t> of the old model</a:t>
            </a:r>
          </a:p>
          <a:p>
            <a:r>
              <a:rPr lang="en-GB" sz="1200" b="1" dirty="0" smtClean="0"/>
              <a:t>4</a:t>
            </a:r>
            <a:r>
              <a:rPr lang="en-GB" sz="1200" dirty="0" smtClean="0"/>
              <a:t> Geometry of the upward bulge of the </a:t>
            </a:r>
            <a:r>
              <a:rPr lang="en-GB" sz="1200" dirty="0" err="1" smtClean="0"/>
              <a:t>downgoing</a:t>
            </a:r>
            <a:r>
              <a:rPr lang="en-GB" sz="1200" dirty="0" smtClean="0"/>
              <a:t> plate</a:t>
            </a:r>
          </a:p>
          <a:p>
            <a:r>
              <a:rPr lang="en-GB" sz="1200" b="1" dirty="0" smtClean="0"/>
              <a:t>5</a:t>
            </a:r>
            <a:r>
              <a:rPr lang="en-GB" sz="1200" dirty="0" smtClean="0"/>
              <a:t> Smoothing of the boundary between upper and middle continental crust</a:t>
            </a:r>
          </a:p>
          <a:p>
            <a:r>
              <a:rPr lang="en-GB" sz="1200" b="1" dirty="0" smtClean="0"/>
              <a:t>6</a:t>
            </a:r>
            <a:r>
              <a:rPr lang="en-GB" sz="1200" dirty="0" smtClean="0"/>
              <a:t> Geometry of the </a:t>
            </a:r>
            <a:r>
              <a:rPr lang="en-GB" sz="1200" dirty="0" err="1" smtClean="0"/>
              <a:t>asthenospheric</a:t>
            </a:r>
            <a:r>
              <a:rPr lang="en-GB" sz="1200" dirty="0" smtClean="0"/>
              <a:t> wedge (on some model sections the size changed significantly)</a:t>
            </a:r>
          </a:p>
          <a:p>
            <a:endParaRPr lang="en-GB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809604" y="138687"/>
            <a:ext cx="5659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Comparison: Previous and modified density models</a:t>
            </a:r>
            <a:endParaRPr lang="en-GB" sz="2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774070" y="2703313"/>
            <a:ext cx="75169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verification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these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modifications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based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on EIGEN-6C4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further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investigations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mainly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using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seismological</a:t>
            </a: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50000"/>
                  </a:schemeClr>
                </a:solidFill>
              </a:rPr>
              <a:t>data</a:t>
            </a:r>
            <a:endParaRPr lang="de-DE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75687" y="648534"/>
            <a:ext cx="77449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chemeClr val="accent5"/>
                </a:solidFill>
              </a:rPr>
              <a:t>Conclusion</a:t>
            </a:r>
            <a:r>
              <a:rPr lang="de-DE" sz="2400" b="1" dirty="0" smtClean="0">
                <a:solidFill>
                  <a:schemeClr val="accent5"/>
                </a:solidFill>
              </a:rPr>
              <a:t>/Summary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EIGEN-6C4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Combined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Gravity Field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2190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inferred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LAGEOS, GRACE, GOCE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DTU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EIGEN-6C4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SGG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GOCE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continents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wavelengths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235, EIGEN-6C4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basically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EGM2008</a:t>
            </a:r>
          </a:p>
          <a:p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final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EIGEN-6C4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downloadable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ICGEM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GFZ Potsdam  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de-DE" sz="2400" b="1" dirty="0">
                <a:solidFill>
                  <a:srgbClr val="FF0066"/>
                </a:solidFill>
              </a:rPr>
              <a:t>http://</a:t>
            </a:r>
            <a:r>
              <a:rPr lang="de-DE" sz="2400" b="1" dirty="0" smtClean="0">
                <a:solidFill>
                  <a:srgbClr val="FF0066"/>
                </a:solidFill>
              </a:rPr>
              <a:t>icgem.gfz-potsdam.de</a:t>
            </a:r>
            <a:endParaRPr lang="de-DE" sz="2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58434" y="2736126"/>
            <a:ext cx="774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>
                <a:solidFill>
                  <a:schemeClr val="accent5"/>
                </a:solidFill>
              </a:rPr>
              <a:t>Thank</a:t>
            </a:r>
            <a:r>
              <a:rPr lang="de-DE" sz="3200" b="1" dirty="0" smtClean="0">
                <a:solidFill>
                  <a:schemeClr val="accent5"/>
                </a:solidFill>
              </a:rPr>
              <a:t> </a:t>
            </a:r>
            <a:r>
              <a:rPr lang="de-DE" sz="3200" b="1" dirty="0" err="1" smtClean="0">
                <a:solidFill>
                  <a:schemeClr val="accent5"/>
                </a:solidFill>
              </a:rPr>
              <a:t>you</a:t>
            </a:r>
            <a:r>
              <a:rPr lang="de-DE" sz="3200" b="1" dirty="0" smtClean="0">
                <a:solidFill>
                  <a:schemeClr val="accent5"/>
                </a:solidFill>
              </a:rPr>
              <a:t> </a:t>
            </a:r>
            <a:r>
              <a:rPr lang="de-DE" sz="3200" b="1" dirty="0" err="1" smtClean="0">
                <a:solidFill>
                  <a:schemeClr val="accent5"/>
                </a:solidFill>
              </a:rPr>
              <a:t>for</a:t>
            </a:r>
            <a:r>
              <a:rPr lang="de-DE" sz="3200" b="1" dirty="0" smtClean="0">
                <a:solidFill>
                  <a:schemeClr val="accent5"/>
                </a:solidFill>
              </a:rPr>
              <a:t> </a:t>
            </a:r>
            <a:r>
              <a:rPr lang="de-DE" sz="3200" b="1" dirty="0" err="1" smtClean="0">
                <a:solidFill>
                  <a:schemeClr val="accent5"/>
                </a:solidFill>
              </a:rPr>
              <a:t>your</a:t>
            </a:r>
            <a:r>
              <a:rPr lang="de-DE" sz="3200" b="1" dirty="0" smtClean="0">
                <a:solidFill>
                  <a:schemeClr val="accent5"/>
                </a:solidFill>
              </a:rPr>
              <a:t> </a:t>
            </a:r>
            <a:r>
              <a:rPr lang="de-DE" sz="3200" b="1" dirty="0" err="1" smtClean="0">
                <a:solidFill>
                  <a:schemeClr val="accent5"/>
                </a:solidFill>
              </a:rPr>
              <a:t>attention</a:t>
            </a:r>
            <a:r>
              <a:rPr lang="de-DE" sz="3200" b="1" dirty="0" smtClean="0">
                <a:solidFill>
                  <a:schemeClr val="accent5"/>
                </a:solidFill>
              </a:rPr>
              <a:t>!</a:t>
            </a:r>
            <a:endParaRPr lang="de-DE" sz="32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8705" y="0"/>
            <a:ext cx="8670237" cy="8079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66"/>
                </a:solidFill>
              </a:rPr>
              <a:t>References:</a:t>
            </a: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en-US" sz="1000" dirty="0"/>
              <a:t>Andersen, O. B. and Knudsen, P.", </a:t>
            </a:r>
            <a:r>
              <a:rPr lang="en-US" sz="1000" dirty="0" smtClean="0"/>
              <a:t>, 1998, Global </a:t>
            </a:r>
            <a:r>
              <a:rPr lang="en-US" sz="1000" dirty="0"/>
              <a:t>marine gravity field from the ERS-1 and </a:t>
            </a:r>
            <a:r>
              <a:rPr lang="en-US" sz="1000" dirty="0" err="1"/>
              <a:t>Geosat</a:t>
            </a:r>
            <a:r>
              <a:rPr lang="en-US" sz="1000" dirty="0"/>
              <a:t> geodetic mission altimetry}", </a:t>
            </a:r>
            <a:br>
              <a:rPr lang="en-US" sz="1000" dirty="0"/>
            </a:br>
            <a:r>
              <a:rPr lang="en-US" sz="1000" dirty="0" smtClean="0"/>
              <a:t>"J</a:t>
            </a:r>
            <a:r>
              <a:rPr lang="en-US" sz="1000" dirty="0"/>
              <a:t>. </a:t>
            </a:r>
            <a:r>
              <a:rPr lang="en-US" sz="1000" dirty="0" err="1"/>
              <a:t>Geophys</a:t>
            </a:r>
            <a:r>
              <a:rPr lang="en-US" sz="1000" dirty="0"/>
              <a:t>. Res.", </a:t>
            </a:r>
            <a:r>
              <a:rPr lang="en-US" sz="1000" dirty="0" smtClean="0"/>
              <a:t>volume</a:t>
            </a:r>
            <a:r>
              <a:rPr lang="en-US" sz="1000" dirty="0"/>
              <a:t>="103", </a:t>
            </a:r>
            <a:r>
              <a:rPr lang="en-US" sz="1000" dirty="0" smtClean="0"/>
              <a:t>number</a:t>
            </a:r>
            <a:r>
              <a:rPr lang="en-US" sz="1000" dirty="0"/>
              <a:t>="C4", </a:t>
            </a:r>
            <a:r>
              <a:rPr lang="en-US" sz="1000" dirty="0" smtClean="0"/>
              <a:t>pages</a:t>
            </a:r>
            <a:r>
              <a:rPr lang="en-US" sz="1000" dirty="0"/>
              <a:t>="8129--8137", </a:t>
            </a:r>
            <a:r>
              <a:rPr lang="en-US" sz="1000" dirty="0" smtClean="0"/>
              <a:t>year</a:t>
            </a:r>
            <a:r>
              <a:rPr lang="en-US" sz="1000" dirty="0"/>
              <a:t>="1998", </a:t>
            </a:r>
            <a:r>
              <a:rPr lang="en-US" sz="1000" dirty="0" smtClean="0"/>
              <a:t>publisher</a:t>
            </a:r>
            <a:r>
              <a:rPr lang="en-US" sz="1000" dirty="0"/>
              <a:t>="Wiley Online Library", </a:t>
            </a:r>
            <a:endParaRPr lang="de-DE" sz="1000" dirty="0"/>
          </a:p>
          <a:p>
            <a:pPr>
              <a:spcAft>
                <a:spcPts val="600"/>
              </a:spcAft>
            </a:pPr>
            <a:r>
              <a:rPr lang="de-DE" sz="1000" dirty="0" smtClean="0"/>
              <a:t>Andersen </a:t>
            </a:r>
            <a:r>
              <a:rPr lang="de-DE" sz="1000" dirty="0"/>
              <a:t>O. B. P. Knudsen </a:t>
            </a:r>
            <a:r>
              <a:rPr lang="de-DE" sz="1000" dirty="0" err="1"/>
              <a:t>and</a:t>
            </a:r>
            <a:r>
              <a:rPr lang="de-DE" sz="1000" dirty="0"/>
              <a:t> P. Berry. (2009): DNSC08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 smtClean="0"/>
              <a:t>sea</a:t>
            </a:r>
            <a:r>
              <a:rPr lang="de-DE" sz="1000" dirty="0" smtClean="0"/>
              <a:t> </a:t>
            </a:r>
            <a:r>
              <a:rPr lang="en-US" sz="1000" dirty="0" smtClean="0"/>
              <a:t>surface </a:t>
            </a:r>
            <a:r>
              <a:rPr lang="en-US" sz="1000" dirty="0"/>
              <a:t>and mean dynamic topography models, Journal </a:t>
            </a:r>
            <a:r>
              <a:rPr lang="en-US" sz="1000" dirty="0" smtClean="0"/>
              <a:t>of Geophysical </a:t>
            </a:r>
            <a:r>
              <a:rPr lang="en-US" sz="1000" dirty="0"/>
              <a:t>Research, Vol. 114, c11001 12 pp., 2009</a:t>
            </a:r>
            <a:r>
              <a:rPr lang="en-US" sz="1000" dirty="0" smtClean="0"/>
              <a:t>, </a:t>
            </a:r>
            <a:r>
              <a:rPr lang="de-DE" sz="1000" dirty="0" smtClean="0"/>
              <a:t>doi:10.1029/2008JC005179</a:t>
            </a:r>
            <a:endParaRPr lang="en-US" sz="1000" dirty="0"/>
          </a:p>
          <a:p>
            <a:pPr>
              <a:spcAft>
                <a:spcPts val="600"/>
              </a:spcAft>
            </a:pPr>
            <a:r>
              <a:rPr lang="en-US" sz="1000" dirty="0" smtClean="0"/>
              <a:t>Andersen</a:t>
            </a:r>
            <a:r>
              <a:rPr lang="en-US" sz="1000" dirty="0"/>
              <a:t>, O. B.,(2010): The DTU10 Gravity field and Mean </a:t>
            </a:r>
            <a:r>
              <a:rPr lang="en-US" sz="1000" dirty="0" smtClean="0"/>
              <a:t>sea surface </a:t>
            </a:r>
            <a:r>
              <a:rPr lang="en-US" sz="1000" dirty="0"/>
              <a:t>(2010), Second international symposium of the gravity </a:t>
            </a:r>
            <a:r>
              <a:rPr lang="en-US" sz="1000" dirty="0" smtClean="0"/>
              <a:t>field of </a:t>
            </a:r>
            <a:r>
              <a:rPr lang="en-US" sz="1000" dirty="0"/>
              <a:t>the Earth (IGFS2), Fairbanks, </a:t>
            </a:r>
            <a:r>
              <a:rPr lang="en-US" sz="1000" dirty="0" smtClean="0"/>
              <a:t>Alaska</a:t>
            </a:r>
          </a:p>
          <a:p>
            <a:pPr>
              <a:spcAft>
                <a:spcPts val="600"/>
              </a:spcAft>
            </a:pPr>
            <a:r>
              <a:rPr lang="de-DE" sz="1000" dirty="0" smtClean="0"/>
              <a:t>Bock H, </a:t>
            </a:r>
            <a:r>
              <a:rPr lang="de-DE" sz="1000" dirty="0" err="1" smtClean="0"/>
              <a:t>Jäggi</a:t>
            </a:r>
            <a:r>
              <a:rPr lang="de-DE" sz="1000" dirty="0" smtClean="0"/>
              <a:t> A,  Meyer U, Visser P, van </a:t>
            </a:r>
            <a:r>
              <a:rPr lang="de-DE" sz="1000" dirty="0"/>
              <a:t>den </a:t>
            </a:r>
            <a:r>
              <a:rPr lang="de-DE" sz="1000" dirty="0" err="1" smtClean="0"/>
              <a:t>Ijssel</a:t>
            </a:r>
            <a:r>
              <a:rPr lang="de-DE" sz="1000" dirty="0" smtClean="0"/>
              <a:t> J, van </a:t>
            </a:r>
            <a:r>
              <a:rPr lang="de-DE" sz="1000" dirty="0"/>
              <a:t>Helleputte </a:t>
            </a:r>
            <a:r>
              <a:rPr lang="de-DE" sz="1000" dirty="0" smtClean="0"/>
              <a:t>T, Heinze M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Hugentobler</a:t>
            </a:r>
            <a:r>
              <a:rPr lang="de-DE" sz="1000" dirty="0" smtClean="0"/>
              <a:t> U (2011), </a:t>
            </a:r>
            <a:r>
              <a:rPr lang="en-US" sz="1000" dirty="0"/>
              <a:t>GPS-derived orbits for the GOCE </a:t>
            </a:r>
            <a:r>
              <a:rPr lang="en-US" sz="1000" dirty="0" smtClean="0"/>
              <a:t>satellite, </a:t>
            </a:r>
            <a:r>
              <a:rPr lang="de-DE" sz="1000" dirty="0"/>
              <a:t>J </a:t>
            </a:r>
            <a:r>
              <a:rPr lang="de-DE" sz="1000" dirty="0" err="1"/>
              <a:t>Geod</a:t>
            </a:r>
            <a:r>
              <a:rPr lang="de-DE" sz="1000" dirty="0"/>
              <a:t> (2011) </a:t>
            </a:r>
            <a:r>
              <a:rPr lang="de-DE" sz="1000" dirty="0" smtClean="0"/>
              <a:t>85:807–818, DOI </a:t>
            </a:r>
            <a:r>
              <a:rPr lang="de-DE" sz="1000" dirty="0"/>
              <a:t>10.1007/s00190-011-0484-9</a:t>
            </a:r>
          </a:p>
          <a:p>
            <a:pPr>
              <a:spcAft>
                <a:spcPts val="600"/>
              </a:spcAft>
            </a:pPr>
            <a:r>
              <a:rPr lang="de-DE" sz="1000" dirty="0" err="1" smtClean="0"/>
              <a:t>Bruinsma</a:t>
            </a:r>
            <a:r>
              <a:rPr lang="de-DE" sz="1000" dirty="0" smtClean="0"/>
              <a:t>, S. L., J. M. </a:t>
            </a:r>
            <a:r>
              <a:rPr lang="de-DE" sz="1000" dirty="0" err="1" smtClean="0"/>
              <a:t>Lemoine</a:t>
            </a:r>
            <a:r>
              <a:rPr lang="de-DE" sz="1000" dirty="0" smtClean="0"/>
              <a:t>, R. </a:t>
            </a:r>
            <a:r>
              <a:rPr lang="de-DE" sz="1000" dirty="0" err="1" smtClean="0"/>
              <a:t>Biancale</a:t>
            </a:r>
            <a:r>
              <a:rPr lang="de-DE" sz="1000" dirty="0" smtClean="0"/>
              <a:t>, </a:t>
            </a:r>
            <a:r>
              <a:rPr lang="de-DE" sz="1000" dirty="0" err="1" smtClean="0"/>
              <a:t>and</a:t>
            </a:r>
            <a:r>
              <a:rPr lang="de-DE" sz="1000" dirty="0" smtClean="0"/>
              <a:t> N. </a:t>
            </a:r>
            <a:r>
              <a:rPr lang="de-DE" sz="1000" dirty="0" err="1" smtClean="0"/>
              <a:t>Vales</a:t>
            </a:r>
            <a:r>
              <a:rPr lang="de-DE" sz="1000" dirty="0" smtClean="0"/>
              <a:t> (2010), CNES/</a:t>
            </a:r>
            <a:r>
              <a:rPr lang="en-US" sz="1000" dirty="0" smtClean="0"/>
              <a:t>GRGS 10-day gravity field models (release 2) and their evaluation, Adv. </a:t>
            </a:r>
            <a:r>
              <a:rPr lang="de-DE" sz="1000" dirty="0" smtClean="0"/>
              <a:t>Space Res., 45(4), 587–601, doi:10.1016/j.asr.2009.10.012.</a:t>
            </a:r>
          </a:p>
          <a:p>
            <a:pPr>
              <a:spcAft>
                <a:spcPts val="600"/>
              </a:spcAft>
            </a:pPr>
            <a:r>
              <a:rPr lang="en-US" sz="1000" dirty="0" err="1" smtClean="0"/>
              <a:t>Bruinsma</a:t>
            </a:r>
            <a:r>
              <a:rPr lang="en-US" sz="1000" dirty="0" smtClean="0"/>
              <a:t>, S.-L., </a:t>
            </a:r>
            <a:r>
              <a:rPr lang="en-US" sz="1000" dirty="0" err="1" smtClean="0"/>
              <a:t>Förste,C</a:t>
            </a:r>
            <a:r>
              <a:rPr lang="en-US" sz="1000" dirty="0" smtClean="0"/>
              <a:t>., </a:t>
            </a:r>
            <a:r>
              <a:rPr lang="en-US" sz="1000" dirty="0" err="1" smtClean="0"/>
              <a:t>Abrikosov</a:t>
            </a:r>
            <a:r>
              <a:rPr lang="en-US" sz="1000" dirty="0" smtClean="0"/>
              <a:t>, O., Marty, J.-C., Rio, M.-H., </a:t>
            </a:r>
            <a:r>
              <a:rPr lang="en-US" sz="1000" dirty="0" err="1" smtClean="0"/>
              <a:t>Mulet</a:t>
            </a:r>
            <a:r>
              <a:rPr lang="en-US" sz="1000" dirty="0" smtClean="0"/>
              <a:t>, S., </a:t>
            </a:r>
            <a:r>
              <a:rPr lang="en-US" sz="1000" dirty="0" err="1" smtClean="0"/>
              <a:t>Bonvalot</a:t>
            </a:r>
            <a:r>
              <a:rPr lang="en-US" sz="1000" dirty="0" smtClean="0"/>
              <a:t>, S. (</a:t>
            </a:r>
            <a:r>
              <a:rPr lang="de-DE" sz="1000" dirty="0" smtClean="0"/>
              <a:t>2013</a:t>
            </a:r>
            <a:r>
              <a:rPr lang="en-US" sz="1000" dirty="0" smtClean="0"/>
              <a:t>):   The new ESA satellite-only gravity field model via the direct approach, </a:t>
            </a:r>
            <a:r>
              <a:rPr lang="en-US" sz="1000" dirty="0" err="1" smtClean="0"/>
              <a:t>Geoph</a:t>
            </a:r>
            <a:r>
              <a:rPr lang="en-US" sz="1000" dirty="0" smtClean="0"/>
              <a:t>. </a:t>
            </a:r>
            <a:r>
              <a:rPr lang="de-DE" sz="1000" dirty="0" smtClean="0"/>
              <a:t>Res. </a:t>
            </a:r>
            <a:r>
              <a:rPr lang="de-DE" sz="1000" dirty="0" err="1" smtClean="0"/>
              <a:t>Lett</a:t>
            </a:r>
            <a:r>
              <a:rPr lang="de-DE" sz="1000" dirty="0" smtClean="0"/>
              <a:t>., DOI 10.1002/grl.50716</a:t>
            </a:r>
          </a:p>
          <a:p>
            <a:pPr>
              <a:spcAft>
                <a:spcPts val="600"/>
              </a:spcAft>
            </a:pPr>
            <a:r>
              <a:rPr lang="de-DE" sz="1000" dirty="0" smtClean="0"/>
              <a:t>Sean L. </a:t>
            </a:r>
            <a:r>
              <a:rPr lang="de-DE" sz="1000" dirty="0" err="1" smtClean="0"/>
              <a:t>Bruinsma</a:t>
            </a:r>
            <a:r>
              <a:rPr lang="de-DE" sz="1000" dirty="0" smtClean="0"/>
              <a:t>, Christoph </a:t>
            </a:r>
            <a:r>
              <a:rPr lang="de-DE" sz="1000" dirty="0" err="1" smtClean="0"/>
              <a:t>Förste</a:t>
            </a:r>
            <a:r>
              <a:rPr lang="de-DE" sz="1000" dirty="0" smtClean="0"/>
              <a:t>, Oleg </a:t>
            </a:r>
            <a:r>
              <a:rPr lang="de-DE" sz="1000" dirty="0" err="1" smtClean="0"/>
              <a:t>Abrikosov</a:t>
            </a:r>
            <a:r>
              <a:rPr lang="de-DE" sz="1000" dirty="0" smtClean="0"/>
              <a:t>, Jean-Michel </a:t>
            </a:r>
            <a:r>
              <a:rPr lang="de-DE" sz="1000" dirty="0" err="1" smtClean="0"/>
              <a:t>Lemoine</a:t>
            </a:r>
            <a:r>
              <a:rPr lang="de-DE" sz="1000" dirty="0" smtClean="0"/>
              <a:t>, Jean-Charles Marty, Sandrine </a:t>
            </a:r>
            <a:r>
              <a:rPr lang="de-DE" sz="1000" dirty="0" err="1" smtClean="0"/>
              <a:t>Mulet</a:t>
            </a:r>
            <a:r>
              <a:rPr lang="de-DE" sz="1000" dirty="0" smtClean="0"/>
              <a:t>, Marie-Helene Rio, </a:t>
            </a:r>
            <a:r>
              <a:rPr lang="de-DE" sz="1000" dirty="0" err="1" smtClean="0"/>
              <a:t>and</a:t>
            </a:r>
            <a:r>
              <a:rPr lang="de-DE" sz="1000" dirty="0" smtClean="0"/>
              <a:t> Sylvain </a:t>
            </a:r>
            <a:r>
              <a:rPr lang="de-DE" sz="1000" dirty="0" err="1" smtClean="0"/>
              <a:t>Bonvalot</a:t>
            </a:r>
            <a:r>
              <a:rPr lang="de-DE" sz="1000" dirty="0" smtClean="0"/>
              <a:t> (2014), </a:t>
            </a:r>
            <a:r>
              <a:rPr lang="en-US" sz="1000" dirty="0"/>
              <a:t>ESA’s satellite-only gravity field model via the </a:t>
            </a:r>
            <a:r>
              <a:rPr lang="en-US" sz="1000" dirty="0" smtClean="0"/>
              <a:t>direct approach </a:t>
            </a:r>
            <a:r>
              <a:rPr lang="en-US" sz="1000" dirty="0"/>
              <a:t>based on all GOCE </a:t>
            </a:r>
            <a:r>
              <a:rPr lang="en-US" sz="1000" dirty="0" smtClean="0"/>
              <a:t>data,</a:t>
            </a:r>
            <a:r>
              <a:rPr lang="en-US" sz="1000" dirty="0"/>
              <a:t> </a:t>
            </a:r>
            <a:r>
              <a:rPr lang="en-US" sz="1000" dirty="0" err="1"/>
              <a:t>Geoph</a:t>
            </a:r>
            <a:r>
              <a:rPr lang="en-US" sz="1000" dirty="0"/>
              <a:t>. </a:t>
            </a:r>
            <a:r>
              <a:rPr lang="de-DE" sz="1000" dirty="0"/>
              <a:t>Res. </a:t>
            </a:r>
            <a:r>
              <a:rPr lang="de-DE" sz="1000" dirty="0" err="1"/>
              <a:t>Lett</a:t>
            </a:r>
            <a:r>
              <a:rPr lang="de-DE" sz="1000" dirty="0"/>
              <a:t>., DOI 10.1002/2014GL062045</a:t>
            </a:r>
          </a:p>
          <a:p>
            <a:pPr>
              <a:spcAft>
                <a:spcPts val="600"/>
              </a:spcAft>
            </a:pPr>
            <a:r>
              <a:rPr lang="de-DE" sz="1000" dirty="0" err="1" smtClean="0"/>
              <a:t>Dahle</a:t>
            </a:r>
            <a:r>
              <a:rPr lang="de-DE" sz="1000" dirty="0" smtClean="0"/>
              <a:t>, C., F. Flechtner, C. Gruber, R. König, G. </a:t>
            </a:r>
            <a:r>
              <a:rPr lang="de-DE" sz="1000" dirty="0" err="1" smtClean="0"/>
              <a:t>Michalak</a:t>
            </a:r>
            <a:r>
              <a:rPr lang="de-DE" sz="1000" dirty="0" smtClean="0"/>
              <a:t>, </a:t>
            </a:r>
            <a:r>
              <a:rPr lang="de-DE" sz="1000" dirty="0" err="1" smtClean="0"/>
              <a:t>and</a:t>
            </a:r>
            <a:r>
              <a:rPr lang="de-DE" sz="1000" dirty="0" smtClean="0"/>
              <a:t> K. H. Neumayer </a:t>
            </a:r>
            <a:r>
              <a:rPr lang="en-US" sz="1000" dirty="0" smtClean="0"/>
              <a:t>(2012), GFZ GRACE level-2 processing standards document for level-2 product release 0005, Sci. Tech. Rep., Data, 12/02, Potsdam, Germany</a:t>
            </a:r>
            <a:endParaRPr lang="de-DE" sz="1000" dirty="0" smtClean="0"/>
          </a:p>
          <a:p>
            <a:pPr>
              <a:spcAft>
                <a:spcPts val="600"/>
              </a:spcAft>
            </a:pPr>
            <a:r>
              <a:rPr lang="de-DE" sz="1000" dirty="0" err="1" smtClean="0"/>
              <a:t>Förste</a:t>
            </a:r>
            <a:r>
              <a:rPr lang="de-DE" sz="1000" dirty="0" smtClean="0"/>
              <a:t>, C.; Schmidt, R.; Stubenvoll, R.; Flechtner, F.; Meyer, U.; König, R.; Neumayer, H.; </a:t>
            </a:r>
            <a:r>
              <a:rPr lang="de-DE" sz="1000" dirty="0" err="1" smtClean="0"/>
              <a:t>Biancale</a:t>
            </a:r>
            <a:r>
              <a:rPr lang="de-DE" sz="1000" dirty="0" smtClean="0"/>
              <a:t>, R.; </a:t>
            </a:r>
            <a:r>
              <a:rPr lang="de-DE" sz="1000" dirty="0" err="1" smtClean="0"/>
              <a:t>Lemoine</a:t>
            </a:r>
            <a:r>
              <a:rPr lang="de-DE" sz="1000" dirty="0" smtClean="0"/>
              <a:t>, J.-M.; </a:t>
            </a:r>
            <a:r>
              <a:rPr lang="de-DE" sz="1000" dirty="0" err="1" smtClean="0"/>
              <a:t>Bruinsma</a:t>
            </a:r>
            <a:r>
              <a:rPr lang="de-DE" sz="1000" dirty="0" smtClean="0"/>
              <a:t>, S.; </a:t>
            </a:r>
            <a:r>
              <a:rPr lang="de-DE" sz="1000" dirty="0" err="1" smtClean="0"/>
              <a:t>Loyer</a:t>
            </a:r>
            <a:r>
              <a:rPr lang="de-DE" sz="1000" dirty="0" smtClean="0"/>
              <a:t>, S.; Barthelmes, F.; </a:t>
            </a:r>
            <a:r>
              <a:rPr lang="de-DE" sz="1000" dirty="0" err="1" smtClean="0"/>
              <a:t>Esselborn</a:t>
            </a:r>
            <a:r>
              <a:rPr lang="de-DE" sz="1000" dirty="0" smtClean="0"/>
              <a:t>, S. (2008): The </a:t>
            </a:r>
            <a:r>
              <a:rPr lang="de-DE" sz="1000" dirty="0" err="1" smtClean="0"/>
              <a:t>GeoForschungsZentrum</a:t>
            </a:r>
            <a:r>
              <a:rPr lang="de-DE" sz="1000" dirty="0" smtClean="0"/>
              <a:t> Potsdam / </a:t>
            </a:r>
            <a:r>
              <a:rPr lang="de-DE" sz="1000" dirty="0" err="1" smtClean="0"/>
              <a:t>Groupe</a:t>
            </a:r>
            <a:r>
              <a:rPr lang="de-DE" sz="1000" dirty="0" smtClean="0"/>
              <a:t> de Recherche de </a:t>
            </a:r>
            <a:r>
              <a:rPr lang="de-DE" sz="1000" dirty="0" err="1" smtClean="0"/>
              <a:t>Géodésie</a:t>
            </a:r>
            <a:r>
              <a:rPr lang="de-DE" sz="1000" dirty="0" smtClean="0"/>
              <a:t> </a:t>
            </a:r>
            <a:r>
              <a:rPr lang="de-DE" sz="1000" dirty="0" err="1" smtClean="0"/>
              <a:t>Spatiale</a:t>
            </a:r>
            <a:r>
              <a:rPr lang="de-DE" sz="1000" dirty="0" smtClean="0"/>
              <a:t> </a:t>
            </a:r>
            <a:r>
              <a:rPr lang="de-DE" sz="1000" dirty="0" err="1" smtClean="0"/>
              <a:t>satellite-only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combined</a:t>
            </a:r>
            <a:r>
              <a:rPr lang="de-DE" sz="1000" dirty="0" smtClean="0"/>
              <a:t> </a:t>
            </a:r>
            <a:r>
              <a:rPr lang="de-DE" sz="1000" dirty="0" err="1" smtClean="0"/>
              <a:t>gravity</a:t>
            </a:r>
            <a:r>
              <a:rPr lang="de-DE" sz="1000" dirty="0" smtClean="0"/>
              <a:t> </a:t>
            </a:r>
            <a:r>
              <a:rPr lang="de-DE" sz="1000" dirty="0" err="1" smtClean="0"/>
              <a:t>field</a:t>
            </a:r>
            <a:r>
              <a:rPr lang="de-DE" sz="1000" dirty="0" smtClean="0"/>
              <a:t> </a:t>
            </a:r>
            <a:r>
              <a:rPr lang="de-DE" sz="1000" dirty="0" err="1" smtClean="0"/>
              <a:t>models</a:t>
            </a:r>
            <a:r>
              <a:rPr lang="de-DE" sz="1000" dirty="0" smtClean="0"/>
              <a:t>: EIGEN-GL04S1 </a:t>
            </a:r>
            <a:r>
              <a:rPr lang="de-DE" sz="1000" dirty="0" err="1" smtClean="0"/>
              <a:t>and</a:t>
            </a:r>
            <a:r>
              <a:rPr lang="de-DE" sz="1000" dirty="0" smtClean="0"/>
              <a:t> EIGEN-GL04C. Journal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Geodesy</a:t>
            </a:r>
            <a:r>
              <a:rPr lang="de-DE" sz="1000" dirty="0" smtClean="0"/>
              <a:t>, 82, 6, 331-346, DOI  10.1007/s00190-007-0183-8</a:t>
            </a:r>
          </a:p>
          <a:p>
            <a:pPr>
              <a:spcAft>
                <a:spcPts val="600"/>
              </a:spcAft>
            </a:pPr>
            <a:r>
              <a:rPr lang="en-US" sz="1000" dirty="0" err="1" smtClean="0"/>
              <a:t>Förste</a:t>
            </a:r>
            <a:r>
              <a:rPr lang="en-US" sz="1000" dirty="0" smtClean="0"/>
              <a:t> C, </a:t>
            </a:r>
            <a:r>
              <a:rPr lang="en-US" sz="1000" dirty="0"/>
              <a:t>S. L. </a:t>
            </a:r>
            <a:r>
              <a:rPr lang="en-US" sz="1000" dirty="0" err="1" smtClean="0"/>
              <a:t>Bruinsma</a:t>
            </a:r>
            <a:r>
              <a:rPr lang="en-US" sz="1000" dirty="0" smtClean="0"/>
              <a:t>, </a:t>
            </a:r>
            <a:r>
              <a:rPr lang="en-US" sz="1000" dirty="0"/>
              <a:t>R. </a:t>
            </a:r>
            <a:r>
              <a:rPr lang="en-US" sz="1000" dirty="0" smtClean="0"/>
              <a:t>Shako, </a:t>
            </a:r>
            <a:r>
              <a:rPr lang="en-US" sz="1000" dirty="0"/>
              <a:t>O. </a:t>
            </a:r>
            <a:r>
              <a:rPr lang="en-US" sz="1000" dirty="0" err="1" smtClean="0"/>
              <a:t>Abrikosov</a:t>
            </a:r>
            <a:r>
              <a:rPr lang="en-US" sz="1000" dirty="0" smtClean="0"/>
              <a:t>, </a:t>
            </a:r>
            <a:r>
              <a:rPr lang="en-US" sz="1000" dirty="0"/>
              <a:t>F. </a:t>
            </a:r>
            <a:r>
              <a:rPr lang="en-US" sz="1000" dirty="0" err="1" smtClean="0"/>
              <a:t>Flechtner</a:t>
            </a:r>
            <a:r>
              <a:rPr lang="en-US" sz="1000" dirty="0" smtClean="0"/>
              <a:t>, </a:t>
            </a:r>
            <a:r>
              <a:rPr lang="en-US" sz="1000" dirty="0"/>
              <a:t>J.-C. </a:t>
            </a:r>
            <a:r>
              <a:rPr lang="en-US" sz="1000" dirty="0" smtClean="0"/>
              <a:t>Marty, </a:t>
            </a:r>
            <a:r>
              <a:rPr lang="en-US" sz="1000" dirty="0"/>
              <a:t>J.-M. </a:t>
            </a:r>
            <a:r>
              <a:rPr lang="en-US" sz="1000" dirty="0" err="1" smtClean="0"/>
              <a:t>Lemoine</a:t>
            </a:r>
            <a:r>
              <a:rPr lang="en-US" sz="1000" dirty="0" smtClean="0"/>
              <a:t>, </a:t>
            </a:r>
            <a:r>
              <a:rPr lang="en-US" sz="1000" dirty="0"/>
              <a:t>C. </a:t>
            </a:r>
            <a:r>
              <a:rPr lang="en-US" sz="1000" dirty="0" err="1" smtClean="0"/>
              <a:t>Dahle</a:t>
            </a:r>
            <a:r>
              <a:rPr lang="en-US" sz="1000" dirty="0" smtClean="0"/>
              <a:t>, </a:t>
            </a:r>
            <a:r>
              <a:rPr lang="en-US" sz="1000" dirty="0"/>
              <a:t>H. </a:t>
            </a:r>
            <a:r>
              <a:rPr lang="en-US" sz="1000" dirty="0" err="1" smtClean="0"/>
              <a:t>Neumeyer</a:t>
            </a:r>
            <a:r>
              <a:rPr lang="en-US" sz="1000" dirty="0" smtClean="0"/>
              <a:t>, </a:t>
            </a:r>
            <a:r>
              <a:rPr lang="en-US" sz="1000" dirty="0"/>
              <a:t>F. </a:t>
            </a:r>
            <a:r>
              <a:rPr lang="en-US" sz="1000" dirty="0" err="1" smtClean="0"/>
              <a:t>Barthelmes</a:t>
            </a:r>
            <a:r>
              <a:rPr lang="en-US" sz="1000" dirty="0" smtClean="0"/>
              <a:t>, </a:t>
            </a:r>
            <a:r>
              <a:rPr lang="en-US" sz="1000" dirty="0"/>
              <a:t>R. </a:t>
            </a:r>
            <a:r>
              <a:rPr lang="en-US" sz="1000" dirty="0" err="1" smtClean="0"/>
              <a:t>Biancale</a:t>
            </a:r>
            <a:r>
              <a:rPr lang="en-US" sz="1000" dirty="0" smtClean="0"/>
              <a:t>, </a:t>
            </a:r>
            <a:r>
              <a:rPr lang="en-US" sz="1000" dirty="0"/>
              <a:t>G. </a:t>
            </a:r>
            <a:r>
              <a:rPr lang="en-US" sz="1000" dirty="0" err="1" smtClean="0"/>
              <a:t>Balmino</a:t>
            </a:r>
            <a:r>
              <a:rPr lang="en-US" sz="1000" dirty="0" smtClean="0"/>
              <a:t> </a:t>
            </a:r>
            <a:r>
              <a:rPr lang="en-US" sz="1000" dirty="0"/>
              <a:t>and R. </a:t>
            </a:r>
            <a:r>
              <a:rPr lang="en-US" sz="1000" dirty="0" err="1" smtClean="0"/>
              <a:t>König</a:t>
            </a:r>
            <a:r>
              <a:rPr lang="en-US" sz="1000" dirty="0" smtClean="0"/>
              <a:t> (2012), A </a:t>
            </a:r>
            <a:r>
              <a:rPr lang="en-US" sz="1000" dirty="0"/>
              <a:t>new release of EIGEN-6: The latest combined global gravity field model including LAGEOS, GRACE and GOCE data from the collaboration of GFZ Potsdam and GRGS Toulouse, Geophysical Research Abstracts Vol. 14, EGU2012-2821-2, EGU General Assembly </a:t>
            </a:r>
            <a:r>
              <a:rPr lang="en-US" sz="1000" dirty="0" smtClean="0"/>
              <a:t>2012</a:t>
            </a:r>
          </a:p>
          <a:p>
            <a:r>
              <a:rPr lang="de-DE" sz="1000" dirty="0" err="1"/>
              <a:t>Ch</a:t>
            </a:r>
            <a:r>
              <a:rPr lang="de-DE" sz="1000" dirty="0"/>
              <a:t>. </a:t>
            </a:r>
            <a:r>
              <a:rPr lang="de-DE" sz="1000" dirty="0" err="1"/>
              <a:t>Förste</a:t>
            </a:r>
            <a:r>
              <a:rPr lang="de-DE" sz="1000" dirty="0"/>
              <a:t>, F. Flechtner, </a:t>
            </a:r>
            <a:r>
              <a:rPr lang="de-DE" sz="1000" dirty="0" err="1"/>
              <a:t>Ch</a:t>
            </a:r>
            <a:r>
              <a:rPr lang="de-DE" sz="1000" dirty="0"/>
              <a:t>. </a:t>
            </a:r>
            <a:r>
              <a:rPr lang="de-DE" sz="1000" dirty="0" err="1"/>
              <a:t>Dahle</a:t>
            </a:r>
            <a:r>
              <a:rPr lang="de-DE" sz="1000" dirty="0"/>
              <a:t>, O. </a:t>
            </a:r>
            <a:r>
              <a:rPr lang="de-DE" sz="1000" dirty="0" err="1"/>
              <a:t>Abrikosov</a:t>
            </a:r>
            <a:r>
              <a:rPr lang="de-DE" sz="1000" dirty="0"/>
              <a:t>, H. Neumayer, Franz Barthelmes, R. </a:t>
            </a:r>
            <a:r>
              <a:rPr lang="de-DE" sz="1000" dirty="0" smtClean="0"/>
              <a:t>König, </a:t>
            </a:r>
            <a:r>
              <a:rPr lang="en-US" sz="1000" dirty="0" smtClean="0"/>
              <a:t>S.L</a:t>
            </a:r>
            <a:r>
              <a:rPr lang="en-US" sz="1000" dirty="0"/>
              <a:t>. </a:t>
            </a:r>
            <a:r>
              <a:rPr lang="en-US" sz="1000" dirty="0" err="1"/>
              <a:t>Bruinsma</a:t>
            </a:r>
            <a:r>
              <a:rPr lang="en-US" sz="1000" dirty="0"/>
              <a:t>, J.C. Marty, J.-M. </a:t>
            </a:r>
            <a:r>
              <a:rPr lang="en-US" sz="1000" dirty="0" err="1"/>
              <a:t>Lemoine</a:t>
            </a:r>
            <a:r>
              <a:rPr lang="en-US" sz="1000" dirty="0"/>
              <a:t>, R. </a:t>
            </a:r>
            <a:r>
              <a:rPr lang="en-US" sz="1000" dirty="0" err="1"/>
              <a:t>Biancale</a:t>
            </a:r>
            <a:endParaRPr lang="de-DE" sz="1000" dirty="0"/>
          </a:p>
          <a:p>
            <a:pPr>
              <a:spcAft>
                <a:spcPts val="600"/>
              </a:spcAft>
            </a:pPr>
            <a:r>
              <a:rPr lang="en-US" sz="1000" dirty="0" smtClean="0"/>
              <a:t>EIGEN-6C3 - The latest Combined Global Gravity Field Model incl. GOCE data up to d/o 1949 of GFZ Potsdam and GRGS Toulouse, </a:t>
            </a:r>
            <a:r>
              <a:rPr lang="de-DE" sz="1000" dirty="0"/>
              <a:t>Abstracts, AGU 2013 Fall Meeting (San Francisco, USA 2013) </a:t>
            </a:r>
            <a:endParaRPr lang="de-DE" sz="1000" dirty="0" smtClean="0"/>
          </a:p>
          <a:p>
            <a:pPr>
              <a:spcAft>
                <a:spcPts val="600"/>
              </a:spcAft>
            </a:pPr>
            <a:r>
              <a:rPr lang="de-DE" sz="1000" dirty="0"/>
              <a:t>G\"</a:t>
            </a:r>
            <a:r>
              <a:rPr lang="de-DE" sz="1000" dirty="0" err="1"/>
              <a:t>otze</a:t>
            </a:r>
            <a:r>
              <a:rPr lang="de-DE" sz="1000" dirty="0"/>
              <a:t>}, H.-J. </a:t>
            </a:r>
            <a:r>
              <a:rPr lang="de-DE" sz="1000" dirty="0" err="1"/>
              <a:t>and</a:t>
            </a:r>
            <a:r>
              <a:rPr lang="de-DE" sz="1000" dirty="0"/>
              <a:t> MIGRA-</a:t>
            </a:r>
            <a:r>
              <a:rPr lang="de-DE" sz="1000" dirty="0" err="1"/>
              <a:t>Group</a:t>
            </a:r>
            <a:r>
              <a:rPr lang="de-DE" sz="1000" dirty="0" err="1" smtClean="0"/>
              <a:t>","Group</a:t>
            </a:r>
            <a:r>
              <a:rPr lang="de-DE" sz="1000" dirty="0" smtClean="0"/>
              <a:t> </a:t>
            </a:r>
            <a:r>
              <a:rPr lang="de-DE" sz="1000" dirty="0" err="1"/>
              <a:t>updates</a:t>
            </a:r>
            <a:r>
              <a:rPr lang="de-DE" sz="1000" dirty="0"/>
              <a:t> Gravity Database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central</a:t>
            </a:r>
            <a:r>
              <a:rPr lang="de-DE" sz="1000" dirty="0"/>
              <a:t> </a:t>
            </a:r>
            <a:r>
              <a:rPr lang="de-DE" sz="1000" dirty="0" err="1"/>
              <a:t>Andes</a:t>
            </a:r>
            <a:r>
              <a:rPr lang="de-DE" sz="1000" dirty="0"/>
              <a:t>}", </a:t>
            </a:r>
            <a:r>
              <a:rPr lang="de-DE" sz="1000" dirty="0" smtClean="0"/>
              <a:t> </a:t>
            </a:r>
            <a:r>
              <a:rPr lang="de-DE" sz="1000" dirty="0"/>
              <a:t>"EOS, Trans. Am. </a:t>
            </a:r>
            <a:r>
              <a:rPr lang="de-DE" sz="1000" dirty="0" err="1"/>
              <a:t>Geophys</a:t>
            </a:r>
            <a:r>
              <a:rPr lang="de-DE" sz="1000" dirty="0"/>
              <a:t>. </a:t>
            </a:r>
            <a:r>
              <a:rPr lang="de-DE" sz="1000" dirty="0" err="1"/>
              <a:t>Un</a:t>
            </a:r>
            <a:r>
              <a:rPr lang="de-DE" sz="1000" dirty="0"/>
              <a:t>.", </a:t>
            </a:r>
            <a:r>
              <a:rPr lang="de-DE" sz="1000" dirty="0" smtClean="0"/>
              <a:t> </a:t>
            </a:r>
            <a:r>
              <a:rPr lang="de-DE" sz="1000" dirty="0"/>
              <a:t>"1996", </a:t>
            </a:r>
            <a:r>
              <a:rPr lang="de-DE" sz="1000" dirty="0" smtClean="0"/>
              <a:t> VOLUME  </a:t>
            </a:r>
            <a:r>
              <a:rPr lang="de-DE" sz="1000" dirty="0"/>
              <a:t>"77", </a:t>
            </a:r>
            <a:r>
              <a:rPr lang="de-DE" sz="1000" dirty="0" smtClean="0"/>
              <a:t> </a:t>
            </a:r>
            <a:r>
              <a:rPr lang="de-DE" sz="1000" dirty="0" err="1" smtClean="0"/>
              <a:t>number</a:t>
            </a:r>
            <a:r>
              <a:rPr lang="de-DE" sz="1000" dirty="0" smtClean="0"/>
              <a:t> </a:t>
            </a:r>
            <a:r>
              <a:rPr lang="de-DE" sz="1000" dirty="0"/>
              <a:t>= "19", </a:t>
            </a:r>
            <a:br>
              <a:rPr lang="de-DE" sz="1000" dirty="0"/>
            </a:br>
            <a:r>
              <a:rPr lang="de-DE" sz="1000" dirty="0" err="1"/>
              <a:t>pages</a:t>
            </a:r>
            <a:r>
              <a:rPr lang="de-DE" sz="1000" dirty="0"/>
              <a:t> = "181--181", </a:t>
            </a:r>
            <a:r>
              <a:rPr lang="de-DE" sz="1000" dirty="0" smtClean="0"/>
              <a:t> DOI </a:t>
            </a:r>
            <a:r>
              <a:rPr lang="de-DE" sz="1000" dirty="0"/>
              <a:t>= "10.1029/96EO00121" </a:t>
            </a:r>
            <a:endParaRPr lang="de-DE" sz="1000" dirty="0" smtClean="0"/>
          </a:p>
          <a:p>
            <a:pPr>
              <a:spcAft>
                <a:spcPts val="600"/>
              </a:spcAft>
            </a:pPr>
            <a:r>
              <a:rPr lang="en-US" sz="1000" dirty="0"/>
              <a:t>Mayer-</a:t>
            </a:r>
            <a:r>
              <a:rPr lang="en-US" sz="1000" dirty="0" err="1"/>
              <a:t>Gürr</a:t>
            </a:r>
            <a:r>
              <a:rPr lang="en-US" sz="1000" dirty="0"/>
              <a:t>, T</a:t>
            </a:r>
            <a:r>
              <a:rPr lang="en-US" sz="1000" dirty="0" smtClean="0"/>
              <a:t>. and the GOCO consortium </a:t>
            </a:r>
            <a:r>
              <a:rPr lang="en-US" sz="1000" dirty="0"/>
              <a:t>(2012), The new combined satellite only </a:t>
            </a:r>
            <a:r>
              <a:rPr lang="en-US" sz="1000" dirty="0" smtClean="0"/>
              <a:t>model GOCO03s</a:t>
            </a:r>
            <a:r>
              <a:rPr lang="en-US" sz="1000" dirty="0"/>
              <a:t>, paper presented at International Symposium on </a:t>
            </a:r>
            <a:r>
              <a:rPr lang="en-US" sz="1000" dirty="0" smtClean="0"/>
              <a:t>Gravity, Geoid </a:t>
            </a:r>
            <a:r>
              <a:rPr lang="en-US" sz="1000" dirty="0"/>
              <a:t>and Height Systems GGHS 2012, Venice, Italy</a:t>
            </a:r>
            <a:endParaRPr lang="de-DE" sz="1000" dirty="0" smtClean="0"/>
          </a:p>
          <a:p>
            <a:pPr>
              <a:spcAft>
                <a:spcPts val="600"/>
              </a:spcAft>
            </a:pPr>
            <a:r>
              <a:rPr lang="de-DE" sz="1000" dirty="0" smtClean="0"/>
              <a:t>Prange, L., A. </a:t>
            </a:r>
            <a:r>
              <a:rPr lang="de-DE" sz="1000" dirty="0" err="1" smtClean="0"/>
              <a:t>Jäggi</a:t>
            </a:r>
            <a:r>
              <a:rPr lang="de-DE" sz="1000" dirty="0" smtClean="0"/>
              <a:t>, R. Dach, H. Bock, G. Beutler, L. </a:t>
            </a:r>
            <a:r>
              <a:rPr lang="de-DE" sz="1000" dirty="0" err="1" smtClean="0"/>
              <a:t>Mervart</a:t>
            </a:r>
            <a:r>
              <a:rPr lang="de-DE" sz="1000" dirty="0" smtClean="0"/>
              <a:t>; 2010: AIUB-CHAMP02S: The </a:t>
            </a:r>
            <a:r>
              <a:rPr lang="de-DE" sz="1000" dirty="0" err="1" smtClean="0"/>
              <a:t>influence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GNSS </a:t>
            </a:r>
            <a:r>
              <a:rPr lang="de-DE" sz="1000" dirty="0" err="1" smtClean="0"/>
              <a:t>model</a:t>
            </a:r>
            <a:r>
              <a:rPr lang="de-DE" sz="1000" dirty="0" smtClean="0"/>
              <a:t> </a:t>
            </a:r>
            <a:r>
              <a:rPr lang="de-DE" sz="1000" dirty="0" err="1" smtClean="0"/>
              <a:t>changes</a:t>
            </a:r>
            <a:r>
              <a:rPr lang="de-DE" sz="1000" dirty="0" smtClean="0"/>
              <a:t> on </a:t>
            </a:r>
            <a:r>
              <a:rPr lang="de-DE" sz="1000" dirty="0" err="1" smtClean="0"/>
              <a:t>gravity</a:t>
            </a:r>
            <a:r>
              <a:rPr lang="de-DE" sz="1000" dirty="0" smtClean="0"/>
              <a:t> </a:t>
            </a:r>
            <a:r>
              <a:rPr lang="de-DE" sz="1000" dirty="0" err="1" smtClean="0"/>
              <a:t>field</a:t>
            </a:r>
            <a:r>
              <a:rPr lang="de-DE" sz="1000" dirty="0" smtClean="0"/>
              <a:t> </a:t>
            </a:r>
            <a:r>
              <a:rPr lang="de-DE" sz="1000" dirty="0" err="1" smtClean="0"/>
              <a:t>recovery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spaceborne</a:t>
            </a:r>
            <a:r>
              <a:rPr lang="de-DE" sz="1000" dirty="0" smtClean="0"/>
              <a:t> GPS. </a:t>
            </a:r>
            <a:r>
              <a:rPr lang="de-DE" sz="1000" dirty="0" err="1" smtClean="0"/>
              <a:t>Advances</a:t>
            </a:r>
            <a:r>
              <a:rPr lang="de-DE" sz="1000" dirty="0" smtClean="0"/>
              <a:t> in Space Research, vol.45(2), pp. 215-224, DOI:10.1016/j.asr.2009.09.020</a:t>
            </a:r>
          </a:p>
          <a:p>
            <a:pPr>
              <a:spcAft>
                <a:spcPts val="600"/>
              </a:spcAft>
            </a:pPr>
            <a:r>
              <a:rPr lang="en-US" sz="1000" dirty="0" err="1" smtClean="0"/>
              <a:t>Ries</a:t>
            </a:r>
            <a:r>
              <a:rPr lang="en-US" sz="1000" dirty="0"/>
              <a:t>, J.C., S. </a:t>
            </a:r>
            <a:r>
              <a:rPr lang="en-US" sz="1000" dirty="0" err="1"/>
              <a:t>Bettadpur</a:t>
            </a:r>
            <a:r>
              <a:rPr lang="en-US" sz="1000" dirty="0"/>
              <a:t>, S. Poole, and T. Richter (2011): </a:t>
            </a:r>
            <a:r>
              <a:rPr lang="en-US" sz="1000" dirty="0" smtClean="0"/>
              <a:t>Mean Background </a:t>
            </a:r>
            <a:r>
              <a:rPr lang="en-US" sz="1000" dirty="0"/>
              <a:t>Gravity Fields for GRACE Processing, GRACE </a:t>
            </a:r>
            <a:r>
              <a:rPr lang="en-US" sz="1000" dirty="0" smtClean="0"/>
              <a:t>Science Team </a:t>
            </a:r>
            <a:r>
              <a:rPr lang="en-US" sz="1000" dirty="0"/>
              <a:t>Meeting, Austin, TX, 8-10 August </a:t>
            </a:r>
            <a:r>
              <a:rPr lang="en-US" sz="1000" dirty="0" smtClean="0"/>
              <a:t>2011</a:t>
            </a:r>
          </a:p>
          <a:p>
            <a:pPr>
              <a:spcAft>
                <a:spcPts val="600"/>
              </a:spcAft>
            </a:pPr>
            <a:r>
              <a:rPr lang="en-US" sz="1000" dirty="0" err="1" smtClean="0"/>
              <a:t>Pavlis</a:t>
            </a:r>
            <a:r>
              <a:rPr lang="en-US" sz="1000" dirty="0" smtClean="0"/>
              <a:t>, N.K., Holmes, S.A., Kenyon, S.C., </a:t>
            </a:r>
            <a:r>
              <a:rPr lang="en-US" sz="1000" dirty="0"/>
              <a:t>and </a:t>
            </a:r>
            <a:r>
              <a:rPr lang="en-US" sz="1000" dirty="0" smtClean="0"/>
              <a:t>Factor, J.K. (2012), </a:t>
            </a:r>
            <a:r>
              <a:rPr lang="en-US" sz="1000" dirty="0"/>
              <a:t>The development and evaluation of the Earth </a:t>
            </a:r>
            <a:r>
              <a:rPr lang="en-US" sz="1000" dirty="0" smtClean="0"/>
              <a:t>Gravitational </a:t>
            </a:r>
            <a:r>
              <a:rPr lang="de-DE" sz="1000" dirty="0" smtClean="0"/>
              <a:t>Model </a:t>
            </a:r>
            <a:r>
              <a:rPr lang="de-DE" sz="1000" dirty="0"/>
              <a:t>2008 (EGM2008</a:t>
            </a:r>
            <a:r>
              <a:rPr lang="de-DE" sz="1000" dirty="0" smtClean="0"/>
              <a:t>), </a:t>
            </a:r>
            <a:r>
              <a:rPr lang="en-US" sz="1000" dirty="0" smtClean="0"/>
              <a:t>Journal of </a:t>
            </a:r>
            <a:r>
              <a:rPr lang="en-US" sz="1000" dirty="0" err="1" smtClean="0"/>
              <a:t>Geoph</a:t>
            </a:r>
            <a:r>
              <a:rPr lang="en-US" sz="1000" dirty="0" smtClean="0"/>
              <a:t>. Res., Vol. </a:t>
            </a:r>
            <a:r>
              <a:rPr lang="en-US" sz="1000" dirty="0"/>
              <a:t>117, B04406, doi:10.1029/2011JB008916, </a:t>
            </a:r>
            <a:r>
              <a:rPr lang="en-US" sz="1000" dirty="0" smtClean="0"/>
              <a:t>2012</a:t>
            </a:r>
          </a:p>
          <a:p>
            <a:pPr>
              <a:spcAft>
                <a:spcPts val="600"/>
              </a:spcAft>
            </a:pPr>
            <a:r>
              <a:rPr lang="de-DE" sz="1000" dirty="0" smtClean="0"/>
              <a:t>"Schmidt</a:t>
            </a:r>
            <a:r>
              <a:rPr lang="de-DE" sz="1000" dirty="0"/>
              <a:t>, S. </a:t>
            </a:r>
            <a:r>
              <a:rPr lang="de-DE" sz="1000" dirty="0" err="1"/>
              <a:t>and</a:t>
            </a:r>
            <a:r>
              <a:rPr lang="de-DE" sz="1000" dirty="0"/>
              <a:t> {G\"</a:t>
            </a:r>
            <a:r>
              <a:rPr lang="de-DE" sz="1000" dirty="0" err="1"/>
              <a:t>otze</a:t>
            </a:r>
            <a:r>
              <a:rPr lang="de-DE" sz="1000" dirty="0"/>
              <a:t>}, H.-J</a:t>
            </a:r>
            <a:r>
              <a:rPr lang="de-DE" sz="1000" dirty="0" smtClean="0"/>
              <a:t>. </a:t>
            </a:r>
            <a:r>
              <a:rPr lang="de-DE" sz="1000" dirty="0"/>
              <a:t>"{</a:t>
            </a:r>
            <a:r>
              <a:rPr lang="de-DE" sz="1000" dirty="0" err="1"/>
              <a:t>Bouguer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Isostatic</a:t>
            </a:r>
            <a:r>
              <a:rPr lang="de-DE" sz="1000" dirty="0"/>
              <a:t> </a:t>
            </a:r>
            <a:r>
              <a:rPr lang="de-DE" sz="1000" dirty="0" err="1"/>
              <a:t>Maps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Central </a:t>
            </a:r>
            <a:r>
              <a:rPr lang="de-DE" sz="1000" dirty="0" err="1"/>
              <a:t>Andes</a:t>
            </a:r>
            <a:r>
              <a:rPr lang="de-DE" sz="1000" dirty="0"/>
              <a:t>}", </a:t>
            </a:r>
            <a:br>
              <a:rPr lang="de-DE" sz="1000" dirty="0"/>
            </a:br>
            <a:r>
              <a:rPr lang="de-DE" sz="1000" dirty="0" err="1"/>
              <a:t>booktitle</a:t>
            </a:r>
            <a:r>
              <a:rPr lang="de-DE" sz="1000" dirty="0"/>
              <a:t> = "The </a:t>
            </a:r>
            <a:r>
              <a:rPr lang="de-DE" sz="1000" dirty="0" err="1"/>
              <a:t>Andes</a:t>
            </a:r>
            <a:r>
              <a:rPr lang="de-DE" sz="1000" dirty="0" smtClean="0"/>
              <a:t>", </a:t>
            </a:r>
            <a:r>
              <a:rPr lang="de-DE" sz="1000" dirty="0"/>
              <a:t>"2006", </a:t>
            </a:r>
            <a:r>
              <a:rPr lang="de-DE" sz="1000" dirty="0" smtClean="0"/>
              <a:t> </a:t>
            </a:r>
            <a:r>
              <a:rPr lang="de-DE" sz="1000" dirty="0" err="1" smtClean="0"/>
              <a:t>pages</a:t>
            </a:r>
            <a:r>
              <a:rPr lang="de-DE" sz="1000" dirty="0" smtClean="0"/>
              <a:t> </a:t>
            </a:r>
            <a:r>
              <a:rPr lang="de-DE" sz="1000" dirty="0"/>
              <a:t>= "559--562</a:t>
            </a:r>
            <a:r>
              <a:rPr lang="de-DE" sz="1000" dirty="0" smtClean="0"/>
              <a:t>",publisher </a:t>
            </a:r>
            <a:r>
              <a:rPr lang="de-DE" sz="1000" dirty="0"/>
              <a:t>= "Springer", </a:t>
            </a:r>
            <a:r>
              <a:rPr lang="de-DE" sz="1000" dirty="0" err="1" smtClean="0"/>
              <a:t>doi</a:t>
            </a:r>
            <a:r>
              <a:rPr lang="de-DE" sz="1000" dirty="0"/>
              <a:t>="10.1007/978-3-540-48684-8_28" </a:t>
            </a:r>
            <a:endParaRPr lang="en-US" sz="1000" dirty="0" smtClean="0"/>
          </a:p>
          <a:p>
            <a:r>
              <a:rPr lang="en-US" sz="1000" dirty="0"/>
              <a:t>Shako R, </a:t>
            </a:r>
            <a:r>
              <a:rPr lang="en-US" sz="1000" dirty="0" err="1"/>
              <a:t>Förste</a:t>
            </a:r>
            <a:r>
              <a:rPr lang="en-US" sz="1000" dirty="0"/>
              <a:t> C, </a:t>
            </a:r>
            <a:r>
              <a:rPr lang="en-US" sz="1000" dirty="0" err="1"/>
              <a:t>Abrikosov</a:t>
            </a:r>
            <a:r>
              <a:rPr lang="en-US" sz="1000" dirty="0"/>
              <a:t> O, </a:t>
            </a:r>
            <a:r>
              <a:rPr lang="en-US" sz="1000" dirty="0" err="1"/>
              <a:t>Bruinsma</a:t>
            </a:r>
            <a:r>
              <a:rPr lang="en-US" sz="1000" dirty="0"/>
              <a:t> SL, Marty J - C, </a:t>
            </a:r>
            <a:r>
              <a:rPr lang="en-US" sz="1000" dirty="0" err="1"/>
              <a:t>Lemoine</a:t>
            </a:r>
            <a:r>
              <a:rPr lang="en-US" sz="1000" dirty="0"/>
              <a:t> J - M, </a:t>
            </a:r>
            <a:r>
              <a:rPr lang="en-US" sz="1000" dirty="0" err="1"/>
              <a:t>Flechtner</a:t>
            </a:r>
            <a:r>
              <a:rPr lang="en-US" sz="1000" dirty="0"/>
              <a:t> F, </a:t>
            </a:r>
            <a:r>
              <a:rPr lang="en-US" sz="1000" dirty="0" err="1"/>
              <a:t>Neumayer</a:t>
            </a:r>
            <a:r>
              <a:rPr lang="en-US" sz="1000" dirty="0"/>
              <a:t> KH and </a:t>
            </a:r>
            <a:r>
              <a:rPr lang="en-US" sz="1000" dirty="0" err="1"/>
              <a:t>Dahle</a:t>
            </a:r>
            <a:r>
              <a:rPr lang="en-US" sz="1000" dirty="0"/>
              <a:t> </a:t>
            </a:r>
            <a:r>
              <a:rPr lang="en-US" sz="1000" dirty="0" smtClean="0"/>
              <a:t>C. (2013</a:t>
            </a:r>
            <a:r>
              <a:rPr lang="en-US" sz="1000" dirty="0"/>
              <a:t>), EIGEN-6C: A High-Resolution Global </a:t>
            </a:r>
            <a:r>
              <a:rPr lang="en-US" sz="1000" dirty="0" smtClean="0"/>
              <a:t>Gravity Combination </a:t>
            </a:r>
            <a:r>
              <a:rPr lang="en-US" sz="1000" dirty="0"/>
              <a:t>Model Including GOCE </a:t>
            </a:r>
            <a:r>
              <a:rPr lang="en-US" sz="1000" dirty="0" smtClean="0"/>
              <a:t>Data, in </a:t>
            </a:r>
            <a:r>
              <a:rPr lang="en-US" sz="1000" dirty="0"/>
              <a:t>F. </a:t>
            </a:r>
            <a:r>
              <a:rPr lang="en-US" sz="1000" dirty="0" err="1"/>
              <a:t>Flechtner</a:t>
            </a:r>
            <a:r>
              <a:rPr lang="en-US" sz="1000" dirty="0"/>
              <a:t> et al. (eds.), Observation of the System Earth from Space – CHAMP, GRACE, </a:t>
            </a:r>
            <a:r>
              <a:rPr lang="en-US" sz="1000" dirty="0" smtClean="0"/>
              <a:t>GOCE </a:t>
            </a:r>
            <a:r>
              <a:rPr lang="en-US" sz="1000" dirty="0"/>
              <a:t>and future missions, Advanced Technologies in Earth Sciences</a:t>
            </a:r>
            <a:r>
              <a:rPr lang="en-US" sz="1000" dirty="0" smtClean="0"/>
              <a:t>, </a:t>
            </a:r>
            <a:r>
              <a:rPr lang="de-DE" sz="1000" dirty="0" smtClean="0"/>
              <a:t>DOI</a:t>
            </a:r>
            <a:r>
              <a:rPr lang="de-DE" sz="1000" dirty="0"/>
              <a:t>: </a:t>
            </a:r>
            <a:r>
              <a:rPr lang="de-DE" sz="1000" dirty="0" smtClean="0"/>
              <a:t>10.1007/978-3-642-32135-1_20</a:t>
            </a:r>
            <a:r>
              <a:rPr lang="de-DE" sz="1100" dirty="0" smtClean="0"/>
              <a:t>, Springer-Verlag </a:t>
            </a:r>
            <a:r>
              <a:rPr lang="de-DE" sz="1100" dirty="0"/>
              <a:t>Berlin Heidelberg </a:t>
            </a:r>
            <a:r>
              <a:rPr lang="de-DE" sz="1100" dirty="0" smtClean="0"/>
              <a:t>2013</a:t>
            </a:r>
            <a:endParaRPr lang="de-DE" sz="1100" b="1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238503" y="0"/>
            <a:ext cx="8826500" cy="49308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Data used for EIGEN-6C4</a:t>
            </a:r>
            <a:endParaRPr lang="en-US" sz="2800" b="1" i="1" dirty="0" smtClean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5066" y="560702"/>
            <a:ext cx="8461904" cy="1622368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>
                <a:solidFill>
                  <a:srgbClr val="FF0000"/>
                </a:solidFill>
              </a:rPr>
              <a:t>LAGEOS-1/2 SLR </a:t>
            </a:r>
            <a:r>
              <a:rPr lang="en-GB" sz="2000" b="1" dirty="0" smtClean="0">
                <a:solidFill>
                  <a:srgbClr val="FF0000"/>
                </a:solidFill>
              </a:rPr>
              <a:t>data:</a:t>
            </a:r>
          </a:p>
          <a:p>
            <a:pPr>
              <a:lnSpc>
                <a:spcPct val="93000"/>
              </a:lnSpc>
              <a:buClr>
                <a:schemeClr val="bg1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1985</a:t>
            </a:r>
            <a:r>
              <a:rPr lang="en-GB" b="1" i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– 2010 of GRGS release 2 normal equations to degree/order 30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chemeClr val="tx1"/>
              </a:solidFill>
            </a:endParaRPr>
          </a:p>
          <a:p>
            <a:pPr algn="ctr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>
                <a:solidFill>
                  <a:srgbClr val="FF0000"/>
                </a:solidFill>
              </a:rPr>
              <a:t>GRACE GPS-SST and K-band range-rate data:</a:t>
            </a:r>
          </a:p>
          <a:p>
            <a:pPr>
              <a:lnSpc>
                <a:spcPct val="93000"/>
              </a:lnSpc>
              <a:buClr>
                <a:schemeClr val="bg1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Feb 2003 – Dec </a:t>
            </a:r>
            <a:r>
              <a:rPr lang="en-GB" b="1" dirty="0" smtClean="0">
                <a:solidFill>
                  <a:schemeClr val="tx1"/>
                </a:solidFill>
              </a:rPr>
              <a:t>2012 </a:t>
            </a:r>
            <a:r>
              <a:rPr lang="en-GB" b="1" dirty="0">
                <a:solidFill>
                  <a:schemeClr val="tx1"/>
                </a:solidFill>
              </a:rPr>
              <a:t>of GRGS release</a:t>
            </a:r>
            <a:r>
              <a:rPr lang="en-GB" b="1" dirty="0" smtClean="0">
                <a:solidFill>
                  <a:schemeClr val="tx1"/>
                </a:solidFill>
              </a:rPr>
              <a:t> 3 </a:t>
            </a:r>
            <a:r>
              <a:rPr lang="en-GB" b="1" dirty="0">
                <a:solidFill>
                  <a:schemeClr val="tx1"/>
                </a:solidFill>
              </a:rPr>
              <a:t>normal equations to </a:t>
            </a:r>
            <a:r>
              <a:rPr lang="en-GB" b="1" dirty="0" smtClean="0">
                <a:solidFill>
                  <a:schemeClr val="tx1"/>
                </a:solidFill>
              </a:rPr>
              <a:t>degree 175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19400" y="2279809"/>
            <a:ext cx="8458200" cy="1642117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 smtClean="0">
                <a:solidFill>
                  <a:srgbClr val="FF0000"/>
                </a:solidFill>
              </a:rPr>
              <a:t>GOCE data:</a:t>
            </a:r>
          </a:p>
          <a:p>
            <a:pPr>
              <a:lnSpc>
                <a:spcPct val="93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 smtClean="0">
                <a:solidFill>
                  <a:schemeClr val="tx1"/>
                </a:solidFill>
              </a:rPr>
              <a:t>- </a:t>
            </a:r>
            <a:r>
              <a:rPr lang="en-GB" b="1" dirty="0" smtClean="0">
                <a:solidFill>
                  <a:schemeClr val="tx1"/>
                </a:solidFill>
              </a:rPr>
              <a:t>SGG </a:t>
            </a:r>
            <a:r>
              <a:rPr lang="en-GB" b="1" dirty="0">
                <a:solidFill>
                  <a:schemeClr val="tx1"/>
                </a:solidFill>
              </a:rPr>
              <a:t>data (</a:t>
            </a:r>
            <a:r>
              <a:rPr lang="en-GB" b="1" dirty="0" err="1">
                <a:solidFill>
                  <a:schemeClr val="tx1"/>
                </a:solidFill>
              </a:rPr>
              <a:t>Txx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Tyy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Tzz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b="1" dirty="0" err="1">
                <a:solidFill>
                  <a:schemeClr val="tx1"/>
                </a:solidFill>
              </a:rPr>
              <a:t>Txz</a:t>
            </a:r>
            <a:r>
              <a:rPr lang="en-GB" b="1" dirty="0">
                <a:solidFill>
                  <a:schemeClr val="tx1"/>
                </a:solidFill>
              </a:rPr>
              <a:t>) from 01 November 2009 –</a:t>
            </a:r>
            <a:r>
              <a:rPr lang="en-GB" b="1" dirty="0" smtClean="0">
                <a:solidFill>
                  <a:schemeClr val="tx1"/>
                </a:solidFill>
              </a:rPr>
              <a:t> 20 October 2013</a:t>
            </a:r>
          </a:p>
          <a:p>
            <a:pPr>
              <a:lnSpc>
                <a:spcPct val="93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 smtClean="0">
                <a:ea typeface="ＭＳ Ｐゴシック"/>
                <a:cs typeface="ＭＳ Ｐゴシック"/>
              </a:rPr>
              <a:t>- </a:t>
            </a:r>
            <a:r>
              <a:rPr lang="de-DE" b="1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weighting</a:t>
            </a:r>
            <a:r>
              <a:rPr lang="de-DE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per 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measurement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 (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based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 on RMS of residual), cos-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latitude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weighting</a:t>
            </a:r>
            <a:endParaRPr lang="de-DE" b="1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>
              <a:lnSpc>
                <a:spcPct val="93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ea typeface="ＭＳ Ｐゴシック"/>
                <a:cs typeface="ＭＳ Ｐゴシック"/>
              </a:rPr>
              <a:t>- </a:t>
            </a:r>
            <a:r>
              <a:rPr lang="en-US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individual normal </a:t>
            </a:r>
            <a:r>
              <a:rPr lang="en-US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equations for each SGG component</a:t>
            </a:r>
            <a:r>
              <a:rPr lang="en-US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(4) up </a:t>
            </a:r>
            <a:r>
              <a:rPr lang="en-US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to degree/order</a:t>
            </a:r>
            <a:r>
              <a:rPr lang="en-US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300</a:t>
            </a:r>
            <a:endParaRPr lang="de-DE" b="1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>
              <a:lnSpc>
                <a:spcPct val="93000"/>
              </a:lnSpc>
              <a:spcAft>
                <a:spcPts val="600"/>
              </a:spcAft>
              <a:buClr>
                <a:schemeClr val="bg1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b="1" dirty="0" smtClean="0">
                <a:ea typeface="ＭＳ Ｐゴシック"/>
                <a:cs typeface="ＭＳ Ｐゴシック"/>
              </a:rPr>
              <a:t>- </a:t>
            </a:r>
            <a:r>
              <a:rPr lang="de-DE" b="1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application</a:t>
            </a:r>
            <a:r>
              <a:rPr lang="de-DE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of a (120 – 8) </a:t>
            </a:r>
            <a:r>
              <a:rPr lang="de-DE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 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band-pass 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filter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for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 all 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four</a:t>
            </a:r>
            <a:r>
              <a:rPr lang="de-DE" b="1" dirty="0">
                <a:solidFill>
                  <a:schemeClr val="tx1"/>
                </a:solidFill>
                <a:ea typeface="ＭＳ Ｐゴシック"/>
                <a:cs typeface="ＭＳ Ｐゴシック"/>
              </a:rPr>
              <a:t> SGG </a:t>
            </a:r>
            <a:r>
              <a:rPr lang="de-DE" b="1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components</a:t>
            </a:r>
            <a:r>
              <a:rPr lang="de-DE" b="1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7548" y="4478057"/>
            <a:ext cx="8461904" cy="1230594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 smtClean="0">
                <a:solidFill>
                  <a:srgbClr val="FF0000"/>
                </a:solidFill>
              </a:rPr>
              <a:t>Surface data:</a:t>
            </a:r>
          </a:p>
          <a:p>
            <a:pPr>
              <a:lnSpc>
                <a:spcPct val="93000"/>
              </a:lnSpc>
              <a:buClr>
                <a:schemeClr val="bg1"/>
              </a:buClr>
              <a:buSzPct val="100000"/>
              <a:buFont typeface="Arial"/>
              <a:buChar char="•"/>
            </a:pP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DTU 2’x2’ </a:t>
            </a:r>
            <a:r>
              <a:rPr lang="de-DE" b="1" dirty="0" smtClean="0">
                <a:solidFill>
                  <a:schemeClr val="tx1"/>
                </a:solidFill>
              </a:rPr>
              <a:t>global </a:t>
            </a:r>
            <a:r>
              <a:rPr lang="de-DE" b="1" dirty="0" err="1" smtClean="0">
                <a:solidFill>
                  <a:schemeClr val="tx1"/>
                </a:solidFill>
              </a:rPr>
              <a:t>gravity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anomaly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grid</a:t>
            </a:r>
            <a:r>
              <a:rPr lang="de-DE" b="1" dirty="0" smtClean="0">
                <a:solidFill>
                  <a:schemeClr val="tx1"/>
                </a:solidFill>
              </a:rPr>
              <a:t> (Anderson, 2010)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de-DE" b="1" dirty="0" smtClean="0">
                <a:solidFill>
                  <a:schemeClr val="tx1"/>
                </a:solidFill>
              </a:rPr>
              <a:t>	         </a:t>
            </a:r>
            <a:r>
              <a:rPr lang="de-DE" i="1" dirty="0" smtClean="0">
                <a:solidFill>
                  <a:schemeClr val="tx1"/>
                </a:solidFill>
              </a:rPr>
              <a:t>= </a:t>
            </a:r>
            <a:r>
              <a:rPr lang="de-DE" i="1" dirty="0" err="1" smtClean="0">
                <a:solidFill>
                  <a:schemeClr val="tx1"/>
                </a:solidFill>
              </a:rPr>
              <a:t>altrimetry</a:t>
            </a:r>
            <a:r>
              <a:rPr lang="de-DE" i="1" dirty="0" smtClean="0">
                <a:solidFill>
                  <a:schemeClr val="tx1"/>
                </a:solidFill>
              </a:rPr>
              <a:t> </a:t>
            </a:r>
            <a:r>
              <a:rPr lang="de-DE" i="1" dirty="0" err="1" smtClean="0">
                <a:solidFill>
                  <a:schemeClr val="tx1"/>
                </a:solidFill>
              </a:rPr>
              <a:t>over</a:t>
            </a:r>
            <a:r>
              <a:rPr lang="de-DE" i="1" dirty="0" smtClean="0">
                <a:solidFill>
                  <a:schemeClr val="tx1"/>
                </a:solidFill>
              </a:rPr>
              <a:t> </a:t>
            </a:r>
            <a:r>
              <a:rPr lang="de-DE" i="1" dirty="0" err="1" smtClean="0">
                <a:solidFill>
                  <a:schemeClr val="tx1"/>
                </a:solidFill>
              </a:rPr>
              <a:t>the</a:t>
            </a:r>
            <a:r>
              <a:rPr lang="de-DE" i="1" dirty="0" smtClean="0">
                <a:solidFill>
                  <a:schemeClr val="tx1"/>
                </a:solidFill>
              </a:rPr>
              <a:t> </a:t>
            </a:r>
            <a:r>
              <a:rPr lang="de-DE" i="1" dirty="0" err="1" smtClean="0">
                <a:solidFill>
                  <a:schemeClr val="tx1"/>
                </a:solidFill>
              </a:rPr>
              <a:t>oceans</a:t>
            </a:r>
            <a:r>
              <a:rPr lang="de-DE" i="1" dirty="0" smtClean="0">
                <a:solidFill>
                  <a:schemeClr val="tx1"/>
                </a:solidFill>
              </a:rPr>
              <a:t>, EGM2008 (</a:t>
            </a:r>
            <a:r>
              <a:rPr lang="de-DE" i="1" dirty="0" err="1" smtClean="0">
                <a:solidFill>
                  <a:schemeClr val="tx1"/>
                </a:solidFill>
              </a:rPr>
              <a:t>Pavlis</a:t>
            </a:r>
            <a:r>
              <a:rPr lang="de-DE" i="1" dirty="0" smtClean="0">
                <a:solidFill>
                  <a:schemeClr val="tx1"/>
                </a:solidFill>
              </a:rPr>
              <a:t> et al. 2012) </a:t>
            </a:r>
            <a:r>
              <a:rPr lang="de-DE" i="1" dirty="0" err="1" smtClean="0">
                <a:solidFill>
                  <a:schemeClr val="tx1"/>
                </a:solidFill>
              </a:rPr>
              <a:t>over</a:t>
            </a:r>
            <a:r>
              <a:rPr lang="de-DE" i="1" dirty="0" smtClean="0">
                <a:solidFill>
                  <a:schemeClr val="tx1"/>
                </a:solidFill>
              </a:rPr>
              <a:t> </a:t>
            </a:r>
            <a:r>
              <a:rPr lang="de-DE" i="1" dirty="0" err="1" smtClean="0">
                <a:solidFill>
                  <a:schemeClr val="tx1"/>
                </a:solidFill>
              </a:rPr>
              <a:t>continents</a:t>
            </a:r>
            <a:endParaRPr lang="de-DE" i="1" dirty="0" smtClean="0">
              <a:solidFill>
                <a:schemeClr val="tx1"/>
              </a:solidFill>
            </a:endParaRPr>
          </a:p>
          <a:p>
            <a:pPr>
              <a:lnSpc>
                <a:spcPct val="93000"/>
              </a:lnSpc>
              <a:buClr>
                <a:schemeClr val="bg1"/>
              </a:buClr>
              <a:buSzPct val="100000"/>
              <a:buFont typeface="Arial"/>
              <a:buChar char="•"/>
            </a:pPr>
            <a:r>
              <a:rPr lang="de-DE" b="1" dirty="0" smtClean="0">
                <a:solidFill>
                  <a:schemeClr val="tx1"/>
                </a:solidFill>
              </a:rPr>
              <a:t> Block diagonal </a:t>
            </a:r>
            <a:r>
              <a:rPr lang="de-DE" b="1" dirty="0" err="1" smtClean="0">
                <a:solidFill>
                  <a:schemeClr val="tx1"/>
                </a:solidFill>
              </a:rPr>
              <a:t>solution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degrees</a:t>
            </a:r>
            <a:r>
              <a:rPr lang="de-DE" b="1" dirty="0" smtClean="0">
                <a:solidFill>
                  <a:schemeClr val="tx1"/>
                </a:solidFill>
              </a:rPr>
              <a:t> 371-2190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4637" y="5818790"/>
            <a:ext cx="8462963" cy="79624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5000"/>
              </a:lnSpc>
              <a:spcBef>
                <a:spcPts val="875"/>
              </a:spcBef>
              <a:buClr>
                <a:srgbClr val="000000"/>
              </a:buClr>
              <a:buSzPct val="70000"/>
              <a:buFont typeface="Times New Roman" panose="02020603050405020304" pitchFamily="18" charset="0"/>
              <a:buNone/>
            </a:pPr>
            <a:r>
              <a:rPr lang="en-GB" sz="1600" b="1" dirty="0"/>
              <a:t>The combination of the different satellite and surface parts</a:t>
            </a:r>
            <a:r>
              <a:rPr lang="en-GB" sz="1600" b="1" dirty="0" smtClean="0"/>
              <a:t> is done by </a:t>
            </a:r>
            <a:r>
              <a:rPr lang="en-GB" sz="1600" b="1" dirty="0"/>
              <a:t>a band-limited combination of normal </a:t>
            </a:r>
            <a:r>
              <a:rPr lang="en-GB" sz="1600" b="1" dirty="0" smtClean="0"/>
              <a:t>equations, as a function of their resolution and accuracy (</a:t>
            </a:r>
            <a:r>
              <a:rPr lang="en-GB" sz="1600" dirty="0" smtClean="0"/>
              <a:t>c.f. </a:t>
            </a:r>
            <a:r>
              <a:rPr lang="en-GB" sz="1600" dirty="0" err="1"/>
              <a:t>F</a:t>
            </a:r>
            <a:r>
              <a:rPr lang="en-GB" sz="1600" dirty="0" err="1" smtClean="0"/>
              <a:t>örste</a:t>
            </a:r>
            <a:r>
              <a:rPr lang="en-GB" sz="1600" dirty="0" smtClean="0"/>
              <a:t> et al. 2008</a:t>
            </a:r>
            <a:r>
              <a:rPr lang="en-GB" sz="1600" b="1" dirty="0" smtClean="0"/>
              <a:t>).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9400" y="4000490"/>
            <a:ext cx="8458200" cy="380746"/>
          </a:xfrm>
          <a:prstGeom prst="rect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dirty="0" smtClean="0">
                <a:sym typeface="Wingdings" panose="05000000000000000000" pitchFamily="2" charset="2"/>
              </a:rPr>
              <a:t> </a:t>
            </a:r>
            <a:r>
              <a:rPr lang="en-GB" sz="2000" b="1" dirty="0" smtClean="0"/>
              <a:t>The satellite data are the same as used for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GO_CONS_GCF_2_DIR_R5</a:t>
            </a:r>
            <a:r>
              <a:rPr lang="en-GB" sz="2000" b="1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335066" y="4000490"/>
            <a:ext cx="844253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239"/>
          <p:cNvGrpSpPr/>
          <p:nvPr/>
        </p:nvGrpSpPr>
        <p:grpSpPr>
          <a:xfrm>
            <a:off x="187524" y="570576"/>
            <a:ext cx="8951976" cy="5538615"/>
            <a:chOff x="195991" y="554914"/>
            <a:chExt cx="8951976" cy="5538615"/>
          </a:xfrm>
        </p:grpSpPr>
        <p:sp>
          <p:nvSpPr>
            <p:cNvPr id="3" name="Rechteck 81"/>
            <p:cNvSpPr/>
            <p:nvPr/>
          </p:nvSpPr>
          <p:spPr>
            <a:xfrm>
              <a:off x="195991" y="554914"/>
              <a:ext cx="8951976" cy="553861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Line 44"/>
            <p:cNvSpPr>
              <a:spLocks noChangeShapeType="1"/>
            </p:cNvSpPr>
            <p:nvPr/>
          </p:nvSpPr>
          <p:spPr bwMode="auto">
            <a:xfrm>
              <a:off x="3064592" y="3941548"/>
              <a:ext cx="19021" cy="17480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2168525" y="389572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341563" y="383857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620963" y="383857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363913" y="383857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831975" y="419417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20963" y="418941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63913" y="418941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32000" y="450532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620963" y="450056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363913" y="450056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30238" y="474662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089025" y="4746625"/>
              <a:ext cx="55563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341563" y="474662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936875" y="4749800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30238" y="4991100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089025" y="4991100"/>
              <a:ext cx="55563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341563" y="4991100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620963" y="4991100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63913" y="4991100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168525" y="389572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41563" y="383857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363913" y="383857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831975" y="419417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620963" y="418941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363913" y="418941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032000" y="450532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620963" y="450056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30238" y="474662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089025" y="4746625"/>
              <a:ext cx="55563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41563" y="474662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936875" y="4749800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30238" y="4991100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089025" y="4991100"/>
              <a:ext cx="55563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341563" y="4991100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620963" y="4991100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20712" y="4114800"/>
              <a:ext cx="2741739" cy="304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500" b="1">
                  <a:solidFill>
                    <a:srgbClr val="000000"/>
                  </a:solidFill>
                  <a:latin typeface="Tahoma" panose="020B0604030504040204" pitchFamily="34" charset="0"/>
                </a:rPr>
                <a:t>   GRACE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032250" y="3405188"/>
              <a:ext cx="379413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 dirty="0" smtClean="0">
                  <a:solidFill>
                    <a:srgbClr val="010000"/>
                  </a:solidFill>
                  <a:latin typeface="Tahoma" panose="020B0604030504040204" pitchFamily="34" charset="0"/>
                </a:rPr>
                <a:t>235 </a:t>
              </a:r>
              <a:endParaRPr lang="en-GB" sz="1700" dirty="0">
                <a:solidFill>
                  <a:srgbClr val="01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44513" y="3302000"/>
              <a:ext cx="185737" cy="258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ahoma" panose="020B0604030504040204" pitchFamily="34" charset="0"/>
                </a:rPr>
                <a:t>2 </a:t>
              </a: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3296993" y="3654621"/>
              <a:ext cx="42479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 dirty="0" smtClean="0">
                  <a:solidFill>
                    <a:srgbClr val="010000"/>
                  </a:solidFill>
                  <a:latin typeface="Tahoma" panose="020B0604030504040204" pitchFamily="34" charset="0"/>
                </a:rPr>
                <a:t>175 </a:t>
              </a:r>
              <a:endParaRPr lang="en-GB" sz="1700" dirty="0">
                <a:solidFill>
                  <a:srgbClr val="01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4260849" y="3668713"/>
              <a:ext cx="7938" cy="20208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2032000" y="488632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2620963" y="488156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363913" y="488156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1089025" y="5127625"/>
              <a:ext cx="55563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341563" y="512762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0" name="Rectangle 56"/>
            <p:cNvSpPr>
              <a:spLocks noChangeArrowheads="1"/>
            </p:cNvSpPr>
            <p:nvPr/>
          </p:nvSpPr>
          <p:spPr bwMode="auto">
            <a:xfrm>
              <a:off x="2032000" y="4886325"/>
              <a:ext cx="6032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</a:rPr>
                <a:t> </a:t>
              </a:r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2620963" y="4881563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1089025" y="5127625"/>
              <a:ext cx="55563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2341563" y="5127625"/>
              <a:ext cx="5556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649288" y="3695700"/>
              <a:ext cx="962025" cy="3048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500" b="1">
                  <a:solidFill>
                    <a:srgbClr val="000000"/>
                  </a:solidFill>
                  <a:latin typeface="Tahoma" panose="020B0604030504040204" pitchFamily="34" charset="0"/>
                </a:rPr>
                <a:t>LAGEOS</a:t>
              </a:r>
            </a:p>
          </p:txBody>
        </p:sp>
        <p:sp>
          <p:nvSpPr>
            <p:cNvPr id="55" name="Line 64"/>
            <p:cNvSpPr>
              <a:spLocks noChangeShapeType="1"/>
            </p:cNvSpPr>
            <p:nvPr/>
          </p:nvSpPr>
          <p:spPr bwMode="auto">
            <a:xfrm flipH="1">
              <a:off x="1612900" y="3571875"/>
              <a:ext cx="7938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Rectangle 65"/>
            <p:cNvSpPr>
              <a:spLocks noChangeArrowheads="1"/>
            </p:cNvSpPr>
            <p:nvPr/>
          </p:nvSpPr>
          <p:spPr bwMode="auto">
            <a:xfrm>
              <a:off x="1497013" y="3294063"/>
              <a:ext cx="303212" cy="258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ahoma" panose="020B0604030504040204" pitchFamily="34" charset="0"/>
                </a:rPr>
                <a:t>30 </a:t>
              </a:r>
            </a:p>
          </p:txBody>
        </p:sp>
        <p:sp>
          <p:nvSpPr>
            <p:cNvPr id="57" name="Rectangle 66"/>
            <p:cNvSpPr>
              <a:spLocks noChangeArrowheads="1"/>
            </p:cNvSpPr>
            <p:nvPr/>
          </p:nvSpPr>
          <p:spPr bwMode="auto">
            <a:xfrm>
              <a:off x="617538" y="4897438"/>
              <a:ext cx="2451100" cy="304800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5767388" y="3405188"/>
              <a:ext cx="37941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ahoma" panose="020B0604030504040204" pitchFamily="34" charset="0"/>
                </a:rPr>
                <a:t>370 </a:t>
              </a:r>
            </a:p>
          </p:txBody>
        </p:sp>
        <p:sp>
          <p:nvSpPr>
            <p:cNvPr id="60" name="Line 44"/>
            <p:cNvSpPr>
              <a:spLocks noChangeShapeType="1"/>
            </p:cNvSpPr>
            <p:nvPr/>
          </p:nvSpPr>
          <p:spPr bwMode="auto">
            <a:xfrm flipH="1">
              <a:off x="3368800" y="3975100"/>
              <a:ext cx="1" cy="1714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Rectangle 47"/>
            <p:cNvSpPr>
              <a:spLocks noChangeArrowheads="1"/>
            </p:cNvSpPr>
            <p:nvPr/>
          </p:nvSpPr>
          <p:spPr bwMode="auto">
            <a:xfrm>
              <a:off x="620713" y="4524375"/>
              <a:ext cx="3640137" cy="2936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5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  GOCE SGG </a:t>
              </a:r>
              <a:r>
                <a:rPr lang="en-GB" sz="15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Txx</a:t>
              </a:r>
              <a:r>
                <a:rPr lang="en-GB" sz="15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+ </a:t>
              </a:r>
              <a:r>
                <a:rPr lang="en-GB" sz="15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Tyy</a:t>
              </a:r>
              <a:r>
                <a:rPr lang="en-GB" sz="15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+ </a:t>
              </a:r>
              <a:r>
                <a:rPr lang="en-GB" sz="1500" b="1" dirty="0" err="1" smtClean="0">
                  <a:solidFill>
                    <a:srgbClr val="000000"/>
                  </a:solidFill>
                  <a:latin typeface="Tahoma" panose="020B0604030504040204" pitchFamily="34" charset="0"/>
                </a:rPr>
                <a:t>Tzz</a:t>
              </a:r>
              <a:r>
                <a:rPr lang="en-GB" sz="1500" b="1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 + </a:t>
              </a:r>
              <a:r>
                <a:rPr lang="en-GB" sz="1500" b="1" dirty="0" err="1" smtClean="0">
                  <a:solidFill>
                    <a:srgbClr val="000000"/>
                  </a:solidFill>
                  <a:latin typeface="Tahoma" panose="020B0604030504040204" pitchFamily="34" charset="0"/>
                </a:rPr>
                <a:t>Txz</a:t>
              </a:r>
              <a:endParaRPr lang="en-GB" sz="15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627062" y="3621087"/>
              <a:ext cx="15876" cy="20685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Rectangle 79"/>
            <p:cNvSpPr>
              <a:spLocks noChangeArrowheads="1"/>
            </p:cNvSpPr>
            <p:nvPr/>
          </p:nvSpPr>
          <p:spPr bwMode="auto">
            <a:xfrm>
              <a:off x="7953555" y="3405188"/>
              <a:ext cx="82690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 dirty="0" smtClean="0">
                  <a:solidFill>
                    <a:srgbClr val="010000"/>
                  </a:solidFill>
                  <a:latin typeface="Tahoma" panose="020B0604030504040204" pitchFamily="34" charset="0"/>
                </a:rPr>
                <a:t>2190 </a:t>
              </a:r>
              <a:endParaRPr lang="en-GB" sz="1700" dirty="0">
                <a:solidFill>
                  <a:srgbClr val="01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" name="Rectangle 81"/>
            <p:cNvSpPr>
              <a:spLocks noChangeArrowheads="1"/>
            </p:cNvSpPr>
            <p:nvPr/>
          </p:nvSpPr>
          <p:spPr bwMode="auto">
            <a:xfrm>
              <a:off x="3046413" y="3116263"/>
              <a:ext cx="2611292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 dirty="0" smtClean="0">
                  <a:solidFill>
                    <a:srgbClr val="010000"/>
                  </a:solidFill>
                </a:rPr>
                <a:t>Spherical harmonic degree</a:t>
              </a:r>
              <a:endParaRPr lang="en-GB" sz="1700" dirty="0">
                <a:solidFill>
                  <a:srgbClr val="010000"/>
                </a:solidFill>
              </a:endParaRPr>
            </a:p>
          </p:txBody>
        </p:sp>
        <p:sp>
          <p:nvSpPr>
            <p:cNvPr id="65" name="Rectangle 82"/>
            <p:cNvSpPr>
              <a:spLocks noChangeArrowheads="1"/>
            </p:cNvSpPr>
            <p:nvPr/>
          </p:nvSpPr>
          <p:spPr bwMode="auto">
            <a:xfrm>
              <a:off x="4500563" y="3405188"/>
              <a:ext cx="379412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>
                  <a:solidFill>
                    <a:srgbClr val="010000"/>
                  </a:solidFill>
                  <a:latin typeface="Tahoma" panose="020B0604030504040204" pitchFamily="34" charset="0"/>
                </a:rPr>
                <a:t>260 </a:t>
              </a:r>
            </a:p>
          </p:txBody>
        </p:sp>
        <p:sp>
          <p:nvSpPr>
            <p:cNvPr id="66" name="Line 83"/>
            <p:cNvSpPr>
              <a:spLocks noChangeShapeType="1"/>
            </p:cNvSpPr>
            <p:nvPr/>
          </p:nvSpPr>
          <p:spPr bwMode="auto">
            <a:xfrm>
              <a:off x="4646613" y="3665538"/>
              <a:ext cx="3175" cy="20240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Rectangle 86"/>
            <p:cNvSpPr>
              <a:spLocks noChangeArrowheads="1"/>
            </p:cNvSpPr>
            <p:nvPr/>
          </p:nvSpPr>
          <p:spPr bwMode="auto">
            <a:xfrm>
              <a:off x="5230034" y="1555750"/>
              <a:ext cx="858837" cy="1793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5215746" y="1879600"/>
              <a:ext cx="852488" cy="174625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0" name="Rectangle 88"/>
            <p:cNvSpPr>
              <a:spLocks noChangeArrowheads="1"/>
            </p:cNvSpPr>
            <p:nvPr/>
          </p:nvSpPr>
          <p:spPr bwMode="auto">
            <a:xfrm>
              <a:off x="5220509" y="2422525"/>
              <a:ext cx="846137" cy="165100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" name="Rectangle 89"/>
            <p:cNvSpPr>
              <a:spLocks noChangeArrowheads="1"/>
            </p:cNvSpPr>
            <p:nvPr/>
          </p:nvSpPr>
          <p:spPr bwMode="auto">
            <a:xfrm>
              <a:off x="374650" y="727075"/>
              <a:ext cx="7250942" cy="1511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3082925" y="4908550"/>
              <a:ext cx="2947988" cy="2936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500" b="1">
                  <a:solidFill>
                    <a:srgbClr val="000000"/>
                  </a:solidFill>
                  <a:latin typeface="Tahoma" panose="020B0604030504040204" pitchFamily="34" charset="0"/>
                </a:rPr>
                <a:t>  </a:t>
              </a: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 flipH="1">
              <a:off x="6010275" y="3714750"/>
              <a:ext cx="7938" cy="20097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75" name="Group 92"/>
            <p:cNvGrpSpPr>
              <a:grpSpLocks/>
            </p:cNvGrpSpPr>
            <p:nvPr/>
          </p:nvGrpSpPr>
          <p:grpSpPr bwMode="auto">
            <a:xfrm>
              <a:off x="6018559" y="5316529"/>
              <a:ext cx="2493615" cy="276224"/>
              <a:chOff x="2951" y="3349"/>
              <a:chExt cx="2411" cy="174"/>
            </a:xfrm>
          </p:grpSpPr>
          <p:sp>
            <p:nvSpPr>
              <p:cNvPr id="82" name="Rectangle 74"/>
              <p:cNvSpPr>
                <a:spLocks noChangeArrowheads="1"/>
              </p:cNvSpPr>
              <p:nvPr/>
            </p:nvSpPr>
            <p:spPr bwMode="auto">
              <a:xfrm>
                <a:off x="2951" y="3349"/>
                <a:ext cx="2411" cy="174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83" name="Rectangle 75"/>
              <p:cNvSpPr>
                <a:spLocks noChangeArrowheads="1"/>
              </p:cNvSpPr>
              <p:nvPr/>
            </p:nvSpPr>
            <p:spPr bwMode="auto">
              <a:xfrm>
                <a:off x="3075" y="3350"/>
                <a:ext cx="2103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4572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defTabSz="4572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defTabSz="4572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defTabSz="4572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defTabSz="4572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buClr>
                    <a:srgbClr val="01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GB" sz="1700" b="1" dirty="0" smtClean="0">
                    <a:solidFill>
                      <a:srgbClr val="010000"/>
                    </a:solidFill>
                  </a:rPr>
                  <a:t>DTU + EGM2008</a:t>
                </a:r>
              </a:p>
            </p:txBody>
          </p:sp>
        </p:grp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8504238" y="3735388"/>
              <a:ext cx="7937" cy="20097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77" name="Text Box 82"/>
            <p:cNvSpPr txBox="1">
              <a:spLocks noChangeArrowheads="1"/>
            </p:cNvSpPr>
            <p:nvPr/>
          </p:nvSpPr>
          <p:spPr bwMode="auto">
            <a:xfrm>
              <a:off x="676862" y="4884738"/>
              <a:ext cx="350288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b="1" dirty="0" err="1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Terrestrial</a:t>
              </a:r>
              <a:r>
                <a:rPr lang="de-DE" sz="1500" b="1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de-DE" sz="1500" b="1" dirty="0" err="1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r>
                <a:rPr lang="de-DE" sz="1500" b="1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(DTU + EGM2008)</a:t>
              </a:r>
            </a:p>
          </p:txBody>
        </p:sp>
        <p:sp>
          <p:nvSpPr>
            <p:cNvPr id="78" name="Rectangle 45"/>
            <p:cNvSpPr>
              <a:spLocks noChangeArrowheads="1"/>
            </p:cNvSpPr>
            <p:nvPr/>
          </p:nvSpPr>
          <p:spPr bwMode="auto">
            <a:xfrm>
              <a:off x="2883390" y="3653496"/>
              <a:ext cx="42479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 dirty="0" smtClean="0">
                  <a:solidFill>
                    <a:srgbClr val="010000"/>
                  </a:solidFill>
                  <a:latin typeface="Tahoma" panose="020B0604030504040204" pitchFamily="34" charset="0"/>
                </a:rPr>
                <a:t>150 </a:t>
              </a:r>
              <a:endParaRPr lang="en-GB" sz="1700" dirty="0">
                <a:solidFill>
                  <a:srgbClr val="01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2784348" y="4115925"/>
              <a:ext cx="582008" cy="292894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2451510" y="3660939"/>
              <a:ext cx="42479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4572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buClr>
                  <a:srgbClr val="01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sz="1700" dirty="0" smtClean="0">
                  <a:solidFill>
                    <a:srgbClr val="010000"/>
                  </a:solidFill>
                  <a:latin typeface="Tahoma" panose="020B0604030504040204" pitchFamily="34" charset="0"/>
                </a:rPr>
                <a:t>130 </a:t>
              </a:r>
              <a:endParaRPr lang="en-GB" sz="1700" dirty="0">
                <a:solidFill>
                  <a:srgbClr val="01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 flipH="1">
              <a:off x="2777999" y="3947540"/>
              <a:ext cx="1628" cy="513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84" name="Rechteck 83"/>
          <p:cNvSpPr/>
          <p:nvPr/>
        </p:nvSpPr>
        <p:spPr>
          <a:xfrm>
            <a:off x="148813" y="89215"/>
            <a:ext cx="8799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008000"/>
                </a:solidFill>
                <a:latin typeface="Tahoma" panose="020B0604030504040204" pitchFamily="34" charset="0"/>
              </a:rPr>
              <a:t>Combination scheme of the normal equations for </a:t>
            </a:r>
            <a:r>
              <a:rPr lang="en-GB" sz="2000" b="1" dirty="0">
                <a:solidFill>
                  <a:srgbClr val="008000"/>
                </a:solidFill>
                <a:latin typeface="Tahoma" panose="020B0604030504040204" pitchFamily="34" charset="0"/>
              </a:rPr>
              <a:t>EIGEN-6C4</a:t>
            </a:r>
          </a:p>
        </p:txBody>
      </p:sp>
      <p:sp>
        <p:nvSpPr>
          <p:cNvPr id="85" name="Text Box 71"/>
          <p:cNvSpPr txBox="1">
            <a:spLocks noChangeArrowheads="1"/>
          </p:cNvSpPr>
          <p:nvPr/>
        </p:nvSpPr>
        <p:spPr bwMode="auto">
          <a:xfrm>
            <a:off x="501650" y="836613"/>
            <a:ext cx="68357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Accumulation of a </a:t>
            </a:r>
            <a:r>
              <a:rPr lang="en-GB" sz="1400" b="1" u="sng" dirty="0">
                <a:solidFill>
                  <a:srgbClr val="FF0066"/>
                </a:solidFill>
                <a:latin typeface="Tahoma" panose="020B0604030504040204" pitchFamily="34" charset="0"/>
              </a:rPr>
              <a:t>full normal matrix</a:t>
            </a:r>
            <a:r>
              <a:rPr lang="en-GB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 up to d/o 370:</a:t>
            </a:r>
          </a:p>
          <a:p>
            <a:pPr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~200.000 parameters, ~ 250 </a:t>
            </a:r>
            <a:r>
              <a:rPr lang="en-GB" sz="1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GByte</a:t>
            </a:r>
            <a:endParaRPr lang="en-GB" sz="1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" name="Text Box 85"/>
          <p:cNvSpPr txBox="1">
            <a:spLocks noChangeArrowheads="1"/>
          </p:cNvSpPr>
          <p:nvPr/>
        </p:nvSpPr>
        <p:spPr bwMode="auto">
          <a:xfrm>
            <a:off x="554038" y="1489075"/>
            <a:ext cx="4483788" cy="64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contribution to the </a:t>
            </a:r>
            <a:r>
              <a:rPr lang="en-GB" sz="1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solution EIGEN-6C4:</a:t>
            </a:r>
            <a:endParaRPr lang="en-GB" sz="1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0" hangingPunct="0">
              <a:spcBef>
                <a:spcPts val="8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400" b="1" dirty="0" err="1" smtClean="0">
                <a:solidFill>
                  <a:srgbClr val="000000"/>
                </a:solidFill>
                <a:latin typeface="Tahoma" panose="020B0604030504040204" pitchFamily="34" charset="0"/>
              </a:rPr>
              <a:t>elminated</a:t>
            </a:r>
            <a:r>
              <a:rPr lang="en-GB" sz="14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 beforehand </a:t>
            </a:r>
            <a:r>
              <a:rPr lang="en-GB" sz="1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(block matrix reduction):</a:t>
            </a:r>
            <a:endParaRPr lang="en-GB" sz="14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" name="Text Box 90"/>
          <p:cNvSpPr txBox="1">
            <a:spLocks noChangeArrowheads="1"/>
          </p:cNvSpPr>
          <p:nvPr/>
        </p:nvSpPr>
        <p:spPr bwMode="auto">
          <a:xfrm>
            <a:off x="588963" y="2346325"/>
            <a:ext cx="3173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Tahoma" panose="020B0604030504040204" pitchFamily="34" charset="0"/>
              </a:rPr>
              <a:t>Separate block diagonal solution:</a:t>
            </a:r>
            <a:endParaRPr lang="de-DE" sz="1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907" y="2622430"/>
            <a:ext cx="7471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0070C0"/>
                </a:solidFill>
              </a:rPr>
              <a:t>EIGEN-6C4 – </a:t>
            </a:r>
            <a:r>
              <a:rPr lang="de-DE" sz="4400" dirty="0" err="1" smtClean="0">
                <a:solidFill>
                  <a:srgbClr val="0070C0"/>
                </a:solidFill>
              </a:rPr>
              <a:t>Spectral</a:t>
            </a:r>
            <a:r>
              <a:rPr lang="de-DE" sz="4400" dirty="0" smtClean="0">
                <a:solidFill>
                  <a:srgbClr val="0070C0"/>
                </a:solidFill>
              </a:rPr>
              <a:t> </a:t>
            </a:r>
            <a:r>
              <a:rPr lang="de-DE" sz="4400" dirty="0" err="1" smtClean="0">
                <a:solidFill>
                  <a:srgbClr val="0070C0"/>
                </a:solidFill>
              </a:rPr>
              <a:t>behaviour</a:t>
            </a:r>
            <a:endParaRPr lang="de-DE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ZoneTexte 1"/>
          <p:cNvSpPr txBox="1">
            <a:spLocks noChangeArrowheads="1"/>
          </p:cNvSpPr>
          <p:nvPr/>
        </p:nvSpPr>
        <p:spPr bwMode="auto">
          <a:xfrm>
            <a:off x="165100" y="30163"/>
            <a:ext cx="8826500" cy="69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Spectral evaluation – difference degree amplitudes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Grafik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" b="8316"/>
          <a:stretch>
            <a:fillRect/>
          </a:stretch>
        </p:blipFill>
        <p:spPr>
          <a:xfrm>
            <a:off x="110063" y="474134"/>
            <a:ext cx="8949267" cy="5985933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44508" y="138024"/>
            <a:ext cx="891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Spectral evaluation – difference degree </a:t>
            </a:r>
            <a:r>
              <a:rPr lang="en-US" sz="2400" b="1" dirty="0" smtClean="0"/>
              <a:t>amplitudes to EGM2008 </a:t>
            </a:r>
            <a:r>
              <a:rPr lang="de-DE" sz="2400" b="1" dirty="0" smtClean="0"/>
              <a:t>(1)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8129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" r="525" b="8219"/>
          <a:stretch>
            <a:fillRect/>
          </a:stretch>
        </p:blipFill>
        <p:spPr>
          <a:xfrm>
            <a:off x="190747" y="618068"/>
            <a:ext cx="8783918" cy="579966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44508" y="138024"/>
            <a:ext cx="8914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Spectral evaluation – difference degree </a:t>
            </a:r>
            <a:r>
              <a:rPr lang="en-US" sz="2400" b="1" dirty="0" smtClean="0"/>
              <a:t>amplitudes to EGM2008 </a:t>
            </a:r>
            <a:r>
              <a:rPr lang="de-DE" sz="2400" b="1" dirty="0" smtClean="0"/>
              <a:t>(2)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6646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99405" y="2691441"/>
            <a:ext cx="5787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0070C0"/>
                </a:solidFill>
              </a:rPr>
              <a:t>EIGEN-6C4 – Evaluation</a:t>
            </a:r>
            <a:endParaRPr lang="de-DE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154813" y="5114527"/>
            <a:ext cx="7109012" cy="1536581"/>
          </a:xfrm>
          <a:prstGeom prst="rect">
            <a:avLst/>
          </a:prstGeom>
          <a:solidFill>
            <a:srgbClr val="FFFF99"/>
          </a:solidFill>
          <a:ln w="3672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95400" tIns="52200" rIns="95400" bIns="522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b="1" u="sng" dirty="0" smtClean="0">
                <a:latin typeface="Verdana" pitchFamily="34" charset="0"/>
              </a:rPr>
              <a:t>Sources/References for the used GPS/Lev data:</a:t>
            </a:r>
            <a:endParaRPr lang="en-GB" sz="1000" b="1" u="sng" dirty="0">
              <a:latin typeface="Verdana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dirty="0">
                <a:latin typeface="Verdana" pitchFamily="34" charset="0"/>
              </a:rPr>
              <a:t>-   </a:t>
            </a:r>
            <a:r>
              <a:rPr lang="en-GB" sz="1000" b="1" dirty="0">
                <a:latin typeface="Verdana" pitchFamily="34" charset="0"/>
              </a:rPr>
              <a:t>USA</a:t>
            </a:r>
            <a:r>
              <a:rPr lang="en-GB" sz="1000" dirty="0">
                <a:latin typeface="Verdana" pitchFamily="34" charset="0"/>
              </a:rPr>
              <a:t>: (</a:t>
            </a:r>
            <a:r>
              <a:rPr lang="en-GB" sz="1000" dirty="0" err="1">
                <a:latin typeface="Verdana" pitchFamily="34" charset="0"/>
              </a:rPr>
              <a:t>Milbert</a:t>
            </a:r>
            <a:r>
              <a:rPr lang="en-GB" sz="1000" dirty="0">
                <a:latin typeface="Verdana" pitchFamily="34" charset="0"/>
              </a:rPr>
              <a:t>, 1998)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dirty="0">
                <a:latin typeface="Verdana" pitchFamily="34" charset="0"/>
              </a:rPr>
              <a:t>-   </a:t>
            </a:r>
            <a:r>
              <a:rPr lang="en-GB" sz="1000" b="1" dirty="0">
                <a:latin typeface="Verdana" pitchFamily="34" charset="0"/>
              </a:rPr>
              <a:t>Canada:</a:t>
            </a:r>
            <a:r>
              <a:rPr lang="en-GB" sz="1000" dirty="0">
                <a:latin typeface="Verdana" pitchFamily="34" charset="0"/>
              </a:rPr>
              <a:t> (M. </a:t>
            </a:r>
            <a:r>
              <a:rPr lang="en-GB" sz="1000" dirty="0" err="1">
                <a:latin typeface="Verdana" pitchFamily="34" charset="0"/>
              </a:rPr>
              <a:t>Véronneau</a:t>
            </a:r>
            <a:r>
              <a:rPr lang="en-GB" sz="1000" dirty="0">
                <a:latin typeface="Verdana" pitchFamily="34" charset="0"/>
              </a:rPr>
              <a:t>, personal communication 2003, Natural Resources Canada)</a:t>
            </a:r>
          </a:p>
          <a:p>
            <a:pPr>
              <a:lnSpc>
                <a:spcPct val="93000"/>
              </a:lnSpc>
              <a:buSzPct val="100000"/>
              <a:buFontTx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dirty="0">
                <a:latin typeface="Verdana" pitchFamily="34" charset="0"/>
              </a:rPr>
              <a:t>   </a:t>
            </a:r>
            <a:r>
              <a:rPr lang="en-GB" sz="1000" b="1" dirty="0">
                <a:latin typeface="Verdana" pitchFamily="34" charset="0"/>
              </a:rPr>
              <a:t>Europe/Germany:</a:t>
            </a:r>
            <a:r>
              <a:rPr lang="en-GB" sz="1000" dirty="0">
                <a:latin typeface="Verdana" pitchFamily="34" charset="0"/>
              </a:rPr>
              <a:t> (</a:t>
            </a:r>
            <a:r>
              <a:rPr lang="en-GB" sz="1000" dirty="0" err="1">
                <a:latin typeface="Verdana" pitchFamily="34" charset="0"/>
              </a:rPr>
              <a:t>Ihde</a:t>
            </a:r>
            <a:r>
              <a:rPr lang="en-GB" sz="1000" dirty="0">
                <a:latin typeface="Verdana" pitchFamily="34" charset="0"/>
              </a:rPr>
              <a:t> et al., 2002)</a:t>
            </a:r>
          </a:p>
          <a:p>
            <a:pPr>
              <a:lnSpc>
                <a:spcPct val="93000"/>
              </a:lnSpc>
              <a:buSzPct val="100000"/>
              <a:buFontTx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000" dirty="0">
                <a:latin typeface="Verdana" pitchFamily="34" charset="0"/>
              </a:rPr>
              <a:t>   </a:t>
            </a:r>
            <a:r>
              <a:rPr lang="en-GB" sz="1000" b="1" dirty="0">
                <a:latin typeface="Verdana" pitchFamily="34" charset="0"/>
              </a:rPr>
              <a:t>Australia: </a:t>
            </a:r>
            <a:r>
              <a:rPr lang="en-US" sz="1000" dirty="0">
                <a:latin typeface="Verdana" pitchFamily="34" charset="0"/>
              </a:rPr>
              <a:t>(G. Johnston, Geoscience Australia and W. Featherstone, Curtin University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>
                <a:latin typeface="Verdana" pitchFamily="34" charset="0"/>
              </a:rPr>
              <a:t>    of Technology, personal communication 2007)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dirty="0" smtClean="0">
                <a:latin typeface="Verdana" pitchFamily="34" charset="0"/>
              </a:rPr>
              <a:t>-   Japan</a:t>
            </a:r>
            <a:r>
              <a:rPr lang="en-US" sz="1000" dirty="0">
                <a:latin typeface="Verdana" pitchFamily="34" charset="0"/>
              </a:rPr>
              <a:t>: (</a:t>
            </a:r>
            <a:r>
              <a:rPr lang="en-US" sz="1000" dirty="0" err="1">
                <a:latin typeface="Verdana" pitchFamily="34" charset="0"/>
              </a:rPr>
              <a:t>Tokuro</a:t>
            </a:r>
            <a:r>
              <a:rPr lang="en-US" sz="1000" dirty="0">
                <a:latin typeface="Verdana" pitchFamily="34" charset="0"/>
              </a:rPr>
              <a:t> Kodama, Geospatial Information Authority of Japan, personal </a:t>
            </a:r>
            <a:endParaRPr lang="en-US" sz="1000" dirty="0" smtClean="0">
              <a:latin typeface="Verdana" pitchFamily="34" charset="0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smtClean="0">
                <a:latin typeface="Verdana" pitchFamily="34" charset="0"/>
              </a:rPr>
              <a:t>	    communication 2013)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b="1" dirty="0" smtClean="0">
                <a:latin typeface="Verdana" pitchFamily="34" charset="0"/>
              </a:rPr>
              <a:t>-   Brazil</a:t>
            </a:r>
            <a:r>
              <a:rPr lang="en-US" sz="1000" dirty="0" smtClean="0">
                <a:latin typeface="Verdana" pitchFamily="34" charset="0"/>
              </a:rPr>
              <a:t>: </a:t>
            </a:r>
            <a:r>
              <a:rPr lang="de-DE" sz="1000" dirty="0" err="1"/>
              <a:t>Denizar</a:t>
            </a:r>
            <a:r>
              <a:rPr lang="de-DE" sz="1000" dirty="0"/>
              <a:t> </a:t>
            </a:r>
            <a:r>
              <a:rPr lang="de-DE" sz="1000" dirty="0" err="1"/>
              <a:t>Blitzkow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Ana Cristina Oliveira </a:t>
            </a:r>
            <a:r>
              <a:rPr lang="de-DE" sz="1000" dirty="0" err="1"/>
              <a:t>Cancoro</a:t>
            </a:r>
            <a:r>
              <a:rPr lang="de-DE" sz="1000" dirty="0"/>
              <a:t> de Matos, </a:t>
            </a:r>
            <a:r>
              <a:rPr lang="de-DE" sz="1000" dirty="0" err="1"/>
              <a:t>Centro</a:t>
            </a:r>
            <a:r>
              <a:rPr lang="de-DE" sz="1000" dirty="0"/>
              <a:t> de </a:t>
            </a:r>
            <a:r>
              <a:rPr lang="de-DE" sz="1000" dirty="0" err="1"/>
              <a:t>Estudos</a:t>
            </a:r>
            <a:r>
              <a:rPr lang="de-DE" sz="1000" dirty="0"/>
              <a:t> de </a:t>
            </a:r>
            <a:r>
              <a:rPr lang="de-DE" sz="1000" dirty="0" err="1"/>
              <a:t>Geodesia</a:t>
            </a:r>
            <a:r>
              <a:rPr lang="de-DE" sz="1000" dirty="0"/>
              <a:t> (CENEGEO</a:t>
            </a:r>
            <a:r>
              <a:rPr lang="de-DE" sz="1000" dirty="0" smtClean="0"/>
              <a:t>),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1000" dirty="0" smtClean="0"/>
              <a:t>     personal </a:t>
            </a:r>
            <a:r>
              <a:rPr lang="de-DE" sz="1000" dirty="0" err="1" smtClean="0"/>
              <a:t>communication</a:t>
            </a:r>
            <a:r>
              <a:rPr lang="de-DE" sz="1000" dirty="0" smtClean="0"/>
              <a:t>,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data</a:t>
            </a:r>
            <a:r>
              <a:rPr lang="de-DE" sz="1000" dirty="0" smtClean="0"/>
              <a:t> </a:t>
            </a:r>
            <a:r>
              <a:rPr lang="de-DE" sz="1000" dirty="0" err="1" smtClean="0"/>
              <a:t>belongs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Brazilian</a:t>
            </a:r>
            <a:r>
              <a:rPr lang="de-DE" sz="1000" dirty="0"/>
              <a:t> Institute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Geography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 (IBGE) </a:t>
            </a:r>
            <a:endParaRPr lang="en-GB" sz="1000" dirty="0">
              <a:latin typeface="Verdana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4935" y="1914202"/>
            <a:ext cx="5604929" cy="3018860"/>
          </a:xfrm>
          <a:prstGeom prst="rect">
            <a:avLst/>
          </a:prstGeom>
          <a:solidFill>
            <a:srgbClr val="FFFF99"/>
          </a:solidFill>
          <a:ln w="22225">
            <a:solidFill>
              <a:srgbClr val="0070C0"/>
            </a:solidFill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87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u="sng" dirty="0"/>
              <a:t>	</a:t>
            </a:r>
            <a:r>
              <a:rPr lang="en-GB" b="1" u="sng" dirty="0" smtClean="0"/>
              <a:t>					EGM2008 </a:t>
            </a:r>
            <a:r>
              <a:rPr lang="en-GB" b="1" u="sng" dirty="0"/>
              <a:t>	 </a:t>
            </a:r>
            <a:r>
              <a:rPr lang="en-GB" b="1" u="sng" dirty="0" smtClean="0"/>
              <a:t> </a:t>
            </a:r>
            <a:r>
              <a:rPr lang="en-GB" b="1" u="sng" dirty="0" smtClean="0">
                <a:solidFill>
                  <a:srgbClr val="FF0000"/>
                </a:solidFill>
              </a:rPr>
              <a:t>EIGEN-6C4</a:t>
            </a:r>
            <a:r>
              <a:rPr lang="en-GB" b="1" u="sng" dirty="0" smtClean="0"/>
              <a:t>	</a:t>
            </a:r>
          </a:p>
          <a:p>
            <a:pPr>
              <a:lnSpc>
                <a:spcPct val="87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dirty="0" smtClean="0"/>
              <a:t>Europe </a:t>
            </a:r>
            <a:r>
              <a:rPr lang="en-GB" b="1" dirty="0"/>
              <a:t>(1234)		 </a:t>
            </a:r>
            <a:r>
              <a:rPr lang="en-GB" b="1" dirty="0" smtClean="0"/>
              <a:t>	 20.7 			</a:t>
            </a:r>
            <a:r>
              <a:rPr lang="en-GB" b="1" dirty="0" smtClean="0">
                <a:solidFill>
                  <a:srgbClr val="FF0000"/>
                </a:solidFill>
              </a:rPr>
              <a:t>20.9</a:t>
            </a:r>
          </a:p>
          <a:p>
            <a:pPr>
              <a:lnSpc>
                <a:spcPct val="87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dirty="0" smtClean="0"/>
              <a:t>Germany </a:t>
            </a:r>
            <a:r>
              <a:rPr lang="en-GB" b="1" dirty="0"/>
              <a:t>(675)		  </a:t>
            </a:r>
            <a:r>
              <a:rPr lang="en-GB" b="1" dirty="0" smtClean="0"/>
              <a:t> 4.3 </a:t>
            </a:r>
            <a:r>
              <a:rPr lang="en-GB" b="1" dirty="0"/>
              <a:t>	 </a:t>
            </a:r>
            <a:r>
              <a:rPr lang="en-GB" b="1" dirty="0" smtClean="0"/>
              <a:t> 		</a:t>
            </a:r>
            <a:r>
              <a:rPr lang="en-GB" b="1" dirty="0" smtClean="0">
                <a:solidFill>
                  <a:srgbClr val="FF0000"/>
                </a:solidFill>
              </a:rPr>
              <a:t>  4.8	</a:t>
            </a:r>
          </a:p>
          <a:p>
            <a:pPr>
              <a:lnSpc>
                <a:spcPct val="87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u="sng" dirty="0"/>
              <a:t>C</a:t>
            </a:r>
            <a:r>
              <a:rPr lang="en-GB" b="1" u="sng" dirty="0" smtClean="0"/>
              <a:t>anada </a:t>
            </a:r>
            <a:r>
              <a:rPr lang="en-GB" b="1" u="sng" dirty="0"/>
              <a:t>(1930)		 </a:t>
            </a:r>
            <a:r>
              <a:rPr lang="en-GB" b="1" u="sng" dirty="0" smtClean="0"/>
              <a:t>12.6 </a:t>
            </a:r>
            <a:r>
              <a:rPr lang="en-GB" b="1" u="sng" dirty="0"/>
              <a:t>	 </a:t>
            </a:r>
            <a:r>
              <a:rPr lang="en-GB" b="1" u="sng" dirty="0" smtClean="0"/>
              <a:t> 		</a:t>
            </a:r>
            <a:r>
              <a:rPr lang="en-GB" b="1" u="sng" dirty="0" smtClean="0">
                <a:solidFill>
                  <a:srgbClr val="FF0000"/>
                </a:solidFill>
              </a:rPr>
              <a:t>12.4</a:t>
            </a:r>
          </a:p>
          <a:p>
            <a:pPr>
              <a:lnSpc>
                <a:spcPct val="87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u="sng" dirty="0"/>
              <a:t>USA (6169)			 </a:t>
            </a:r>
            <a:r>
              <a:rPr lang="en-GB" b="1" u="sng" dirty="0" smtClean="0"/>
              <a:t>24.6			</a:t>
            </a:r>
            <a:r>
              <a:rPr lang="en-GB" b="1" u="sng" dirty="0" smtClean="0">
                <a:solidFill>
                  <a:srgbClr val="FF0000"/>
                </a:solidFill>
              </a:rPr>
              <a:t>24.5</a:t>
            </a:r>
            <a:r>
              <a:rPr lang="en-GB" b="1" u="sng" dirty="0" smtClean="0"/>
              <a:t> </a:t>
            </a:r>
          </a:p>
          <a:p>
            <a:pPr>
              <a:lnSpc>
                <a:spcPct val="87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u="sng" dirty="0" smtClean="0"/>
              <a:t>Australia </a:t>
            </a:r>
            <a:r>
              <a:rPr lang="en-GB" b="1" u="sng" dirty="0"/>
              <a:t>(201)		 </a:t>
            </a:r>
            <a:r>
              <a:rPr lang="en-GB" b="1" u="sng" dirty="0" smtClean="0"/>
              <a:t>21.5</a:t>
            </a:r>
            <a:r>
              <a:rPr lang="en-GB" b="1" u="sng" dirty="0"/>
              <a:t>	 </a:t>
            </a:r>
            <a:r>
              <a:rPr lang="en-GB" b="1" u="sng" dirty="0" smtClean="0"/>
              <a:t> 		</a:t>
            </a:r>
            <a:r>
              <a:rPr lang="en-GB" b="1" u="sng" dirty="0" smtClean="0">
                <a:solidFill>
                  <a:srgbClr val="FF0000"/>
                </a:solidFill>
              </a:rPr>
              <a:t>21.1</a:t>
            </a:r>
            <a:endParaRPr lang="en-GB" b="1" u="sng" dirty="0" smtClean="0"/>
          </a:p>
          <a:p>
            <a:pPr>
              <a:lnSpc>
                <a:spcPct val="87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u="sng" dirty="0"/>
              <a:t>Japan (816)			  </a:t>
            </a:r>
            <a:r>
              <a:rPr lang="en-GB" b="1" u="sng" dirty="0" smtClean="0"/>
              <a:t> 8.2 </a:t>
            </a:r>
            <a:r>
              <a:rPr lang="en-GB" b="1" u="sng" dirty="0"/>
              <a:t>	 </a:t>
            </a:r>
            <a:r>
              <a:rPr lang="en-GB" b="1" u="sng" dirty="0" smtClean="0"/>
              <a:t> 		  </a:t>
            </a:r>
            <a:r>
              <a:rPr lang="en-GB" b="1" u="sng" dirty="0" smtClean="0">
                <a:solidFill>
                  <a:srgbClr val="FF0000"/>
                </a:solidFill>
              </a:rPr>
              <a:t>7.8</a:t>
            </a:r>
          </a:p>
          <a:p>
            <a:pPr>
              <a:lnSpc>
                <a:spcPct val="87000"/>
              </a:lnSpc>
              <a:spcAft>
                <a:spcPts val="120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GB" b="1" u="sng" dirty="0" err="1" smtClean="0"/>
              <a:t>Brasil</a:t>
            </a:r>
            <a:r>
              <a:rPr lang="en-GB" b="1" u="sng" dirty="0" smtClean="0"/>
              <a:t> (672)			 36.6			</a:t>
            </a:r>
            <a:r>
              <a:rPr lang="en-GB" b="1" u="sng" dirty="0" smtClean="0">
                <a:solidFill>
                  <a:srgbClr val="FF0000"/>
                </a:solidFill>
              </a:rPr>
              <a:t>30.6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63663" y="461665"/>
            <a:ext cx="6691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500" b="1" dirty="0">
                <a:solidFill>
                  <a:srgbClr val="000000"/>
                </a:solidFill>
                <a:latin typeface="Verdana" panose="020B0604030504040204" pitchFamily="34" charset="0"/>
              </a:rPr>
              <a:t>Comparison with geoid heights determined point-wise 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500" b="1" dirty="0">
                <a:solidFill>
                  <a:srgbClr val="000000"/>
                </a:solidFill>
                <a:latin typeface="Verdana" panose="020B0604030504040204" pitchFamily="34" charset="0"/>
              </a:rPr>
              <a:t>by GPS positioning and levelling: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Verdana" panose="020B0604030504040204" pitchFamily="34" charset="0"/>
              </a:rPr>
              <a:t>  Root mean square (</a:t>
            </a:r>
            <a:r>
              <a:rPr lang="en-GB" sz="1500" b="1" dirty="0">
                <a:solidFill>
                  <a:srgbClr val="000000"/>
                </a:solidFill>
                <a:latin typeface="Verdana" panose="020B0604030504040204" pitchFamily="34" charset="0"/>
              </a:rPr>
              <a:t>cm</a:t>
            </a:r>
            <a:r>
              <a:rPr lang="en-GB" sz="1500" dirty="0">
                <a:solidFill>
                  <a:srgbClr val="000000"/>
                </a:solidFill>
                <a:latin typeface="Verdana" panose="020B0604030504040204" pitchFamily="34" charset="0"/>
              </a:rPr>
              <a:t>) about mean of GPS-Levelling minus </a:t>
            </a:r>
          </a:p>
          <a:p>
            <a:pPr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1500" dirty="0">
                <a:solidFill>
                  <a:srgbClr val="000000"/>
                </a:solidFill>
                <a:latin typeface="Verdana" panose="020B0604030504040204" pitchFamily="34" charset="0"/>
              </a:rPr>
              <a:t>   model-derived geoid heights (number of points in brackets).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232438" y="0"/>
            <a:ext cx="6522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2400" b="1" dirty="0">
                <a:solidFill>
                  <a:schemeClr val="accent5"/>
                </a:solidFill>
                <a:latin typeface="Verdana" panose="020B0604030504040204" pitchFamily="34" charset="0"/>
              </a:rPr>
              <a:t>GPS/</a:t>
            </a:r>
            <a:r>
              <a:rPr lang="de-DE" sz="2400" b="1" dirty="0" err="1">
                <a:solidFill>
                  <a:schemeClr val="accent5"/>
                </a:solidFill>
                <a:latin typeface="Verdana" panose="020B0604030504040204" pitchFamily="34" charset="0"/>
              </a:rPr>
              <a:t>Levelling</a:t>
            </a:r>
            <a:r>
              <a:rPr lang="de-DE" sz="2400" b="1" dirty="0">
                <a:solidFill>
                  <a:schemeClr val="accent5"/>
                </a:solidFill>
                <a:latin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accent5"/>
                </a:solidFill>
                <a:latin typeface="Verdana" panose="020B0604030504040204" pitchFamily="34" charset="0"/>
              </a:rPr>
              <a:t>test</a:t>
            </a:r>
            <a:r>
              <a:rPr lang="de-DE" sz="2400" b="1" dirty="0">
                <a:solidFill>
                  <a:schemeClr val="accent5"/>
                </a:solidFill>
                <a:latin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accent5"/>
                </a:solidFill>
                <a:latin typeface="Verdana" panose="020B0604030504040204" pitchFamily="34" charset="0"/>
              </a:rPr>
              <a:t>with</a:t>
            </a:r>
            <a:r>
              <a:rPr lang="de-DE" sz="2400" b="1" dirty="0">
                <a:solidFill>
                  <a:schemeClr val="accent5"/>
                </a:solidFill>
                <a:latin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chemeClr val="accent5"/>
                </a:solidFill>
                <a:latin typeface="Verdana" panose="020B0604030504040204" pitchFamily="34" charset="0"/>
              </a:rPr>
              <a:t>EIGEN-6C4</a:t>
            </a:r>
            <a:endParaRPr lang="de-DE" sz="2400" b="1" dirty="0">
              <a:solidFill>
                <a:schemeClr val="accent5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13859" y="1506505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GPS/Leveling fit </a:t>
            </a:r>
            <a:r>
              <a:rPr lang="en-US" b="1" dirty="0">
                <a:latin typeface="Arial" panose="020B0604020202020204" pitchFamily="34" charset="0"/>
              </a:rPr>
              <a:t>in cm up to d/o </a:t>
            </a:r>
            <a:r>
              <a:rPr lang="en-US" b="1" dirty="0" smtClean="0">
                <a:latin typeface="Arial" panose="020B0604020202020204" pitchFamily="34" charset="0"/>
              </a:rPr>
              <a:t>2190</a:t>
            </a:r>
            <a:endParaRPr 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1645</Words>
  <Application>Microsoft Office PowerPoint</Application>
  <PresentationFormat>On-screen Show (4:3)</PresentationFormat>
  <Paragraphs>317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foer</dc:creator>
  <cp:lastModifiedBy>MORTIMORE, Chris</cp:lastModifiedBy>
  <cp:revision>272</cp:revision>
  <cp:lastPrinted>2014-06-27T07:35:18Z</cp:lastPrinted>
  <dcterms:created xsi:type="dcterms:W3CDTF">2013-07-23T12:24:31Z</dcterms:created>
  <dcterms:modified xsi:type="dcterms:W3CDTF">2015-05-12T07:54:13Z</dcterms:modified>
</cp:coreProperties>
</file>