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703" r:id="rId3"/>
    <p:sldMasterId id="2147483704" r:id="rId4"/>
    <p:sldMasterId id="2147483705" r:id="rId5"/>
    <p:sldMasterId id="2147483706" r:id="rId6"/>
    <p:sldMasterId id="214748370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Shape 39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Shape 460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" name="Shape 47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" name="Shape 47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Shape 493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" name="Shape 50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" name="Shape 51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" name="Shape 51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" name="Shape 52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Shape 53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1" name="Shape 57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" name="Shape 57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2" name="Shape 58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jp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609600" y="190500"/>
            <a:ext cx="10972799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09600" y="1174750"/>
            <a:ext cx="10972799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609600" y="190500"/>
            <a:ext cx="10972799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3619500" y="-1835149"/>
            <a:ext cx="4953000" cy="1097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 rot="5400000">
            <a:off x="7242175" y="1787524"/>
            <a:ext cx="593724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 rot="5400000">
            <a:off x="1654174" y="-854075"/>
            <a:ext cx="5937249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609600" y="190500"/>
            <a:ext cx="10972799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09600" y="1174750"/>
            <a:ext cx="10972799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 rotWithShape="1">
          <a:blip r:embed="rId2">
            <a:alphaModFix/>
          </a:blip>
          <a:srcRect b="3794" l="0" r="0" t="0"/>
          <a:stretch/>
        </p:blipFill>
        <p:spPr>
          <a:xfrm>
            <a:off x="0" y="260350"/>
            <a:ext cx="12192000" cy="659764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>
            <p:ph type="ctrTitle"/>
          </p:nvPr>
        </p:nvSpPr>
        <p:spPr>
          <a:xfrm>
            <a:off x="624416" y="620712"/>
            <a:ext cx="10943166" cy="1082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626533" y="1843088"/>
            <a:ext cx="10949516" cy="9810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609600" y="190500"/>
            <a:ext cx="10972799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09600" y="1174750"/>
            <a:ext cx="5384799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6197600" y="1174750"/>
            <a:ext cx="5384799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840316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840316" y="1681163"/>
            <a:ext cx="51583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840316" y="2505075"/>
            <a:ext cx="51583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3" type="body"/>
          </p:nvPr>
        </p:nvSpPr>
        <p:spPr>
          <a:xfrm>
            <a:off x="6172200" y="1681163"/>
            <a:ext cx="51837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4" type="body"/>
          </p:nvPr>
        </p:nvSpPr>
        <p:spPr>
          <a:xfrm>
            <a:off x="6172200" y="2505075"/>
            <a:ext cx="51837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609600" y="190500"/>
            <a:ext cx="10972799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840316" y="457200"/>
            <a:ext cx="393276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518371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2" type="body"/>
          </p:nvPr>
        </p:nvSpPr>
        <p:spPr>
          <a:xfrm>
            <a:off x="840316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hape 23"/>
          <p:cNvPicPr preferRelativeResize="0"/>
          <p:nvPr/>
        </p:nvPicPr>
        <p:blipFill rotWithShape="1">
          <a:blip r:embed="rId2">
            <a:alphaModFix/>
          </a:blip>
          <a:srcRect b="3794" l="0" r="0" t="0"/>
          <a:stretch/>
        </p:blipFill>
        <p:spPr>
          <a:xfrm>
            <a:off x="0" y="260350"/>
            <a:ext cx="12192000" cy="659764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>
            <p:ph type="ctrTitle"/>
          </p:nvPr>
        </p:nvSpPr>
        <p:spPr>
          <a:xfrm>
            <a:off x="624416" y="620712"/>
            <a:ext cx="10943166" cy="1082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subTitle"/>
          </p:nvPr>
        </p:nvSpPr>
        <p:spPr>
          <a:xfrm>
            <a:off x="626533" y="1843088"/>
            <a:ext cx="10949516" cy="9810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840316" y="457200"/>
            <a:ext cx="393276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Shape 146"/>
          <p:cNvSpPr/>
          <p:nvPr>
            <p:ph idx="2" type="pic"/>
          </p:nvPr>
        </p:nvSpPr>
        <p:spPr>
          <a:xfrm>
            <a:off x="518371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840316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609600" y="190500"/>
            <a:ext cx="10972799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 rot="5400000">
            <a:off x="3619500" y="-1835149"/>
            <a:ext cx="4953000" cy="1097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 rot="5400000">
            <a:off x="7242175" y="1787524"/>
            <a:ext cx="593724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 rot="5400000">
            <a:off x="1654174" y="-854075"/>
            <a:ext cx="5937249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609600" y="190500"/>
            <a:ext cx="10972799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09600" y="1174750"/>
            <a:ext cx="10972799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Shape 173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 rotWithShape="1">
          <a:blip r:embed="rId2">
            <a:alphaModFix/>
          </a:blip>
          <a:srcRect b="3794" l="0" r="0" t="0"/>
          <a:stretch/>
        </p:blipFill>
        <p:spPr>
          <a:xfrm>
            <a:off x="0" y="260350"/>
            <a:ext cx="12192000" cy="659764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>
            <p:ph type="ctrTitle"/>
          </p:nvPr>
        </p:nvSpPr>
        <p:spPr>
          <a:xfrm>
            <a:off x="624416" y="620712"/>
            <a:ext cx="10943166" cy="1082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1" type="subTitle"/>
          </p:nvPr>
        </p:nvSpPr>
        <p:spPr>
          <a:xfrm>
            <a:off x="626533" y="1843088"/>
            <a:ext cx="10949516" cy="9810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Shape 186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609600" y="190500"/>
            <a:ext cx="10972799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09600" y="1174750"/>
            <a:ext cx="5384799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2" type="body"/>
          </p:nvPr>
        </p:nvSpPr>
        <p:spPr>
          <a:xfrm>
            <a:off x="6197600" y="1174750"/>
            <a:ext cx="5384799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Shape 193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840316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840316" y="1681163"/>
            <a:ext cx="51583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2" type="body"/>
          </p:nvPr>
        </p:nvSpPr>
        <p:spPr>
          <a:xfrm>
            <a:off x="840316" y="2505075"/>
            <a:ext cx="51583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3" type="body"/>
          </p:nvPr>
        </p:nvSpPr>
        <p:spPr>
          <a:xfrm>
            <a:off x="6172200" y="1681163"/>
            <a:ext cx="51837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4" type="body"/>
          </p:nvPr>
        </p:nvSpPr>
        <p:spPr>
          <a:xfrm>
            <a:off x="6172200" y="2505075"/>
            <a:ext cx="51837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609600" y="190500"/>
            <a:ext cx="10972799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Shape 207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840316" y="457200"/>
            <a:ext cx="393276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518371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" name="Shape 217"/>
          <p:cNvSpPr txBox="1"/>
          <p:nvPr>
            <p:ph idx="2" type="body"/>
          </p:nvPr>
        </p:nvSpPr>
        <p:spPr>
          <a:xfrm>
            <a:off x="840316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Shape 218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Shape 219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840316" y="457200"/>
            <a:ext cx="393276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Shape 223"/>
          <p:cNvSpPr/>
          <p:nvPr>
            <p:ph idx="2" type="pic"/>
          </p:nvPr>
        </p:nvSpPr>
        <p:spPr>
          <a:xfrm>
            <a:off x="518371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840316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Shape 225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" name="Shape 226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609600" y="190500"/>
            <a:ext cx="10972799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 rot="5400000">
            <a:off x="3619500" y="-1835149"/>
            <a:ext cx="4953000" cy="1097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Shape 231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" name="Shape 232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 rot="5400000">
            <a:off x="7242175" y="1787524"/>
            <a:ext cx="593724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 rot="5400000">
            <a:off x="1654174" y="-854075"/>
            <a:ext cx="5937249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" name="Shape 237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" name="Shape 238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609600" y="190500"/>
            <a:ext cx="10972799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09600" y="1174750"/>
            <a:ext cx="10972799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0" name="Shape 250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" name="Shape 251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 b="3794" l="0" r="0" t="0"/>
          <a:stretch/>
        </p:blipFill>
        <p:spPr>
          <a:xfrm>
            <a:off x="0" y="260350"/>
            <a:ext cx="12192000" cy="659764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>
            <p:ph type="ctrTitle"/>
          </p:nvPr>
        </p:nvSpPr>
        <p:spPr>
          <a:xfrm>
            <a:off x="624416" y="620712"/>
            <a:ext cx="10943166" cy="1082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6" name="Shape 256"/>
          <p:cNvSpPr txBox="1"/>
          <p:nvPr>
            <p:ph idx="1" type="subTitle"/>
          </p:nvPr>
        </p:nvSpPr>
        <p:spPr>
          <a:xfrm>
            <a:off x="626533" y="1843088"/>
            <a:ext cx="10949516" cy="9810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" name="Shape 257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8" name="Shape 258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" name="Shape 263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" name="Shape 264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5" name="Shape 265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609600" y="190500"/>
            <a:ext cx="10972799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09600" y="1174750"/>
            <a:ext cx="5384799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2" type="body"/>
          </p:nvPr>
        </p:nvSpPr>
        <p:spPr>
          <a:xfrm>
            <a:off x="6197600" y="1174750"/>
            <a:ext cx="5384799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1" name="Shape 271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840316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840316" y="1681163"/>
            <a:ext cx="51583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6" name="Shape 276"/>
          <p:cNvSpPr txBox="1"/>
          <p:nvPr>
            <p:ph idx="2" type="body"/>
          </p:nvPr>
        </p:nvSpPr>
        <p:spPr>
          <a:xfrm>
            <a:off x="840316" y="2505075"/>
            <a:ext cx="51583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7" name="Shape 277"/>
          <p:cNvSpPr txBox="1"/>
          <p:nvPr>
            <p:ph idx="3" type="body"/>
          </p:nvPr>
        </p:nvSpPr>
        <p:spPr>
          <a:xfrm>
            <a:off x="6172200" y="1681163"/>
            <a:ext cx="51837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8" name="Shape 278"/>
          <p:cNvSpPr txBox="1"/>
          <p:nvPr>
            <p:ph idx="4" type="body"/>
          </p:nvPr>
        </p:nvSpPr>
        <p:spPr>
          <a:xfrm>
            <a:off x="6172200" y="2505075"/>
            <a:ext cx="51837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9" name="Shape 279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0" name="Shape 280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1" name="Shape 281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609600" y="190500"/>
            <a:ext cx="10972799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4" name="Shape 284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5" name="Shape 285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" name="Shape 286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609600" y="190500"/>
            <a:ext cx="10972799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09600" y="1174750"/>
            <a:ext cx="5384799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6197600" y="1174750"/>
            <a:ext cx="5384799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9" name="Shape 289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0" name="Shape 290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840316" y="457200"/>
            <a:ext cx="393276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518371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4" name="Shape 294"/>
          <p:cNvSpPr txBox="1"/>
          <p:nvPr>
            <p:ph idx="2" type="body"/>
          </p:nvPr>
        </p:nvSpPr>
        <p:spPr>
          <a:xfrm>
            <a:off x="840316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5" name="Shape 295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6" name="Shape 296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7" name="Shape 297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840316" y="457200"/>
            <a:ext cx="393276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0" name="Shape 300"/>
          <p:cNvSpPr/>
          <p:nvPr>
            <p:ph idx="2" type="pic"/>
          </p:nvPr>
        </p:nvSpPr>
        <p:spPr>
          <a:xfrm>
            <a:off x="518371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840316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2" name="Shape 302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3" name="Shape 303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609600" y="190500"/>
            <a:ext cx="10972799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 rot="5400000">
            <a:off x="3619500" y="-1835149"/>
            <a:ext cx="4953000" cy="1097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8" name="Shape 308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9" name="Shape 309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0" name="Shape 310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 rot="5400000">
            <a:off x="7242175" y="1787524"/>
            <a:ext cx="593724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 rot="5400000">
            <a:off x="1654174" y="-854075"/>
            <a:ext cx="5937249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4" name="Shape 314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5" name="Shape 315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609600" y="190500"/>
            <a:ext cx="10972799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09600" y="1174750"/>
            <a:ext cx="10972799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7" name="Shape 327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8" name="Shape 328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9" name="Shape 329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lt1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Shape 331"/>
          <p:cNvPicPr preferRelativeResize="0"/>
          <p:nvPr/>
        </p:nvPicPr>
        <p:blipFill rotWithShape="1">
          <a:blip r:embed="rId2">
            <a:alphaModFix/>
          </a:blip>
          <a:srcRect b="3794" l="0" r="0" t="0"/>
          <a:stretch/>
        </p:blipFill>
        <p:spPr>
          <a:xfrm>
            <a:off x="0" y="260350"/>
            <a:ext cx="12192000" cy="6597649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>
            <p:ph type="ctrTitle"/>
          </p:nvPr>
        </p:nvSpPr>
        <p:spPr>
          <a:xfrm>
            <a:off x="624416" y="620712"/>
            <a:ext cx="10943166" cy="1082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3" name="Shape 333"/>
          <p:cNvSpPr txBox="1"/>
          <p:nvPr>
            <p:ph idx="1" type="subTitle"/>
          </p:nvPr>
        </p:nvSpPr>
        <p:spPr>
          <a:xfrm>
            <a:off x="626533" y="1843088"/>
            <a:ext cx="10949516" cy="9810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4" name="Shape 334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5" name="Shape 335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6" name="Shape 336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0" name="Shape 340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1" name="Shape 341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2" name="Shape 342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609600" y="190500"/>
            <a:ext cx="10972799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09600" y="1174750"/>
            <a:ext cx="5384799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6" name="Shape 346"/>
          <p:cNvSpPr txBox="1"/>
          <p:nvPr>
            <p:ph idx="2" type="body"/>
          </p:nvPr>
        </p:nvSpPr>
        <p:spPr>
          <a:xfrm>
            <a:off x="6197600" y="1174750"/>
            <a:ext cx="5384799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7" name="Shape 347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8" name="Shape 348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9" name="Shape 349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840316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840316" y="1681163"/>
            <a:ext cx="51583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3" name="Shape 353"/>
          <p:cNvSpPr txBox="1"/>
          <p:nvPr>
            <p:ph idx="2" type="body"/>
          </p:nvPr>
        </p:nvSpPr>
        <p:spPr>
          <a:xfrm>
            <a:off x="840316" y="2505075"/>
            <a:ext cx="51583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4" name="Shape 354"/>
          <p:cNvSpPr txBox="1"/>
          <p:nvPr>
            <p:ph idx="3" type="body"/>
          </p:nvPr>
        </p:nvSpPr>
        <p:spPr>
          <a:xfrm>
            <a:off x="6172200" y="1681163"/>
            <a:ext cx="51837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5" name="Shape 355"/>
          <p:cNvSpPr txBox="1"/>
          <p:nvPr>
            <p:ph idx="4" type="body"/>
          </p:nvPr>
        </p:nvSpPr>
        <p:spPr>
          <a:xfrm>
            <a:off x="6172200" y="2505075"/>
            <a:ext cx="51837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6" name="Shape 356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7" name="Shape 357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8" name="Shape 358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840316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840316" y="1681163"/>
            <a:ext cx="51583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840316" y="2505075"/>
            <a:ext cx="51583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6172200" y="1681163"/>
            <a:ext cx="51837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6172200" y="2505075"/>
            <a:ext cx="51837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609600" y="190500"/>
            <a:ext cx="10972799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1" name="Shape 361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2" name="Shape 362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3" name="Shape 363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6" name="Shape 366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7" name="Shape 367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840316" y="457200"/>
            <a:ext cx="393276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518371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1" name="Shape 371"/>
          <p:cNvSpPr txBox="1"/>
          <p:nvPr>
            <p:ph idx="2" type="body"/>
          </p:nvPr>
        </p:nvSpPr>
        <p:spPr>
          <a:xfrm>
            <a:off x="840316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2" name="Shape 372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3" name="Shape 373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4" name="Shape 374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840316" y="457200"/>
            <a:ext cx="393276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7" name="Shape 377"/>
          <p:cNvSpPr/>
          <p:nvPr>
            <p:ph idx="2" type="pic"/>
          </p:nvPr>
        </p:nvSpPr>
        <p:spPr>
          <a:xfrm>
            <a:off x="518371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840316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9" name="Shape 379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0" name="Shape 380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1" name="Shape 381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609600" y="190500"/>
            <a:ext cx="10972799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 rot="5400000">
            <a:off x="3619500" y="-1835149"/>
            <a:ext cx="4953000" cy="1097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5" name="Shape 385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6" name="Shape 386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7" name="Shape 387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 rot="5400000">
            <a:off x="7242175" y="1787524"/>
            <a:ext cx="593724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0" name="Shape 390"/>
          <p:cNvSpPr txBox="1"/>
          <p:nvPr>
            <p:ph idx="1" type="body"/>
          </p:nvPr>
        </p:nvSpPr>
        <p:spPr>
          <a:xfrm rot="5400000">
            <a:off x="1654174" y="-854075"/>
            <a:ext cx="5937249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1" name="Shape 391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2" name="Shape 392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3" name="Shape 393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09600" y="190500"/>
            <a:ext cx="10972799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840316" y="457200"/>
            <a:ext cx="393276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518371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840316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840316" y="457200"/>
            <a:ext cx="393276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518371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840316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44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55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title"/>
          </p:nvPr>
        </p:nvSpPr>
        <p:spPr>
          <a:xfrm>
            <a:off x="609600" y="190500"/>
            <a:ext cx="10972799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609600" y="1174750"/>
            <a:ext cx="10972799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>
            <p:ph type="title"/>
          </p:nvPr>
        </p:nvSpPr>
        <p:spPr>
          <a:xfrm>
            <a:off x="609600" y="190500"/>
            <a:ext cx="10972799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09600" y="1174750"/>
            <a:ext cx="10972799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>
            <p:ph type="title"/>
          </p:nvPr>
        </p:nvSpPr>
        <p:spPr>
          <a:xfrm>
            <a:off x="609600" y="190500"/>
            <a:ext cx="10972799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09600" y="1174750"/>
            <a:ext cx="10972799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ape 2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>
            <p:ph type="title"/>
          </p:nvPr>
        </p:nvSpPr>
        <p:spPr>
          <a:xfrm>
            <a:off x="609600" y="190500"/>
            <a:ext cx="10972799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09600" y="1174750"/>
            <a:ext cx="10972799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4" name="Shape 244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5" name="Shape 245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Shape 3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/>
          <p:cNvSpPr txBox="1"/>
          <p:nvPr>
            <p:ph type="title"/>
          </p:nvPr>
        </p:nvSpPr>
        <p:spPr>
          <a:xfrm>
            <a:off x="609600" y="190500"/>
            <a:ext cx="10972799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09600" y="1174750"/>
            <a:ext cx="10972799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1" name="Shape 321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2" name="Shape 322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3" name="Shape 323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s://kristofferc.github.io" TargetMode="External"/><Relationship Id="rId6" Type="http://schemas.openxmlformats.org/officeDocument/2006/relationships/hyperlink" Target="mailto:kristoffer.carlsson@chalmers.se" TargetMode="External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KristofferC/Tokenize.jl" TargetMode="External"/><Relationship Id="rId4" Type="http://schemas.openxmlformats.org/officeDocument/2006/relationships/hyperlink" Target="https://github.com/KristofferC/Crayons.j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JuliaLang/julia/pull/627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JuliaLang/julia/pull/17599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JuliaLang/julia/pull/19569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JuliaLang/julia/pull/19569" TargetMode="External"/><Relationship Id="rId4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JuliaLang/julia/pull/19569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387350" y="468312"/>
            <a:ext cx="10972799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zh-CN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OhMyREPL.jl</a:t>
            </a:r>
          </a:p>
        </p:txBody>
      </p:sp>
      <p:pic>
        <p:nvPicPr>
          <p:cNvPr id="400" name="Shape 40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5" y="5030787"/>
            <a:ext cx="688975" cy="688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Shape 401"/>
          <p:cNvSpPr txBox="1"/>
          <p:nvPr/>
        </p:nvSpPr>
        <p:spPr>
          <a:xfrm>
            <a:off x="477837" y="1639888"/>
            <a:ext cx="9112250" cy="137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1" lang="zh-C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my REPL. There are many like it,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1" lang="zh-C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this one is mine.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2" name="Shape 402"/>
          <p:cNvGrpSpPr/>
          <p:nvPr/>
        </p:nvGrpSpPr>
        <p:grpSpPr>
          <a:xfrm>
            <a:off x="384175" y="3348038"/>
            <a:ext cx="5270499" cy="4119561"/>
            <a:chOff x="8748" y="3193"/>
            <a:chExt cx="8299" cy="6488"/>
          </a:xfrm>
        </p:grpSpPr>
        <p:pic>
          <p:nvPicPr>
            <p:cNvPr id="403" name="Shape 40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862" y="6969"/>
              <a:ext cx="731" cy="5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4" name="Shape 404"/>
            <p:cNvSpPr txBox="1"/>
            <p:nvPr/>
          </p:nvSpPr>
          <p:spPr>
            <a:xfrm>
              <a:off x="8768" y="3193"/>
              <a:ext cx="8280" cy="64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mbria"/>
                <a:buNone/>
              </a:pPr>
              <a:r>
                <a:rPr b="0" i="0" lang="zh-CN" sz="36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Kristoffer Carlsson</a:t>
              </a:r>
            </a:p>
            <a:p>
              <a:pPr indent="0" lvl="0" marL="0" marR="0" rtl="0" algn="l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zh-CN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 </a:t>
              </a:r>
              <a:r>
                <a:rPr b="0" i="0" lang="zh-CN" sz="1800" u="sng" cap="none" strike="noStrik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5"/>
                </a:rPr>
                <a:t>https://kristofferc.github.io</a:t>
              </a:r>
            </a:p>
            <a:p>
              <a:pPr indent="0" lvl="0" marL="0" marR="0" rtl="0" algn="l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zh-CN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 </a:t>
              </a:r>
              <a:r>
                <a:rPr b="0" i="0" lang="zh-CN" sz="1800" u="sng" cap="none" strike="noStrik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6"/>
                </a:rPr>
                <a:t>kristoffer.carlsson@chalmers.se</a:t>
              </a:r>
            </a:p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zh-CN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@KristofferC</a:t>
              </a:r>
            </a:p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zh-CN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@KristofferC89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5" name="Shape 40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748" y="4984"/>
              <a:ext cx="1108" cy="1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6" name="Shape 40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984" y="4470"/>
              <a:ext cx="635" cy="63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/>
        </p:nvSpPr>
        <p:spPr>
          <a:xfrm>
            <a:off x="720725" y="1273175"/>
            <a:ext cx="8912225" cy="277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zh-C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Passes</a:t>
            </a:r>
            <a:r>
              <a:rPr b="0" i="0" lang="zh-C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Modify color/style of entered text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zh-C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 Highlighting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zh-C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(Active) Bracket Highlighting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zh-C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Rainbow brackets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Shape 463"/>
          <p:cNvSpPr txBox="1"/>
          <p:nvPr/>
        </p:nvSpPr>
        <p:spPr>
          <a:xfrm>
            <a:off x="665162" y="3670300"/>
            <a:ext cx="5375274" cy="2408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zh-C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zh-C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Bracket completion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zh-C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Prompt changing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277812" y="312737"/>
            <a:ext cx="4167186" cy="573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zh-C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OhMyREPL.jl</a:t>
            </a:r>
          </a:p>
        </p:txBody>
      </p:sp>
      <p:pic>
        <p:nvPicPr>
          <p:cNvPr id="465" name="Shape 4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9075" y="2768600"/>
            <a:ext cx="4038599" cy="27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Shape 4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9075" y="2319338"/>
            <a:ext cx="2286000" cy="34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Shape 4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59550" y="1860550"/>
            <a:ext cx="4057650" cy="40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Shape 4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91112" y="3998912"/>
            <a:ext cx="6076950" cy="157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type="title"/>
          </p:nvPr>
        </p:nvSpPr>
        <p:spPr>
          <a:xfrm>
            <a:off x="609600" y="190500"/>
            <a:ext cx="10972799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zh-C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Passes</a:t>
            </a:r>
          </a:p>
        </p:txBody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547687" y="1174750"/>
            <a:ext cx="11034713" cy="18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zh-C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needed (e.g for syntax highlighter)?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zh-C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Tokenizer / Lexer - </a:t>
            </a:r>
            <a:r>
              <a:rPr b="0" i="0" lang="zh-CN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Tokenize.jl</a:t>
            </a:r>
            <a:r>
              <a:rPr b="0" baseline="30000" i="0" lang="zh-CN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zh-C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interface for colors in terminal - </a:t>
            </a:r>
            <a:r>
              <a:rPr b="0" i="0" lang="zh-CN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Crayons.jl</a:t>
            </a:r>
            <a:r>
              <a:rPr b="0" baseline="30000" i="0" lang="zh-CN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</a:p>
          <a:p>
            <a: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Shape 475"/>
          <p:cNvSpPr txBox="1"/>
          <p:nvPr/>
        </p:nvSpPr>
        <p:spPr>
          <a:xfrm>
            <a:off x="855662" y="4845050"/>
            <a:ext cx="806291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zh-CN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[1]: </a:t>
            </a:r>
            <a:r>
              <a:rPr b="0" i="0" lang="zh-CN" sz="2400" u="sng" cap="none" strike="noStrike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https://github.com/KristofferC/Tokenize.jl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866775" y="5359400"/>
            <a:ext cx="78946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zh-CN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[2]: </a:t>
            </a:r>
            <a:r>
              <a:rPr b="0" i="0" lang="zh-CN" sz="2400" u="sng" cap="none" strike="noStrike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https://github.com/KristofferC/Crayons.jl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type="title"/>
          </p:nvPr>
        </p:nvSpPr>
        <p:spPr>
          <a:xfrm>
            <a:off x="609600" y="190500"/>
            <a:ext cx="10972799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zh-C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Tokenize.jl</a:t>
            </a:r>
          </a:p>
        </p:txBody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514350" y="1165225"/>
            <a:ext cx="10972799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zh-C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Tokenization: text (source code) -&gt; "words with meaning"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zh-C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Interactive usage:</a:t>
            </a:r>
            <a:r>
              <a:rPr b="0" i="1" lang="zh-C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zh-C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 error throwing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zh-C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Roundtrippable: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zh-C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whitespace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zh-C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Backend for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Char char="–"/>
            </a:pPr>
            <a:r>
              <a:rPr b="0" i="0" lang="zh-CN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CSTParser.jl</a:t>
            </a:r>
            <a:r>
              <a:rPr b="0" i="0" lang="zh-C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zh-CN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@ZacLN</a:t>
            </a:r>
            <a:r>
              <a:rPr b="0" i="0" lang="zh-C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</a:p>
          <a:p>
            <a: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C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VSCode Julia plugin: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zh-C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Juno (Atom IDE): </a:t>
            </a:r>
          </a:p>
          <a:p>
            <a: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C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 detection</a:t>
            </a: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5763" y="2017713"/>
            <a:ext cx="4852986" cy="39862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4" name="Shape 484"/>
          <p:cNvCxnSpPr/>
          <p:nvPr/>
        </p:nvCxnSpPr>
        <p:spPr>
          <a:xfrm>
            <a:off x="4897437" y="2470150"/>
            <a:ext cx="3776661" cy="2447925"/>
          </a:xfrm>
          <a:prstGeom prst="straightConnector1">
            <a:avLst/>
          </a:prstGeom>
          <a:noFill/>
          <a:ln cap="flat" cmpd="sng" w="38100">
            <a:solidFill>
              <a:srgbClr val="53C93D"/>
            </a:solidFill>
            <a:prstDash val="solid"/>
            <a:round/>
            <a:headEnd len="med" w="med" type="none"/>
            <a:tailEnd len="lg" w="lg" type="stealth"/>
          </a:ln>
        </p:spPr>
      </p:cxnSp>
      <p:grpSp>
        <p:nvGrpSpPr>
          <p:cNvPr id="485" name="Shape 485"/>
          <p:cNvGrpSpPr/>
          <p:nvPr/>
        </p:nvGrpSpPr>
        <p:grpSpPr>
          <a:xfrm>
            <a:off x="4543425" y="3422650"/>
            <a:ext cx="4112260" cy="1918335"/>
            <a:chOff x="7155" y="5390"/>
            <a:chExt cx="6474" cy="3020"/>
          </a:xfrm>
        </p:grpSpPr>
        <p:cxnSp>
          <p:nvCxnSpPr>
            <p:cNvPr id="486" name="Shape 486"/>
            <p:cNvCxnSpPr/>
            <p:nvPr/>
          </p:nvCxnSpPr>
          <p:spPr>
            <a:xfrm flipH="1" rot="10800000">
              <a:off x="7155" y="5390"/>
              <a:ext cx="6474" cy="55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487" name="Shape 487"/>
            <p:cNvCxnSpPr/>
            <p:nvPr/>
          </p:nvCxnSpPr>
          <p:spPr>
            <a:xfrm>
              <a:off x="7215" y="5459"/>
              <a:ext cx="6384" cy="1243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488" name="Shape 488"/>
            <p:cNvCxnSpPr/>
            <p:nvPr/>
          </p:nvCxnSpPr>
          <p:spPr>
            <a:xfrm>
              <a:off x="7184" y="5429"/>
              <a:ext cx="6384" cy="1937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489" name="Shape 489"/>
            <p:cNvCxnSpPr/>
            <p:nvPr/>
          </p:nvCxnSpPr>
          <p:spPr>
            <a:xfrm>
              <a:off x="7200" y="5445"/>
              <a:ext cx="6415" cy="2965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type="title"/>
          </p:nvPr>
        </p:nvSpPr>
        <p:spPr>
          <a:xfrm>
            <a:off x="609600" y="190500"/>
            <a:ext cx="10972799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zh-C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Crayons.jl</a:t>
            </a:r>
          </a:p>
        </p:txBody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609600" y="1174750"/>
            <a:ext cx="10972799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zh-C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Colored / styled text in terminal is done by printing special "ANSI Codes"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zh-C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Nice to have a higher level system for terminal colors than raw strings.</a:t>
            </a: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7" name="Shape 4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171700"/>
            <a:ext cx="7867650" cy="92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Shape 5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" y="1185862"/>
            <a:ext cx="11201399" cy="4486274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Shape 503"/>
          <p:cNvSpPr txBox="1"/>
          <p:nvPr>
            <p:ph type="title"/>
          </p:nvPr>
        </p:nvSpPr>
        <p:spPr>
          <a:xfrm>
            <a:off x="609600" y="190500"/>
            <a:ext cx="10972799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zh-C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Crayons.jl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type="title"/>
          </p:nvPr>
        </p:nvSpPr>
        <p:spPr>
          <a:xfrm>
            <a:off x="609600" y="190500"/>
            <a:ext cx="10972799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zh-C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Crayons.jl</a:t>
            </a:r>
          </a:p>
        </p:txBody>
      </p:sp>
      <p:pic>
        <p:nvPicPr>
          <p:cNvPr id="509" name="Shape 5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5175" y="1089025"/>
            <a:ext cx="4705349" cy="476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type="title"/>
          </p:nvPr>
        </p:nvSpPr>
        <p:spPr>
          <a:xfrm>
            <a:off x="609600" y="190500"/>
            <a:ext cx="10972799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zh-C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Crayons.jl</a:t>
            </a:r>
          </a:p>
        </p:txBody>
      </p:sp>
      <p:pic>
        <p:nvPicPr>
          <p:cNvPr id="515" name="Shape 5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0563" y="415925"/>
            <a:ext cx="4999037" cy="562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Shape 5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05800" y="4511675"/>
            <a:ext cx="3800474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type="title"/>
          </p:nvPr>
        </p:nvSpPr>
        <p:spPr>
          <a:xfrm>
            <a:off x="609600" y="190500"/>
            <a:ext cx="10972799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zh-C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Crayons.jl</a:t>
            </a:r>
          </a:p>
        </p:txBody>
      </p:sp>
      <p:pic>
        <p:nvPicPr>
          <p:cNvPr id="522" name="Shape 5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7437" y="968375"/>
            <a:ext cx="5437187" cy="49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type="title"/>
          </p:nvPr>
        </p:nvSpPr>
        <p:spPr>
          <a:xfrm>
            <a:off x="609600" y="190500"/>
            <a:ext cx="10972799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zh-C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Crayons.jl</a:t>
            </a:r>
          </a:p>
        </p:txBody>
      </p:sp>
      <p:pic>
        <p:nvPicPr>
          <p:cNvPr id="528" name="Shape 5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9512" y="1897063"/>
            <a:ext cx="9834561" cy="306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Shape 534"/>
          <p:cNvGrpSpPr/>
          <p:nvPr/>
        </p:nvGrpSpPr>
        <p:grpSpPr>
          <a:xfrm>
            <a:off x="1263650" y="3897313"/>
            <a:ext cx="6317298" cy="1920243"/>
            <a:chOff x="1991" y="6158"/>
            <a:chExt cx="9947" cy="3024"/>
          </a:xfrm>
        </p:grpSpPr>
        <p:sp>
          <p:nvSpPr>
            <p:cNvPr id="535" name="Shape 535"/>
            <p:cNvSpPr txBox="1"/>
            <p:nvPr/>
          </p:nvSpPr>
          <p:spPr>
            <a:xfrm>
              <a:off x="5740" y="6158"/>
              <a:ext cx="3100" cy="5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zh-CN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Merging</a:t>
              </a:r>
            </a:p>
          </p:txBody>
        </p:sp>
        <p:grpSp>
          <p:nvGrpSpPr>
            <p:cNvPr id="536" name="Shape 536"/>
            <p:cNvGrpSpPr/>
            <p:nvPr/>
          </p:nvGrpSpPr>
          <p:grpSpPr>
            <a:xfrm>
              <a:off x="1990" y="6783"/>
              <a:ext cx="9947" cy="2400"/>
              <a:chOff x="1991" y="6783"/>
              <a:chExt cx="9947" cy="2400"/>
            </a:xfrm>
          </p:grpSpPr>
          <p:sp>
            <p:nvSpPr>
              <p:cNvPr id="537" name="Shape 537"/>
              <p:cNvSpPr txBox="1"/>
              <p:nvPr/>
            </p:nvSpPr>
            <p:spPr>
              <a:xfrm>
                <a:off x="2168" y="6906"/>
                <a:ext cx="9770" cy="216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030A0"/>
                  </a:buClr>
                  <a:buSzPct val="25000"/>
                  <a:buFont typeface="Consolas"/>
                  <a:buNone/>
                </a:pPr>
                <a:r>
                  <a:rPr b="0" i="0" lang="zh-CN" sz="2800" u="none" cap="none" strike="noStrike">
                    <a:solidFill>
                      <a:srgbClr val="7030A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function</a:t>
                </a:r>
                <a:r>
                  <a:rPr b="0" i="0" lang="zh-CN" sz="28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r>
                  <a:rPr b="0" i="0" lang="zh-CN" sz="2800" u="none" cap="none" strike="noStrike">
                    <a:solidFill>
                      <a:srgbClr val="00B0F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f</a:t>
                </a:r>
                <a:r>
                  <a:rPr b="0" i="0" lang="zh-CN" sz="2800" u="none" cap="none" strike="noStrike">
                    <a:solidFill>
                      <a:srgbClr val="53C93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(</a:t>
                </a:r>
                <a:r>
                  <a:rPr b="0" i="0" lang="zh-CN" sz="28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x::Float64</a:t>
                </a:r>
                <a:r>
                  <a:rPr b="0" i="0" lang="zh-CN" sz="2800" u="none" cap="none" strike="noStrike">
                    <a:solidFill>
                      <a:srgbClr val="53C93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)</a:t>
                </a: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Consolas"/>
                  <a:buNone/>
                </a:pPr>
                <a:r>
                  <a:rPr b="0" i="0" lang="zh-CN" sz="28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</a:t>
                </a:r>
                <a:r>
                  <a:rPr b="0" i="0" lang="zh-CN" sz="2800" u="none" cap="none" strike="noStrike">
                    <a:solidFill>
                      <a:srgbClr val="7030A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return</a:t>
                </a:r>
                <a:r>
                  <a:rPr b="0" i="0" lang="zh-CN" sz="28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r>
                  <a:rPr b="0" i="0" lang="zh-CN" sz="2800" u="none" cap="none" strike="noStrike">
                    <a:solidFill>
                      <a:srgbClr val="00B0F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sqrt.</a:t>
                </a:r>
                <a:r>
                  <a:rPr b="0" i="0" lang="zh-CN" sz="2800" u="none" cap="none" strike="noStrike">
                    <a:solidFill>
                      <a:srgbClr val="53C93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(</a:t>
                </a:r>
                <a:r>
                  <a:rPr b="1" i="0" lang="zh-CN" sz="2800" u="sng" cap="none" strike="noStrike">
                    <a:solidFill>
                      <a:srgbClr val="C07162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[</a:t>
                </a:r>
                <a:r>
                  <a:rPr b="0" i="0" lang="zh-CN" sz="28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x; </a:t>
                </a:r>
                <a:r>
                  <a:rPr b="0" i="0" lang="zh-CN" sz="2800" u="none" cap="none" strike="noStrike">
                    <a:solidFill>
                      <a:srgbClr val="FFC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[1</a:t>
                </a:r>
                <a:r>
                  <a:rPr b="0" i="0" lang="zh-CN" sz="28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,</a:t>
                </a:r>
                <a:r>
                  <a:rPr b="0" i="0" lang="zh-CN" sz="2800" u="none" cap="none" strike="noStrike">
                    <a:solidFill>
                      <a:srgbClr val="FFC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2]</a:t>
                </a:r>
                <a:r>
                  <a:rPr b="1" i="0" lang="zh-CN" sz="2800" u="sng" cap="none" strike="noStrike">
                    <a:solidFill>
                      <a:srgbClr val="C07162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]</a:t>
                </a:r>
                <a:r>
                  <a:rPr b="0" i="0" lang="zh-CN" sz="2800" u="none" cap="none" strike="noStrike">
                    <a:solidFill>
                      <a:srgbClr val="53C93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)</a:t>
                </a: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030A0"/>
                  </a:buClr>
                  <a:buSzPct val="25000"/>
                  <a:buFont typeface="Consolas"/>
                  <a:buNone/>
                </a:pPr>
                <a:r>
                  <a:rPr b="0" i="0" lang="zh-CN" sz="2800" u="none" cap="none" strike="noStrike">
                    <a:solidFill>
                      <a:srgbClr val="7030A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end</a:t>
                </a:r>
              </a:p>
            </p:txBody>
          </p:sp>
          <p:sp>
            <p:nvSpPr>
              <p:cNvPr id="538" name="Shape 538"/>
              <p:cNvSpPr/>
              <p:nvPr/>
            </p:nvSpPr>
            <p:spPr>
              <a:xfrm>
                <a:off x="1990" y="6783"/>
                <a:ext cx="9600" cy="2400"/>
              </a:xfrm>
              <a:prstGeom prst="flowChartAlternateProcess">
                <a:avLst/>
              </a:prstGeom>
              <a:solidFill>
                <a:srgbClr val="00B0F0">
                  <a:alpha val="15770"/>
                </a:srgbClr>
              </a:solidFill>
              <a:ln cap="flat" cmpd="sng" w="9525">
                <a:solidFill>
                  <a:srgbClr val="00B0F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39" name="Shape 539"/>
          <p:cNvGrpSpPr/>
          <p:nvPr/>
        </p:nvGrpSpPr>
        <p:grpSpPr>
          <a:xfrm>
            <a:off x="268288" y="179705"/>
            <a:ext cx="3344541" cy="1419866"/>
            <a:chOff x="404" y="322"/>
            <a:chExt cx="5267" cy="2235"/>
          </a:xfrm>
        </p:grpSpPr>
        <p:sp>
          <p:nvSpPr>
            <p:cNvPr id="540" name="Shape 540"/>
            <p:cNvSpPr txBox="1"/>
            <p:nvPr/>
          </p:nvSpPr>
          <p:spPr>
            <a:xfrm>
              <a:off x="432" y="1155"/>
              <a:ext cx="5239" cy="129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onsolas"/>
                <a:buNone/>
              </a:pPr>
              <a:r>
                <a:rPr b="0" i="0" lang="zh-CN" sz="16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function f(x::Float64)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onsolas"/>
                <a:buNone/>
              </a:pPr>
              <a:r>
                <a:rPr b="0" i="0" lang="zh-CN" sz="16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return sqrt.([x; [1,2]])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onsolas"/>
                <a:buNone/>
              </a:pPr>
              <a:r>
                <a:rPr b="0" i="0" lang="zh-CN" sz="16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end</a:t>
              </a:r>
            </a:p>
          </p:txBody>
        </p:sp>
        <p:grpSp>
          <p:nvGrpSpPr>
            <p:cNvPr id="541" name="Shape 541"/>
            <p:cNvGrpSpPr/>
            <p:nvPr/>
          </p:nvGrpSpPr>
          <p:grpSpPr>
            <a:xfrm>
              <a:off x="404" y="322"/>
              <a:ext cx="5135" cy="2235"/>
              <a:chOff x="426" y="498"/>
              <a:chExt cx="5135" cy="2235"/>
            </a:xfrm>
          </p:grpSpPr>
          <p:sp>
            <p:nvSpPr>
              <p:cNvPr id="542" name="Shape 542"/>
              <p:cNvSpPr/>
              <p:nvPr/>
            </p:nvSpPr>
            <p:spPr>
              <a:xfrm>
                <a:off x="426" y="1247"/>
                <a:ext cx="5135" cy="1486"/>
              </a:xfrm>
              <a:prstGeom prst="flowChartAlternateProcess">
                <a:avLst/>
              </a:prstGeom>
              <a:solidFill>
                <a:schemeClr val="accent1">
                  <a:alpha val="33725"/>
                </a:schemeClr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Shape 543"/>
              <p:cNvSpPr txBox="1"/>
              <p:nvPr/>
            </p:nvSpPr>
            <p:spPr>
              <a:xfrm>
                <a:off x="1840" y="498"/>
                <a:ext cx="2367" cy="5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zh-CN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Input string</a:t>
                </a:r>
              </a:p>
            </p:txBody>
          </p:sp>
        </p:grpSp>
      </p:grpSp>
      <p:cxnSp>
        <p:nvCxnSpPr>
          <p:cNvPr id="544" name="Shape 544"/>
          <p:cNvCxnSpPr/>
          <p:nvPr/>
        </p:nvCxnSpPr>
        <p:spPr>
          <a:xfrm>
            <a:off x="1876425" y="1597025"/>
            <a:ext cx="1857300" cy="212700"/>
          </a:xfrm>
          <a:prstGeom prst="bentConnector2">
            <a:avLst/>
          </a:prstGeom>
          <a:noFill/>
          <a:ln cap="flat" cmpd="sng" w="22225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grpSp>
        <p:nvGrpSpPr>
          <p:cNvPr id="545" name="Shape 545"/>
          <p:cNvGrpSpPr/>
          <p:nvPr/>
        </p:nvGrpSpPr>
        <p:grpSpPr>
          <a:xfrm>
            <a:off x="668337" y="2089150"/>
            <a:ext cx="1996122" cy="1068387"/>
            <a:chOff x="1576" y="3310"/>
            <a:chExt cx="3143" cy="1683"/>
          </a:xfrm>
        </p:grpSpPr>
        <p:sp>
          <p:nvSpPr>
            <p:cNvPr id="546" name="Shape 546"/>
            <p:cNvSpPr txBox="1"/>
            <p:nvPr/>
          </p:nvSpPr>
          <p:spPr>
            <a:xfrm>
              <a:off x="2629" y="4161"/>
              <a:ext cx="933" cy="5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zh-CN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41</a:t>
              </a:r>
            </a:p>
          </p:txBody>
        </p:sp>
        <p:grpSp>
          <p:nvGrpSpPr>
            <p:cNvPr id="547" name="Shape 547"/>
            <p:cNvGrpSpPr/>
            <p:nvPr/>
          </p:nvGrpSpPr>
          <p:grpSpPr>
            <a:xfrm>
              <a:off x="1576" y="3310"/>
              <a:ext cx="3143" cy="1683"/>
              <a:chOff x="1478" y="3263"/>
              <a:chExt cx="3293" cy="1700"/>
            </a:xfrm>
          </p:grpSpPr>
          <p:sp>
            <p:nvSpPr>
              <p:cNvPr id="548" name="Shape 548"/>
              <p:cNvSpPr txBox="1"/>
              <p:nvPr/>
            </p:nvSpPr>
            <p:spPr>
              <a:xfrm>
                <a:off x="1478" y="3263"/>
                <a:ext cx="3293" cy="58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zh-CN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Cursor position</a:t>
                </a:r>
              </a:p>
            </p:txBody>
          </p:sp>
          <p:sp>
            <p:nvSpPr>
              <p:cNvPr id="549" name="Shape 549"/>
              <p:cNvSpPr/>
              <p:nvPr/>
            </p:nvSpPr>
            <p:spPr>
              <a:xfrm>
                <a:off x="1650" y="3813"/>
                <a:ext cx="2882" cy="1149"/>
              </a:xfrm>
              <a:prstGeom prst="flowChartAlternateProcess">
                <a:avLst/>
              </a:prstGeom>
              <a:solidFill>
                <a:srgbClr val="8E7CC3">
                  <a:alpha val="25770"/>
                </a:srgbClr>
              </a:solidFill>
              <a:ln cap="flat" cmpd="sng" w="9525">
                <a:solidFill>
                  <a:srgbClr val="7030A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550" name="Shape 550"/>
          <p:cNvCxnSpPr>
            <a:stCxn id="549" idx="2"/>
          </p:cNvCxnSpPr>
          <p:nvPr/>
        </p:nvCxnSpPr>
        <p:spPr>
          <a:xfrm rot="-5400000">
            <a:off x="4600189" y="-441262"/>
            <a:ext cx="644400" cy="6553200"/>
          </a:xfrm>
          <a:prstGeom prst="bentConnector4">
            <a:avLst>
              <a:gd fmla="val -64274" name="adj1"/>
              <a:gd fmla="val 97234" name="adj2"/>
            </a:avLst>
          </a:prstGeom>
          <a:noFill/>
          <a:ln cap="flat" cmpd="sng" w="22225">
            <a:solidFill>
              <a:srgbClr val="7030A0"/>
            </a:solidFill>
            <a:prstDash val="solid"/>
            <a:round/>
            <a:headEnd len="med" w="med" type="none"/>
            <a:tailEnd len="lg" w="lg" type="stealth"/>
          </a:ln>
        </p:spPr>
      </p:cxnSp>
      <p:grpSp>
        <p:nvGrpSpPr>
          <p:cNvPr id="551" name="Shape 551"/>
          <p:cNvGrpSpPr/>
          <p:nvPr/>
        </p:nvGrpSpPr>
        <p:grpSpPr>
          <a:xfrm>
            <a:off x="3756024" y="182563"/>
            <a:ext cx="4113847" cy="2852737"/>
            <a:chOff x="5897" y="324"/>
            <a:chExt cx="6477" cy="4494"/>
          </a:xfrm>
        </p:grpSpPr>
        <p:sp>
          <p:nvSpPr>
            <p:cNvPr id="552" name="Shape 552"/>
            <p:cNvSpPr txBox="1"/>
            <p:nvPr/>
          </p:nvSpPr>
          <p:spPr>
            <a:xfrm>
              <a:off x="5938" y="1111"/>
              <a:ext cx="6436" cy="357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onsolas"/>
                <a:buNone/>
              </a:pPr>
              <a:r>
                <a:rPr b="0" i="0" lang="zh-CN" sz="13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18-element Array{Tokenize.Tokens.Token,1}: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onsolas"/>
                <a:buNone/>
              </a:pPr>
              <a:r>
                <a:rPr b="0" i="0" lang="zh-CN" sz="13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1,1-1,8          KEYWORD        "function"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onsolas"/>
                <a:buNone/>
              </a:pPr>
              <a:r>
                <a:rPr b="0" i="0" lang="zh-CN" sz="13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1,9-1,9          WHITESPACE     " "       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onsolas"/>
                <a:buNone/>
              </a:pPr>
              <a:r>
                <a:rPr b="0" i="0" lang="zh-CN" sz="13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1,10-1,10        IDENTIFIER     "f"       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onsolas"/>
                <a:buNone/>
              </a:pPr>
              <a:r>
                <a:rPr b="0" i="0" lang="zh-CN" sz="13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1,11-1,11        LPAREN         "("       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onsolas"/>
                <a:buNone/>
              </a:pPr>
              <a:r>
                <a:rPr b="0" i="0" lang="zh-CN" sz="13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1,12-1,12        IDENTIFIER     "x"       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onsolas"/>
                <a:buNone/>
              </a:pPr>
              <a:r>
                <a:rPr b="0" i="0" lang="zh-CN" sz="13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1,13-1,14        OP             "::"      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onsolas"/>
                <a:buNone/>
              </a:pPr>
              <a:r>
                <a:rPr b="0" i="0" lang="zh-CN" sz="13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1,15-1,21        IDENTIFIER     "Float64" 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onsolas"/>
                <a:buNone/>
              </a:pPr>
              <a:r>
                <a:rPr b="0" i="0" lang="zh-CN" sz="13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1,22-1,22        RPAREN         ")"       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onsolas"/>
                <a:buNone/>
              </a:pPr>
              <a:r>
                <a:rPr b="0" i="0" lang="zh-CN" sz="13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...   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onsolas"/>
                <a:buNone/>
              </a:pPr>
              <a:r>
                <a:rPr b="0" i="0" lang="zh-CN" sz="13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3,4-3,3          ENDMARKER      ""   </a:t>
              </a:r>
            </a:p>
          </p:txBody>
        </p:sp>
        <p:grpSp>
          <p:nvGrpSpPr>
            <p:cNvPr id="553" name="Shape 553"/>
            <p:cNvGrpSpPr/>
            <p:nvPr/>
          </p:nvGrpSpPr>
          <p:grpSpPr>
            <a:xfrm>
              <a:off x="5897" y="324"/>
              <a:ext cx="6433" cy="4494"/>
              <a:chOff x="6261" y="640"/>
              <a:chExt cx="6433" cy="4210"/>
            </a:xfrm>
          </p:grpSpPr>
          <p:sp>
            <p:nvSpPr>
              <p:cNvPr id="554" name="Shape 554"/>
              <p:cNvSpPr txBox="1"/>
              <p:nvPr/>
            </p:nvSpPr>
            <p:spPr>
              <a:xfrm>
                <a:off x="6958" y="640"/>
                <a:ext cx="5081" cy="5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zh-CN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Tokenization (</a:t>
                </a:r>
                <a:r>
                  <a:rPr b="0" i="0" lang="zh-CN" sz="18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Tokenize.jl</a:t>
                </a:r>
                <a:r>
                  <a:rPr b="0" i="0" lang="zh-CN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)</a:t>
                </a:r>
              </a:p>
            </p:txBody>
          </p:sp>
          <p:sp>
            <p:nvSpPr>
              <p:cNvPr id="555" name="Shape 555"/>
              <p:cNvSpPr/>
              <p:nvPr/>
            </p:nvSpPr>
            <p:spPr>
              <a:xfrm>
                <a:off x="6261" y="1198"/>
                <a:ext cx="6433" cy="3652"/>
              </a:xfrm>
              <a:prstGeom prst="flowChartAlternateProcess">
                <a:avLst/>
              </a:prstGeom>
              <a:gradFill>
                <a:gsLst>
                  <a:gs pos="0">
                    <a:srgbClr val="9EE256">
                      <a:alpha val="33725"/>
                    </a:srgbClr>
                  </a:gs>
                  <a:gs pos="100000">
                    <a:srgbClr val="52762D">
                      <a:alpha val="33725"/>
                    </a:srgbClr>
                  </a:gs>
                </a:gsLst>
                <a:lin ang="19260001" scaled="0"/>
              </a:gradFill>
              <a:ln cap="flat" cmpd="sng" w="9525">
                <a:solidFill>
                  <a:srgbClr val="53C93D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556" name="Shape 556"/>
          <p:cNvCxnSpPr>
            <a:stCxn id="555" idx="3"/>
          </p:cNvCxnSpPr>
          <p:nvPr/>
        </p:nvCxnSpPr>
        <p:spPr>
          <a:xfrm>
            <a:off x="7841295" y="1797939"/>
            <a:ext cx="357300" cy="716100"/>
          </a:xfrm>
          <a:prstGeom prst="bentConnector3">
            <a:avLst>
              <a:gd fmla="val 50251" name="adj1"/>
            </a:avLst>
          </a:prstGeom>
          <a:noFill/>
          <a:ln cap="flat" cmpd="sng" w="22225">
            <a:solidFill>
              <a:srgbClr val="92D050"/>
            </a:solidFill>
            <a:prstDash val="solid"/>
            <a:round/>
            <a:headEnd len="med" w="med" type="none"/>
            <a:tailEnd len="lg" w="lg" type="stealth"/>
          </a:ln>
        </p:spPr>
      </p:cxnSp>
      <p:grpSp>
        <p:nvGrpSpPr>
          <p:cNvPr id="557" name="Shape 557"/>
          <p:cNvGrpSpPr/>
          <p:nvPr/>
        </p:nvGrpSpPr>
        <p:grpSpPr>
          <a:xfrm>
            <a:off x="8199438" y="187325"/>
            <a:ext cx="3756025" cy="4206875"/>
            <a:chOff x="12930" y="214"/>
            <a:chExt cx="5915" cy="6624"/>
          </a:xfrm>
        </p:grpSpPr>
        <p:grpSp>
          <p:nvGrpSpPr>
            <p:cNvPr id="558" name="Shape 558"/>
            <p:cNvGrpSpPr/>
            <p:nvPr/>
          </p:nvGrpSpPr>
          <p:grpSpPr>
            <a:xfrm>
              <a:off x="13226" y="1324"/>
              <a:ext cx="5305" cy="5370"/>
              <a:chOff x="13422" y="1147"/>
              <a:chExt cx="5305" cy="5370"/>
            </a:xfrm>
          </p:grpSpPr>
          <p:sp>
            <p:nvSpPr>
              <p:cNvPr id="559" name="Shape 559"/>
              <p:cNvSpPr txBox="1"/>
              <p:nvPr/>
            </p:nvSpPr>
            <p:spPr>
              <a:xfrm>
                <a:off x="13441" y="1580"/>
                <a:ext cx="5252" cy="129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030A0"/>
                  </a:buClr>
                  <a:buSzPct val="25000"/>
                  <a:buFont typeface="Consolas"/>
                  <a:buNone/>
                </a:pPr>
                <a:r>
                  <a:rPr b="0" i="0" lang="zh-CN" sz="1600" u="none" cap="none" strike="noStrike">
                    <a:solidFill>
                      <a:srgbClr val="7030A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function</a:t>
                </a:r>
                <a:r>
                  <a:rPr b="0" i="0" lang="zh-CN" sz="16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r>
                  <a:rPr b="0" i="0" lang="zh-CN" sz="1600" u="none" cap="none" strike="noStrike">
                    <a:solidFill>
                      <a:srgbClr val="00B0F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f</a:t>
                </a:r>
                <a:r>
                  <a:rPr b="0" i="0" lang="zh-CN" sz="16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(x::Float64)</a:t>
                </a: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Consolas"/>
                  <a:buNone/>
                </a:pPr>
                <a:r>
                  <a:rPr b="0" i="0" lang="zh-CN" sz="16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</a:t>
                </a:r>
                <a:r>
                  <a:rPr b="0" i="0" lang="zh-CN" sz="1600" u="none" cap="none" strike="noStrike">
                    <a:solidFill>
                      <a:srgbClr val="7030A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return</a:t>
                </a:r>
                <a:r>
                  <a:rPr b="0" i="0" lang="zh-CN" sz="16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r>
                  <a:rPr b="0" i="0" lang="zh-CN" sz="1600" u="none" cap="none" strike="noStrike">
                    <a:solidFill>
                      <a:srgbClr val="00B0F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sqrt.</a:t>
                </a:r>
                <a:r>
                  <a:rPr b="0" i="0" lang="zh-CN" sz="16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([x; [</a:t>
                </a:r>
                <a:r>
                  <a:rPr b="0" i="0" lang="zh-CN" sz="1600" u="none" cap="none" strike="noStrike">
                    <a:solidFill>
                      <a:srgbClr val="FFC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r>
                  <a:rPr b="0" i="0" lang="zh-CN" sz="16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,</a:t>
                </a:r>
                <a:r>
                  <a:rPr b="0" i="0" lang="zh-CN" sz="1600" u="none" cap="none" strike="noStrike">
                    <a:solidFill>
                      <a:srgbClr val="FFC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</a:t>
                </a:r>
                <a:r>
                  <a:rPr b="0" i="0" lang="zh-CN" sz="16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]])</a:t>
                </a: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030A0"/>
                  </a:buClr>
                  <a:buSzPct val="25000"/>
                  <a:buFont typeface="Consolas"/>
                  <a:buNone/>
                </a:pPr>
                <a:r>
                  <a:rPr b="0" i="0" lang="zh-CN" sz="1600" u="none" cap="none" strike="noStrike">
                    <a:solidFill>
                      <a:srgbClr val="7030A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end</a:t>
                </a:r>
              </a:p>
            </p:txBody>
          </p:sp>
          <p:sp>
            <p:nvSpPr>
              <p:cNvPr id="560" name="Shape 560"/>
              <p:cNvSpPr txBox="1"/>
              <p:nvPr/>
            </p:nvSpPr>
            <p:spPr>
              <a:xfrm>
                <a:off x="13422" y="3461"/>
                <a:ext cx="5255" cy="129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Consolas"/>
                  <a:buNone/>
                </a:pPr>
                <a:r>
                  <a:rPr b="0" i="0" lang="zh-CN" sz="16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function f(x::Float64)</a:t>
                </a: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Consolas"/>
                  <a:buNone/>
                </a:pPr>
                <a:r>
                  <a:rPr b="0" i="0" lang="zh-CN" sz="16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return sqrt.(</a:t>
                </a:r>
                <a:r>
                  <a:rPr b="1" i="0" lang="zh-CN" sz="1600" u="sng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[</a:t>
                </a:r>
                <a:r>
                  <a:rPr b="0" i="0" lang="zh-CN" sz="16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x; [1,2]</a:t>
                </a:r>
                <a:r>
                  <a:rPr b="1" i="0" lang="zh-CN" sz="1600" u="sng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]</a:t>
                </a:r>
                <a:r>
                  <a:rPr b="0" i="0" lang="zh-CN" sz="16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)</a:t>
                </a: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Consolas"/>
                  <a:buNone/>
                </a:pPr>
                <a:r>
                  <a:rPr b="0" i="0" lang="zh-CN" sz="16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end</a:t>
                </a:r>
              </a:p>
            </p:txBody>
          </p:sp>
          <p:sp>
            <p:nvSpPr>
              <p:cNvPr id="561" name="Shape 561"/>
              <p:cNvSpPr txBox="1"/>
              <p:nvPr/>
            </p:nvSpPr>
            <p:spPr>
              <a:xfrm>
                <a:off x="13455" y="5222"/>
                <a:ext cx="5271" cy="129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Consolas"/>
                  <a:buNone/>
                </a:pPr>
                <a:r>
                  <a:rPr b="0" i="0" lang="zh-CN" sz="16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function f</a:t>
                </a:r>
                <a:r>
                  <a:rPr b="0" i="0" lang="zh-CN" sz="1600" u="none" cap="none" strike="noStrike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(</a:t>
                </a:r>
                <a:r>
                  <a:rPr b="0" i="0" lang="zh-CN" sz="16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x::Float64</a:t>
                </a:r>
                <a:r>
                  <a:rPr b="0" i="0" lang="zh-CN" sz="1600" u="none" cap="none" strike="noStrike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)</a:t>
                </a:r>
                <a:r>
                  <a:rPr b="0" i="0" lang="zh-CN" sz="16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</a:t>
                </a: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Consolas"/>
                  <a:buNone/>
                </a:pPr>
                <a:r>
                  <a:rPr b="0" i="0" lang="zh-CN" sz="16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return sqrt.</a:t>
                </a:r>
                <a:r>
                  <a:rPr b="0" i="0" lang="zh-CN" sz="1600" u="none" cap="none" strike="noStrike">
                    <a:solidFill>
                      <a:srgbClr val="53C93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(</a:t>
                </a:r>
                <a:r>
                  <a:rPr b="0" i="0" lang="zh-CN" sz="1600" u="none" cap="none" strike="noStrike">
                    <a:solidFill>
                      <a:srgbClr val="C07162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[</a:t>
                </a:r>
                <a:r>
                  <a:rPr b="0" i="0" lang="zh-CN" sz="16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x; </a:t>
                </a:r>
                <a:r>
                  <a:rPr b="0" i="0" lang="zh-CN" sz="1600" u="none" cap="none" strike="noStrike">
                    <a:solidFill>
                      <a:srgbClr val="FFC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[</a:t>
                </a:r>
                <a:r>
                  <a:rPr b="0" i="0" lang="zh-CN" sz="16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1,2</a:t>
                </a:r>
                <a:r>
                  <a:rPr b="0" i="0" lang="zh-CN" sz="1600" u="none" cap="none" strike="noStrike">
                    <a:solidFill>
                      <a:srgbClr val="FFC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]</a:t>
                </a:r>
                <a:r>
                  <a:rPr b="0" i="0" lang="zh-CN" sz="1600" u="none" cap="none" strike="noStrike">
                    <a:solidFill>
                      <a:srgbClr val="C07162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]</a:t>
                </a:r>
                <a:r>
                  <a:rPr b="0" i="0" lang="zh-CN" sz="1600" u="none" cap="none" strike="noStrike">
                    <a:solidFill>
                      <a:srgbClr val="53C93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)</a:t>
                </a: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Consolas"/>
                  <a:buNone/>
                </a:pPr>
                <a:r>
                  <a:rPr b="0" i="0" lang="zh-CN" sz="16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end</a:t>
                </a:r>
              </a:p>
            </p:txBody>
          </p:sp>
          <p:sp>
            <p:nvSpPr>
              <p:cNvPr id="562" name="Shape 562"/>
              <p:cNvSpPr txBox="1"/>
              <p:nvPr/>
            </p:nvSpPr>
            <p:spPr>
              <a:xfrm>
                <a:off x="13460" y="4865"/>
                <a:ext cx="3851" cy="4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zh-CN" sz="1400" u="sng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Rainbow brackets</a:t>
                </a:r>
              </a:p>
            </p:txBody>
          </p:sp>
          <p:sp>
            <p:nvSpPr>
              <p:cNvPr id="563" name="Shape 563"/>
              <p:cNvSpPr txBox="1"/>
              <p:nvPr/>
            </p:nvSpPr>
            <p:spPr>
              <a:xfrm>
                <a:off x="13458" y="3046"/>
                <a:ext cx="2442" cy="4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zh-CN" sz="1400" u="sng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Active brackets</a:t>
                </a:r>
              </a:p>
            </p:txBody>
          </p:sp>
          <p:sp>
            <p:nvSpPr>
              <p:cNvPr id="564" name="Shape 564"/>
              <p:cNvSpPr txBox="1"/>
              <p:nvPr/>
            </p:nvSpPr>
            <p:spPr>
              <a:xfrm>
                <a:off x="13474" y="1147"/>
                <a:ext cx="3010" cy="4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zh-CN" sz="1400" u="sng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Syntax highlighting</a:t>
                </a:r>
              </a:p>
            </p:txBody>
          </p:sp>
        </p:grpSp>
        <p:grpSp>
          <p:nvGrpSpPr>
            <p:cNvPr id="565" name="Shape 565"/>
            <p:cNvGrpSpPr/>
            <p:nvPr/>
          </p:nvGrpSpPr>
          <p:grpSpPr>
            <a:xfrm>
              <a:off x="12930" y="214"/>
              <a:ext cx="5915" cy="6624"/>
              <a:chOff x="10611" y="584"/>
              <a:chExt cx="5915" cy="7044"/>
            </a:xfrm>
          </p:grpSpPr>
          <p:sp>
            <p:nvSpPr>
              <p:cNvPr id="566" name="Shape 566"/>
              <p:cNvSpPr/>
              <p:nvPr/>
            </p:nvSpPr>
            <p:spPr>
              <a:xfrm>
                <a:off x="10611" y="1328"/>
                <a:ext cx="5915" cy="6299"/>
              </a:xfrm>
              <a:prstGeom prst="flowChartAlternateProcess">
                <a:avLst/>
              </a:prstGeom>
              <a:solidFill>
                <a:srgbClr val="FFD966">
                  <a:alpha val="22690"/>
                </a:srgbClr>
              </a:solidFill>
              <a:ln cap="flat" cmpd="sng" w="9525">
                <a:solidFill>
                  <a:srgbClr val="FFC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Shape 567"/>
              <p:cNvSpPr txBox="1"/>
              <p:nvPr/>
            </p:nvSpPr>
            <p:spPr>
              <a:xfrm>
                <a:off x="11163" y="584"/>
                <a:ext cx="4905" cy="6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zh-CN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Run passes (</a:t>
                </a:r>
                <a:r>
                  <a:rPr b="0" i="0" lang="zh-CN" sz="18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Crayons.jl</a:t>
                </a:r>
                <a:r>
                  <a:rPr b="0" i="0" lang="zh-CN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)</a:t>
                </a:r>
              </a:p>
            </p:txBody>
          </p:sp>
        </p:grpSp>
      </p:grpSp>
      <p:cxnSp>
        <p:nvCxnSpPr>
          <p:cNvPr id="568" name="Shape 568"/>
          <p:cNvCxnSpPr>
            <a:stCxn id="566" idx="2"/>
          </p:cNvCxnSpPr>
          <p:nvPr/>
        </p:nvCxnSpPr>
        <p:spPr>
          <a:xfrm rot="5400000">
            <a:off x="8250300" y="3438550"/>
            <a:ext cx="871500" cy="2782800"/>
          </a:xfrm>
          <a:prstGeom prst="bentConnector2">
            <a:avLst/>
          </a:prstGeom>
          <a:noFill/>
          <a:ln cap="flat" cmpd="sng" w="22225">
            <a:solidFill>
              <a:srgbClr val="FFC000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609600" y="190500"/>
            <a:ext cx="10972799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zh-CN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</a:p>
        </p:txBody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09600" y="1174750"/>
            <a:ext cx="10972799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zh-C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Julia REPL (0.6)</a:t>
            </a:r>
          </a:p>
          <a:p>
            <a:pPr indent="-3429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zh-C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OhMyREPL.jl</a:t>
            </a:r>
          </a:p>
          <a:p>
            <a:pPr indent="-3429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zh-C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</a:p>
          <a:p>
            <a:pPr indent="-3429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zh-C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/>
          <p:nvPr>
            <p:ph type="title"/>
          </p:nvPr>
        </p:nvSpPr>
        <p:spPr>
          <a:xfrm>
            <a:off x="458787" y="2898775"/>
            <a:ext cx="10972799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zh-CN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/>
          <p:nvPr>
            <p:ph type="title"/>
          </p:nvPr>
        </p:nvSpPr>
        <p:spPr>
          <a:xfrm>
            <a:off x="609600" y="190500"/>
            <a:ext cx="10972799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zh-C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/ Acknowledgments</a:t>
            </a:r>
          </a:p>
        </p:txBody>
      </p:sp>
      <p:sp>
        <p:nvSpPr>
          <p:cNvPr id="579" name="Shape 579"/>
          <p:cNvSpPr txBox="1"/>
          <p:nvPr>
            <p:ph idx="1" type="body"/>
          </p:nvPr>
        </p:nvSpPr>
        <p:spPr>
          <a:xfrm>
            <a:off x="609600" y="1174750"/>
            <a:ext cx="10972799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zh-C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OhMyREPL.jl, package to customize the REPL.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zh-C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packages split out from package: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Char char="–"/>
            </a:pPr>
            <a:r>
              <a:rPr b="0" i="0" lang="zh-CN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Tokenize.jl</a:t>
            </a:r>
            <a:r>
              <a:rPr b="0" i="0" lang="zh-C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Lexing of Julia code	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Char char="–"/>
            </a:pPr>
            <a:r>
              <a:rPr b="0" i="0" lang="zh-CN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Crayons.jl</a:t>
            </a:r>
            <a:r>
              <a:rPr b="0" i="0" lang="zh-C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Colors in terminal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zh-C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Thanks to: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zh-C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Zac Nugent </a:t>
            </a:r>
            <a:r>
              <a:rPr b="0" i="0" lang="zh-CN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@ZacNL</a:t>
            </a:r>
            <a:r>
              <a:rPr b="0" i="0" lang="zh-C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&amp; Sebastian Pfitzner </a:t>
            </a:r>
            <a:r>
              <a:rPr b="0" i="0" lang="zh-CN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@pfitzseb </a:t>
            </a:r>
            <a:r>
              <a:rPr b="0" i="0" lang="zh-C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bugfixes to</a:t>
            </a:r>
            <a:r>
              <a:rPr b="0" i="0" lang="zh-CN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Tokenize.jl</a:t>
            </a:r>
          </a:p>
          <a:p>
            <a: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zh-CN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i="0" lang="zh-C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Everyone who filed issues / PRs for my packages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/>
          <p:nvPr>
            <p:ph type="title"/>
          </p:nvPr>
        </p:nvSpPr>
        <p:spPr>
          <a:xfrm>
            <a:off x="458787" y="2898775"/>
            <a:ext cx="10972799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zh-CN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br>
              <a:rPr b="0" i="0" lang="zh-CN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zh-CN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/ Comments?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458787" y="2898775"/>
            <a:ext cx="10972799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zh-CN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Julia REPL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1" type="body"/>
          </p:nvPr>
        </p:nvSpPr>
        <p:spPr>
          <a:xfrm>
            <a:off x="574675" y="1044575"/>
            <a:ext cx="10972799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zh-C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 - Read Eval Print Loop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zh-C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Written in Julia since </a:t>
            </a:r>
            <a:r>
              <a:rPr b="0" i="0" lang="zh-CN" sz="3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#6270</a:t>
            </a:r>
            <a:r>
              <a:rPr b="0" i="0" lang="zh-C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(Mar 2014)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zh-C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 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zh-C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History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zh-C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mode (reverse / forward)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zh-C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Keybindings (customizable)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zh-C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 completion (Unicode, fields)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zh-C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Extensible (</a:t>
            </a:r>
            <a:r>
              <a:rPr b="0" i="0" lang="zh-CN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RCall.jl</a:t>
            </a:r>
            <a:r>
              <a:rPr b="0" i="0" lang="zh-C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REPL mode)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zh-C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color customization (prompt color, text color)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Shape 423"/>
          <p:cNvSpPr txBox="1"/>
          <p:nvPr>
            <p:ph type="title"/>
          </p:nvPr>
        </p:nvSpPr>
        <p:spPr>
          <a:xfrm>
            <a:off x="306387" y="244475"/>
            <a:ext cx="3438525" cy="630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zh-C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Julia REPL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1" type="body"/>
          </p:nvPr>
        </p:nvSpPr>
        <p:spPr>
          <a:xfrm>
            <a:off x="574675" y="1044575"/>
            <a:ext cx="10972799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C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Prompt pasting (</a:t>
            </a:r>
            <a:r>
              <a:rPr b="0" i="0" lang="zh-CN" sz="3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#17599</a:t>
            </a:r>
            <a:r>
              <a:rPr b="0" i="0" lang="zh-C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4572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zh-C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with code snippets starting with the </a:t>
            </a:r>
            <a:r>
              <a:rPr b="0" i="0" lang="zh-CN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julia&gt; prompt</a:t>
            </a:r>
          </a:p>
          <a:p>
            <a:pPr indent="-4572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zh-C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Doctests</a:t>
            </a:r>
          </a:p>
          <a:p>
            <a:pPr indent="-4572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zh-C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copied from a REPL session</a:t>
            </a:r>
          </a:p>
          <a:p>
            <a:pPr indent="-4572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zh-C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Annoying to manually have to scrub code before executing it</a:t>
            </a:r>
          </a:p>
          <a:p>
            <a:pPr indent="-4572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zh-C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Now, automatically detect the </a:t>
            </a:r>
            <a:r>
              <a:rPr b="0" i="0" lang="zh-CN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julia&gt; </a:t>
            </a:r>
            <a:r>
              <a:rPr b="0" i="0" lang="zh-C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prompt when pasting, remove the prompt and output </a:t>
            </a:r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C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Shape 429"/>
          <p:cNvSpPr txBox="1"/>
          <p:nvPr>
            <p:ph type="title"/>
          </p:nvPr>
        </p:nvSpPr>
        <p:spPr>
          <a:xfrm>
            <a:off x="306387" y="273050"/>
            <a:ext cx="4167186" cy="5746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zh-C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Julia REPL 0.6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1511300" y="3028950"/>
            <a:ext cx="8104187" cy="146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zh-C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julia&gt; Char(0x110000)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zh-C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'\U110000': Unicode U+110000 (category Cn: Other, not assigned)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zh-C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julia&gt; isvalid(Char, 0x110000)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zh-C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1" type="body"/>
          </p:nvPr>
        </p:nvSpPr>
        <p:spPr>
          <a:xfrm>
            <a:off x="574675" y="1044575"/>
            <a:ext cx="10972799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C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stack traces (</a:t>
            </a:r>
            <a:r>
              <a:rPr b="0" i="0" lang="zh-CN" sz="3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#19569</a:t>
            </a:r>
            <a:r>
              <a:rPr b="0" i="0" lang="zh-C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4572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zh-C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Old:</a:t>
            </a:r>
          </a:p>
          <a:p>
            <a:pPr indent="0" lvl="1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C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C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 txBox="1"/>
          <p:nvPr>
            <p:ph type="title"/>
          </p:nvPr>
        </p:nvSpPr>
        <p:spPr>
          <a:xfrm>
            <a:off x="306387" y="273050"/>
            <a:ext cx="4167186" cy="5746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zh-C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Julia REPL 0.6</a:t>
            </a:r>
          </a:p>
        </p:txBody>
      </p:sp>
      <p:pic>
        <p:nvPicPr>
          <p:cNvPr id="437" name="Shape 4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0900" y="2184400"/>
            <a:ext cx="7912100" cy="3808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idx="1" type="body"/>
          </p:nvPr>
        </p:nvSpPr>
        <p:spPr>
          <a:xfrm>
            <a:off x="574675" y="1044575"/>
            <a:ext cx="10972799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C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stack traces (</a:t>
            </a:r>
            <a:r>
              <a:rPr b="0" i="0" lang="zh-CN" sz="3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#19569</a:t>
            </a:r>
            <a:r>
              <a:rPr b="0" i="0" lang="zh-C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4572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zh-C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New:</a:t>
            </a:r>
          </a:p>
          <a:p>
            <a:pPr indent="0" lvl="1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zh-C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Numbered list of stackframes</a:t>
            </a:r>
          </a:p>
          <a:p>
            <a:pPr indent="-4572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zh-C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editor at stackframe with shortcut </a:t>
            </a:r>
            <a:r>
              <a:rPr b="0" i="0" lang="zh-CN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Ctrl +Q</a:t>
            </a:r>
            <a:r>
              <a:rPr b="0" i="0" lang="zh-C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C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Shape 443"/>
          <p:cNvSpPr txBox="1"/>
          <p:nvPr>
            <p:ph type="title"/>
          </p:nvPr>
        </p:nvSpPr>
        <p:spPr>
          <a:xfrm>
            <a:off x="306387" y="273050"/>
            <a:ext cx="4167186" cy="5746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zh-C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Julia REPL 0.6</a:t>
            </a:r>
          </a:p>
        </p:txBody>
      </p:sp>
      <p:pic>
        <p:nvPicPr>
          <p:cNvPr id="444" name="Shape 4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90725" y="2160588"/>
            <a:ext cx="7637462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idx="1" type="body"/>
          </p:nvPr>
        </p:nvSpPr>
        <p:spPr>
          <a:xfrm>
            <a:off x="574675" y="1044575"/>
            <a:ext cx="10972799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C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stack traces (</a:t>
            </a:r>
            <a:r>
              <a:rPr b="0" i="0" lang="zh-CN" sz="3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#19569</a:t>
            </a:r>
            <a:r>
              <a:rPr b="0" i="0" lang="zh-C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4572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zh-C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New:</a:t>
            </a:r>
          </a:p>
          <a:p>
            <a:pPr indent="0" lvl="1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zh-CN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ENV["JULIA_STACKFRAME_LINEINFO_COLOR"] = :cyan;</a:t>
            </a:r>
          </a:p>
          <a:p>
            <a: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zh-CN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ENV["JULIA_STACKFRAME_FUNCTION_COLOR"] = :yellow;</a:t>
            </a:r>
          </a:p>
          <a:p>
            <a: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C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/>
          <p:nvPr>
            <p:ph type="title"/>
          </p:nvPr>
        </p:nvSpPr>
        <p:spPr>
          <a:xfrm>
            <a:off x="306387" y="273050"/>
            <a:ext cx="4167186" cy="5746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zh-C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Julia REPL 0.6</a:t>
            </a:r>
          </a:p>
        </p:txBody>
      </p:sp>
      <p:pic>
        <p:nvPicPr>
          <p:cNvPr id="451" name="Shape 4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200" y="2143125"/>
            <a:ext cx="7639050" cy="23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type="title"/>
          </p:nvPr>
        </p:nvSpPr>
        <p:spPr>
          <a:xfrm>
            <a:off x="458787" y="2898775"/>
            <a:ext cx="10972799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zh-CN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OhMyREPL.jl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5_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4_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