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bf67f2967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bf67f2967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bf67f2967_2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bf67f2967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bf67f29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bf67f29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bfc2bae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bfc2bae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QPSK modulation/demodulation + Rayleigh Fading + Least Square Solution to Fading channel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bf67f29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bf67f29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bf67f2967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bf67f2967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17200" y="15183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MIMO-OFDM</a:t>
            </a:r>
            <a:endParaRPr/>
          </a:p>
        </p:txBody>
      </p:sp>
      <p:sp>
        <p:nvSpPr>
          <p:cNvPr id="135" name="Google Shape;135;p13"/>
          <p:cNvSpPr txBox="1"/>
          <p:nvPr>
            <p:ph idx="1" type="subTitle"/>
          </p:nvPr>
        </p:nvSpPr>
        <p:spPr>
          <a:xfrm>
            <a:off x="2801875" y="2318700"/>
            <a:ext cx="52824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Weekly Meeting: Week 3</a:t>
            </a:r>
            <a:endParaRPr sz="1800"/>
          </a:p>
          <a:p>
            <a:pPr indent="0" lvl="0" marL="0" rtl="0" algn="ctr">
              <a:spcBef>
                <a:spcPts val="0"/>
              </a:spcBef>
              <a:spcAft>
                <a:spcPts val="0"/>
              </a:spcAft>
              <a:buNone/>
            </a:pPr>
            <a:r>
              <a:rPr lang="en" sz="1800"/>
              <a:t>Kate Bowers, </a:t>
            </a:r>
            <a:r>
              <a:rPr lang="en" sz="1800"/>
              <a:t>Kristopher Jung,</a:t>
            </a:r>
            <a:r>
              <a:rPr lang="en" sz="1800"/>
              <a:t> Samuel Spillane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 Overview</a:t>
            </a:r>
            <a:endParaRPr/>
          </a:p>
        </p:txBody>
      </p:sp>
      <p:sp>
        <p:nvSpPr>
          <p:cNvPr id="141" name="Google Shape;141;p14"/>
          <p:cNvSpPr txBox="1"/>
          <p:nvPr>
            <p:ph idx="1" type="body"/>
          </p:nvPr>
        </p:nvSpPr>
        <p:spPr>
          <a:xfrm>
            <a:off x="1228475" y="15330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Experimental Study of Cooperative MIMO at HF Band </a:t>
            </a:r>
            <a:r>
              <a:rPr lang="en"/>
              <a:t> was on the application of MIMO technology to HF and solutions to the problems inherent.</a:t>
            </a:r>
            <a:endParaRPr/>
          </a:p>
          <a:p>
            <a:pPr indent="-311150" lvl="0" marL="457200" rtl="0" algn="l">
              <a:spcBef>
                <a:spcPts val="0"/>
              </a:spcBef>
              <a:spcAft>
                <a:spcPts val="0"/>
              </a:spcAft>
              <a:buSzPts val="1300"/>
              <a:buChar char="●"/>
            </a:pPr>
            <a:r>
              <a:rPr b="1" lang="en"/>
              <a:t>An Experimental Investigation Into the Feasibility of MIMO Techniques Within the HF Band</a:t>
            </a:r>
            <a:r>
              <a:rPr lang="en"/>
              <a:t> looked into potential </a:t>
            </a:r>
            <a:r>
              <a:rPr lang="en"/>
              <a:t>methodologies</a:t>
            </a:r>
            <a:r>
              <a:rPr lang="en"/>
              <a:t> for the </a:t>
            </a:r>
            <a:r>
              <a:rPr lang="en"/>
              <a:t>application</a:t>
            </a:r>
            <a:r>
              <a:rPr lang="en"/>
              <a:t> of MIMO with HF.</a:t>
            </a:r>
            <a:endParaRPr/>
          </a:p>
          <a:p>
            <a:pPr indent="-311150" lvl="0" marL="457200" rtl="0" algn="l">
              <a:spcBef>
                <a:spcPts val="0"/>
              </a:spcBef>
              <a:spcAft>
                <a:spcPts val="0"/>
              </a:spcAft>
              <a:buSzPts val="1300"/>
              <a:buChar char="●"/>
            </a:pPr>
            <a:r>
              <a:rPr b="1" lang="en"/>
              <a:t>From Theory to Practice: An Overview of MIMO Space–Time Coded Wireless Systems</a:t>
            </a:r>
            <a:r>
              <a:rPr lang="en"/>
              <a:t> provides a general overview of MIMO technology and techniques  as it currently stands</a:t>
            </a:r>
            <a:endParaRPr/>
          </a:p>
          <a:p>
            <a:pPr indent="-311150" lvl="0" marL="457200" rtl="0" algn="l">
              <a:spcBef>
                <a:spcPts val="0"/>
              </a:spcBef>
              <a:spcAft>
                <a:spcPts val="0"/>
              </a:spcAft>
              <a:buSzPts val="1300"/>
              <a:buChar char="●"/>
            </a:pPr>
            <a:r>
              <a:rPr b="1" lang="en"/>
              <a:t>An Overview of MIMO Communications—A Key to Gigabit Wireless </a:t>
            </a:r>
            <a:r>
              <a:rPr lang="en"/>
              <a:t>details the current state of MIMO technologies in the context of 5G internet.</a:t>
            </a:r>
            <a:endParaRPr/>
          </a:p>
          <a:p>
            <a:pPr indent="-311150" lvl="0" marL="457200" rtl="0" algn="l">
              <a:spcBef>
                <a:spcPts val="0"/>
              </a:spcBef>
              <a:spcAft>
                <a:spcPts val="0"/>
              </a:spcAft>
              <a:buSzPts val="1300"/>
              <a:buChar char="●"/>
            </a:pPr>
            <a:r>
              <a:rPr b="1" lang="en"/>
              <a:t>Cognitive engine implementation for wireless multicarrier transceivers - </a:t>
            </a:r>
            <a:r>
              <a:rPr lang="en"/>
              <a:t>presents a genetic-algorithm driven, cognitive radio decision engine that determines the optimal radio transmission parameters for single and multicarrier systems.</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 Cont.</a:t>
            </a:r>
            <a:endParaRPr/>
          </a:p>
        </p:txBody>
      </p:sp>
      <p:sp>
        <p:nvSpPr>
          <p:cNvPr id="147" name="Google Shape;147;p15"/>
          <p:cNvSpPr txBox="1"/>
          <p:nvPr>
            <p:ph idx="1" type="body"/>
          </p:nvPr>
        </p:nvSpPr>
        <p:spPr>
          <a:xfrm>
            <a:off x="1228475" y="15330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New Detection Schemes for Transmit Diversity with no Channel Estimation </a:t>
            </a:r>
            <a:r>
              <a:rPr lang="en"/>
              <a:t>entertains using two transmission antennas and one </a:t>
            </a:r>
            <a:r>
              <a:rPr lang="en"/>
              <a:t>receiving</a:t>
            </a:r>
            <a:r>
              <a:rPr lang="en"/>
              <a:t> antennas.</a:t>
            </a:r>
            <a:endParaRPr/>
          </a:p>
          <a:p>
            <a:pPr indent="-311150" lvl="0" marL="457200" rtl="0" algn="l">
              <a:spcBef>
                <a:spcPts val="0"/>
              </a:spcBef>
              <a:spcAft>
                <a:spcPts val="0"/>
              </a:spcAft>
              <a:buSzPts val="1300"/>
              <a:buChar char="●"/>
            </a:pPr>
            <a:r>
              <a:rPr b="1" lang="en"/>
              <a:t>A New MIMO HF Data Link: Designing for High Data Rates and Backwards Compatibility</a:t>
            </a:r>
            <a:r>
              <a:rPr lang="en"/>
              <a:t> discusses compact cross-polarized arrays through measurements as a way to apply MIMO to HF.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Week 3</a:t>
            </a:r>
            <a:endParaRPr/>
          </a:p>
          <a:p>
            <a:pPr indent="-298450" lvl="1" marL="914400" rtl="0" algn="l">
              <a:spcBef>
                <a:spcPts val="0"/>
              </a:spcBef>
              <a:spcAft>
                <a:spcPts val="0"/>
              </a:spcAft>
              <a:buSzPts val="1100"/>
              <a:buChar char="○"/>
            </a:pPr>
            <a:r>
              <a:rPr lang="en"/>
              <a:t>Implement Waterson channel model (Rayleigh Fading)  in MATLAB (with data outputs)</a:t>
            </a:r>
            <a:endParaRPr/>
          </a:p>
          <a:p>
            <a:pPr indent="-298450" lvl="1" marL="914400" rtl="0" algn="l">
              <a:spcBef>
                <a:spcPts val="0"/>
              </a:spcBef>
              <a:spcAft>
                <a:spcPts val="0"/>
              </a:spcAft>
              <a:buSzPts val="1100"/>
              <a:buChar char="○"/>
            </a:pPr>
            <a:r>
              <a:rPr lang="en"/>
              <a:t>Implement traditional estimation algorithms like  RLS and LMS</a:t>
            </a:r>
            <a:endParaRPr/>
          </a:p>
          <a:p>
            <a:pPr indent="-298450" lvl="1" marL="914400" rtl="0" algn="l">
              <a:spcBef>
                <a:spcPts val="0"/>
              </a:spcBef>
              <a:spcAft>
                <a:spcPts val="0"/>
              </a:spcAft>
              <a:buSzPts val="1100"/>
              <a:buChar char="○"/>
            </a:pPr>
            <a:r>
              <a:rPr lang="en"/>
              <a:t>Initial CE baseline algorithm design</a:t>
            </a:r>
            <a:endParaRPr/>
          </a:p>
          <a:p>
            <a:pPr indent="-311150" lvl="0" marL="457200" rtl="0" algn="l">
              <a:spcBef>
                <a:spcPts val="0"/>
              </a:spcBef>
              <a:spcAft>
                <a:spcPts val="0"/>
              </a:spcAft>
              <a:buSzPts val="1300"/>
              <a:buChar char="●"/>
            </a:pPr>
            <a:r>
              <a:rPr lang="en"/>
              <a:t>Weeks 4-6</a:t>
            </a:r>
            <a:endParaRPr/>
          </a:p>
          <a:p>
            <a:pPr indent="-298450" lvl="1" marL="914400" rtl="0" algn="l">
              <a:spcBef>
                <a:spcPts val="0"/>
              </a:spcBef>
              <a:spcAft>
                <a:spcPts val="0"/>
              </a:spcAft>
              <a:buSzPts val="1100"/>
              <a:buChar char="○"/>
            </a:pPr>
            <a:r>
              <a:rPr lang="en"/>
              <a:t>Design and implement CE algorithms (Genetic, Epsilon-greedy)</a:t>
            </a:r>
            <a:endParaRPr/>
          </a:p>
          <a:p>
            <a:pPr indent="-298450" lvl="1" marL="914400" rtl="0" algn="l">
              <a:spcBef>
                <a:spcPts val="0"/>
              </a:spcBef>
              <a:spcAft>
                <a:spcPts val="0"/>
              </a:spcAft>
              <a:buSzPts val="1100"/>
              <a:buChar char="○"/>
            </a:pPr>
            <a:r>
              <a:rPr lang="en"/>
              <a:t>Test a variety of ML </a:t>
            </a:r>
            <a:r>
              <a:rPr lang="en"/>
              <a:t>algorithms</a:t>
            </a:r>
            <a:r>
              <a:rPr lang="en"/>
              <a:t> for improving the IO of our MIMO implementation</a:t>
            </a:r>
            <a:endParaRPr/>
          </a:p>
          <a:p>
            <a:pPr indent="-311150" lvl="0" marL="457200" rtl="0" algn="l">
              <a:spcBef>
                <a:spcPts val="0"/>
              </a:spcBef>
              <a:spcAft>
                <a:spcPts val="0"/>
              </a:spcAft>
              <a:buSzPts val="1300"/>
              <a:buChar char="●"/>
            </a:pPr>
            <a:r>
              <a:rPr lang="en"/>
              <a:t>Week 7-10</a:t>
            </a:r>
            <a:endParaRPr/>
          </a:p>
          <a:p>
            <a:pPr indent="-298450" lvl="1" marL="914400" rtl="0" algn="l">
              <a:spcBef>
                <a:spcPts val="0"/>
              </a:spcBef>
              <a:spcAft>
                <a:spcPts val="0"/>
              </a:spcAft>
              <a:buSzPts val="1100"/>
              <a:buChar char="○"/>
            </a:pPr>
            <a:r>
              <a:rPr lang="en"/>
              <a:t>Other tasks</a:t>
            </a:r>
            <a:endParaRPr/>
          </a:p>
          <a:p>
            <a:pPr indent="-298450" lvl="1" marL="914400" rtl="0" algn="l">
              <a:spcBef>
                <a:spcPts val="0"/>
              </a:spcBef>
              <a:spcAft>
                <a:spcPts val="0"/>
              </a:spcAft>
              <a:buSzPts val="1100"/>
              <a:buChar char="○"/>
            </a:pPr>
            <a:r>
              <a:rPr lang="en"/>
              <a:t>paper writing</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First Simulations- Credit of </a:t>
            </a:r>
            <a:r>
              <a:rPr lang="en"/>
              <a:t>at Mathworks for their</a:t>
            </a:r>
            <a:r>
              <a:rPr lang="en"/>
              <a:t> OFDM with MIMO Simulation </a:t>
            </a:r>
            <a:endParaRPr/>
          </a:p>
        </p:txBody>
      </p:sp>
      <p:sp>
        <p:nvSpPr>
          <p:cNvPr id="159" name="Google Shape;159;p17"/>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0" name="Google Shape;160;p1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17"/>
          <p:cNvPicPr preferRelativeResize="0"/>
          <p:nvPr/>
        </p:nvPicPr>
        <p:blipFill>
          <a:blip r:embed="rId3">
            <a:alphaModFix/>
          </a:blip>
          <a:stretch>
            <a:fillRect/>
          </a:stretch>
        </p:blipFill>
        <p:spPr>
          <a:xfrm>
            <a:off x="1039637" y="1567550"/>
            <a:ext cx="3532374" cy="2649274"/>
          </a:xfrm>
          <a:prstGeom prst="rect">
            <a:avLst/>
          </a:prstGeom>
          <a:noFill/>
          <a:ln>
            <a:noFill/>
          </a:ln>
        </p:spPr>
      </p:pic>
      <p:pic>
        <p:nvPicPr>
          <p:cNvPr id="162" name="Google Shape;162;p17"/>
          <p:cNvPicPr preferRelativeResize="0"/>
          <p:nvPr/>
        </p:nvPicPr>
        <p:blipFill>
          <a:blip r:embed="rId4">
            <a:alphaModFix/>
          </a:blip>
          <a:stretch>
            <a:fillRect/>
          </a:stretch>
        </p:blipFill>
        <p:spPr>
          <a:xfrm>
            <a:off x="4804025" y="1567551"/>
            <a:ext cx="3532374" cy="2649281"/>
          </a:xfrm>
          <a:prstGeom prst="rect">
            <a:avLst/>
          </a:prstGeom>
          <a:noFill/>
          <a:ln>
            <a:noFill/>
          </a:ln>
        </p:spPr>
      </p:pic>
      <p:pic>
        <p:nvPicPr>
          <p:cNvPr id="163" name="Google Shape;163;p17"/>
          <p:cNvPicPr preferRelativeResize="0"/>
          <p:nvPr/>
        </p:nvPicPr>
        <p:blipFill>
          <a:blip r:embed="rId5">
            <a:alphaModFix/>
          </a:blip>
          <a:stretch>
            <a:fillRect/>
          </a:stretch>
        </p:blipFill>
        <p:spPr>
          <a:xfrm>
            <a:off x="759200" y="4289950"/>
            <a:ext cx="7800975" cy="72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2124750" y="19974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Questions?</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Clr>
                <a:srgbClr val="FFFFFF"/>
              </a:buClr>
              <a:buSzPts val="900"/>
              <a:buFont typeface="Times New Roman"/>
              <a:buAutoNum type="arabicPeriod"/>
            </a:pPr>
            <a:r>
              <a:rPr lang="en" sz="900">
                <a:solidFill>
                  <a:srgbClr val="FFFFFF"/>
                </a:solidFill>
                <a:latin typeface="Times New Roman"/>
                <a:ea typeface="Times New Roman"/>
                <a:cs typeface="Times New Roman"/>
                <a:sym typeface="Times New Roman"/>
              </a:rPr>
              <a:t>Vasily Yu. Doroshenko, Inna O. Dvorakova, Alexander A. Malyutin, and Yuri B. Nechaev "Experimental Study of Co­operative MIMO at HF Band," in Proc. 36th International Conf. on Telecommunications and Signal Processing (TSP), Rome, Italy, 2013, pp 160-165.</a:t>
            </a:r>
            <a:endParaRPr sz="900">
              <a:solidFill>
                <a:srgbClr val="FFFFFF"/>
              </a:solidFill>
              <a:latin typeface="Times New Roman"/>
              <a:ea typeface="Times New Roman"/>
              <a:cs typeface="Times New Roman"/>
              <a:sym typeface="Times New Roman"/>
            </a:endParaRPr>
          </a:p>
          <a:p>
            <a:pPr indent="-285750" lvl="0" marL="457200" rtl="0" algn="l">
              <a:spcBef>
                <a:spcPts val="0"/>
              </a:spcBef>
              <a:spcAft>
                <a:spcPts val="0"/>
              </a:spcAft>
              <a:buClr>
                <a:srgbClr val="FFFFFF"/>
              </a:buClr>
              <a:buSzPts val="900"/>
              <a:buFont typeface="Times New Roman"/>
              <a:buAutoNum type="arabicPeriod"/>
            </a:pPr>
            <a:r>
              <a:rPr lang="en" sz="900">
                <a:solidFill>
                  <a:srgbClr val="FFFFFF"/>
                </a:solidFill>
                <a:latin typeface="Times New Roman"/>
                <a:ea typeface="Times New Roman"/>
                <a:cs typeface="Times New Roman"/>
                <a:sym typeface="Times New Roman"/>
              </a:rPr>
              <a:t>S.D. Gunashekar, E.M. Warrington, S. Salous, W. Kassem, L. Bertel, D. Lemur, H. Zhang, and N. Abbasi "An Experimental Investigation Into the Feasibility of MIMO Techniques Within the HF Band," in  2nd European Conference on Antennas and Propagation, Edinburgh, UK, 2007. </a:t>
            </a:r>
            <a:endParaRPr sz="900">
              <a:solidFill>
                <a:srgbClr val="FFFFFF"/>
              </a:solidFill>
              <a:latin typeface="Times New Roman"/>
              <a:ea typeface="Times New Roman"/>
              <a:cs typeface="Times New Roman"/>
              <a:sym typeface="Times New Roman"/>
            </a:endParaRPr>
          </a:p>
          <a:p>
            <a:pPr indent="-285750" lvl="0" marL="457200" rtl="0" algn="l">
              <a:spcBef>
                <a:spcPts val="0"/>
              </a:spcBef>
              <a:spcAft>
                <a:spcPts val="0"/>
              </a:spcAft>
              <a:buClr>
                <a:srgbClr val="FFFFFF"/>
              </a:buClr>
              <a:buSzPts val="900"/>
              <a:buFont typeface="Times New Roman"/>
              <a:buAutoNum type="arabicPeriod"/>
            </a:pPr>
            <a:r>
              <a:rPr lang="en" sz="900">
                <a:solidFill>
                  <a:srgbClr val="FFFFFF"/>
                </a:solidFill>
                <a:latin typeface="Times New Roman"/>
                <a:ea typeface="Times New Roman"/>
                <a:cs typeface="Times New Roman"/>
                <a:sym typeface="Times New Roman"/>
              </a:rPr>
              <a:t>D. Gesbert, M. Shafi, Da-shan Shiu, P. J. Smith and A. Naguib, "From theory to practice: an overview of MIMO space-time coded wireless systems," in IEEE Journal on Selected Areas in Communications, vol. 21, no. 3, pp. 281-302, April 2003.</a:t>
            </a:r>
            <a:endParaRPr sz="900">
              <a:solidFill>
                <a:srgbClr val="FFFFFF"/>
              </a:solidFill>
              <a:latin typeface="Times New Roman"/>
              <a:ea typeface="Times New Roman"/>
              <a:cs typeface="Times New Roman"/>
              <a:sym typeface="Times New Roman"/>
            </a:endParaRPr>
          </a:p>
          <a:p>
            <a:pPr indent="-285750" lvl="0" marL="457200" rtl="0" algn="l">
              <a:spcBef>
                <a:spcPts val="0"/>
              </a:spcBef>
              <a:spcAft>
                <a:spcPts val="0"/>
              </a:spcAft>
              <a:buClr>
                <a:srgbClr val="FFFFFF"/>
              </a:buClr>
              <a:buSzPts val="900"/>
              <a:buFont typeface="Times New Roman"/>
              <a:buAutoNum type="arabicPeriod"/>
            </a:pPr>
            <a:r>
              <a:rPr lang="en" sz="900">
                <a:solidFill>
                  <a:srgbClr val="FFFFFF"/>
                </a:solidFill>
                <a:latin typeface="Times New Roman"/>
                <a:ea typeface="Times New Roman"/>
                <a:cs typeface="Times New Roman"/>
                <a:sym typeface="Times New Roman"/>
              </a:rPr>
              <a:t>A. J. Paulraj, D. A. Gore, R. U. Nabar and H. Bolcskei, "An overview of MIMO communications - a key to gigabit wireless," in Proceedings of the IEEE, vol. 92, no. 2, pp. 198-218, Feb. 2004.</a:t>
            </a:r>
            <a:endParaRPr sz="900">
              <a:solidFill>
                <a:srgbClr val="FFFFFF"/>
              </a:solidFill>
              <a:latin typeface="Times New Roman"/>
              <a:ea typeface="Times New Roman"/>
              <a:cs typeface="Times New Roman"/>
              <a:sym typeface="Times New Roman"/>
            </a:endParaRPr>
          </a:p>
          <a:p>
            <a:pPr indent="-285750" lvl="0" marL="457200" rtl="0" algn="l">
              <a:spcBef>
                <a:spcPts val="0"/>
              </a:spcBef>
              <a:spcAft>
                <a:spcPts val="0"/>
              </a:spcAft>
              <a:buClr>
                <a:srgbClr val="FFFFFF"/>
              </a:buClr>
              <a:buSzPts val="900"/>
              <a:buFont typeface="Times New Roman"/>
              <a:buAutoNum type="arabicPeriod"/>
            </a:pPr>
            <a:r>
              <a:rPr lang="en" sz="900">
                <a:solidFill>
                  <a:srgbClr val="FFFFFF"/>
                </a:solidFill>
                <a:latin typeface="Times New Roman"/>
                <a:ea typeface="Times New Roman"/>
                <a:cs typeface="Times New Roman"/>
                <a:sym typeface="Times New Roman"/>
              </a:rPr>
              <a:t>T. R. Newman, B. R. Barker, A. M. Wyglinski, A. Agah, J. B. Evans, and G. Minden "Cognitive engine implementation for wireless multicarrier transceivers," in Cognitive engine implementation for wireless multicarrier transceivers, vol. 7, pp. 1129-1142, Nov. 2007. </a:t>
            </a:r>
            <a:endParaRPr sz="900">
              <a:solidFill>
                <a:srgbClr val="FFFFFF"/>
              </a:solidFill>
              <a:latin typeface="Times New Roman"/>
              <a:ea typeface="Times New Roman"/>
              <a:cs typeface="Times New Roman"/>
              <a:sym typeface="Times New Roman"/>
            </a:endParaRPr>
          </a:p>
          <a:p>
            <a:pPr indent="-285750" lvl="0" marL="457200" rtl="0" algn="l">
              <a:spcBef>
                <a:spcPts val="0"/>
              </a:spcBef>
              <a:spcAft>
                <a:spcPts val="0"/>
              </a:spcAft>
              <a:buClr>
                <a:srgbClr val="FFFFFF"/>
              </a:buClr>
              <a:buSzPts val="900"/>
              <a:buFont typeface="Times New Roman"/>
              <a:buAutoNum type="arabicPeriod"/>
            </a:pPr>
            <a:r>
              <a:rPr lang="en" sz="900">
                <a:solidFill>
                  <a:srgbClr val="FFFFFF"/>
                </a:solidFill>
                <a:latin typeface="Times New Roman"/>
                <a:ea typeface="Times New Roman"/>
                <a:cs typeface="Times New Roman"/>
                <a:sym typeface="Times New Roman"/>
              </a:rPr>
              <a:t>V. Tarokh, S. M. Alamouti and P. Poon, "New detection schemes for transmit diversity with no channel estimation," ICUPC '98. IEEE 1998 International Conference on Universal Personal Communications. Conference Proceedings (Cat. No.98TH8384), Florence, Italy, 1998, pp. 917-920 vol.2.</a:t>
            </a:r>
            <a:endParaRPr sz="900">
              <a:solidFill>
                <a:srgbClr val="FFFFFF"/>
              </a:solidFill>
              <a:latin typeface="Times New Roman"/>
              <a:ea typeface="Times New Roman"/>
              <a:cs typeface="Times New Roman"/>
              <a:sym typeface="Times New Roman"/>
            </a:endParaRPr>
          </a:p>
          <a:p>
            <a:pPr indent="-285750" lvl="0" marL="457200" rtl="0" algn="l">
              <a:spcBef>
                <a:spcPts val="0"/>
              </a:spcBef>
              <a:spcAft>
                <a:spcPts val="0"/>
              </a:spcAft>
              <a:buClr>
                <a:srgbClr val="FFFFFF"/>
              </a:buClr>
              <a:buSzPts val="900"/>
              <a:buFont typeface="Times New Roman"/>
              <a:buAutoNum type="arabicPeriod"/>
            </a:pPr>
            <a:r>
              <a:rPr lang="en" sz="900">
                <a:solidFill>
                  <a:srgbClr val="FFFFFF"/>
                </a:solidFill>
                <a:latin typeface="Times New Roman"/>
                <a:ea typeface="Times New Roman"/>
                <a:cs typeface="Times New Roman"/>
                <a:sym typeface="Times New Roman"/>
              </a:rPr>
              <a:t>R. C. Daniels and S. W. Peters, "A New MIMO HF Data Link: Designing for High Data Rates and Backwards Compatibility," MILCOM 2013 - 2013 IEEE Military Communications Conference, San Diego, CA, 2013, pp. 1256-1261.</a:t>
            </a:r>
            <a:endParaRPr sz="900">
              <a:solidFill>
                <a:srgbClr val="FFFFFF"/>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sz="90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