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cc2e2396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cc2e2396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cc2e2396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cc2e2396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d0c43af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d0c43af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c1e3d75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c1e3d75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bf67f29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bf67f29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c7afab5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c7afab5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bf67f29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bf67f29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cc2e239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cc2e239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c7afab5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c7afab5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d0336ef2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d0336ef2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d0336ef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d0336ef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ce81b5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ce81b5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c7afab5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c7afab5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8.jpg"/><Relationship Id="rId5"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17200" y="15183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MIMO</a:t>
            </a:r>
            <a:endParaRPr/>
          </a:p>
        </p:txBody>
      </p:sp>
      <p:sp>
        <p:nvSpPr>
          <p:cNvPr id="135" name="Google Shape;135;p13"/>
          <p:cNvSpPr txBox="1"/>
          <p:nvPr>
            <p:ph idx="1" type="subTitle"/>
          </p:nvPr>
        </p:nvSpPr>
        <p:spPr>
          <a:xfrm>
            <a:off x="2801875" y="2318700"/>
            <a:ext cx="52824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Weekly Meeting: Week 6</a:t>
            </a:r>
            <a:endParaRPr sz="1800"/>
          </a:p>
          <a:p>
            <a:pPr indent="0" lvl="0" marL="0" rtl="0" algn="ctr">
              <a:spcBef>
                <a:spcPts val="0"/>
              </a:spcBef>
              <a:spcAft>
                <a:spcPts val="0"/>
              </a:spcAft>
              <a:buNone/>
            </a:pPr>
            <a:r>
              <a:rPr lang="en" sz="1800"/>
              <a:t>Kate Bowers, </a:t>
            </a:r>
            <a:r>
              <a:rPr lang="en" sz="1800"/>
              <a:t>Kristopher Jung,</a:t>
            </a:r>
            <a:r>
              <a:rPr lang="en" sz="1800"/>
              <a:t> Samuel Spillane</a:t>
            </a:r>
            <a:endParaRPr sz="1800"/>
          </a:p>
        </p:txBody>
      </p:sp>
      <p:pic>
        <p:nvPicPr>
          <p:cNvPr id="136" name="Google Shape;136;p13"/>
          <p:cNvPicPr preferRelativeResize="0"/>
          <p:nvPr/>
        </p:nvPicPr>
        <p:blipFill>
          <a:blip r:embed="rId3">
            <a:alphaModFix/>
          </a:blip>
          <a:stretch>
            <a:fillRect/>
          </a:stretch>
        </p:blipFill>
        <p:spPr>
          <a:xfrm flipH="1">
            <a:off x="-2262525" y="2640825"/>
            <a:ext cx="2556104" cy="2013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Was Wrong?</a:t>
            </a:r>
            <a:endParaRPr sz="3000"/>
          </a:p>
        </p:txBody>
      </p:sp>
      <p:sp>
        <p:nvSpPr>
          <p:cNvPr id="205" name="Google Shape;205;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chemeClr val="lt1"/>
              </a:buClr>
              <a:buSzPts val="1800"/>
              <a:buFont typeface="Lato"/>
              <a:buChar char="●"/>
            </a:pPr>
            <a:r>
              <a:rPr lang="en" sz="1800"/>
              <a:t>Last week, we were told that our BER was concerningly high</a:t>
            </a:r>
            <a:endParaRPr sz="1800"/>
          </a:p>
          <a:p>
            <a:pPr indent="-342900" lvl="0" marL="457200" marR="0" rtl="0" algn="just">
              <a:lnSpc>
                <a:spcPct val="115000"/>
              </a:lnSpc>
              <a:spcBef>
                <a:spcPts val="0"/>
              </a:spcBef>
              <a:spcAft>
                <a:spcPts val="0"/>
              </a:spcAft>
              <a:buSzPts val="1800"/>
              <a:buChar char="●"/>
            </a:pPr>
            <a:r>
              <a:rPr lang="en" sz="1800"/>
              <a:t>Appears to be a difference in MATLAB implementations of AWGN</a:t>
            </a:r>
            <a:endParaRPr sz="1800"/>
          </a:p>
          <a:p>
            <a:pPr indent="-342900" lvl="1" marL="914400" marR="0" rtl="0" algn="just">
              <a:lnSpc>
                <a:spcPct val="115000"/>
              </a:lnSpc>
              <a:spcBef>
                <a:spcPts val="0"/>
              </a:spcBef>
              <a:spcAft>
                <a:spcPts val="0"/>
              </a:spcAft>
              <a:buSzPts val="1800"/>
              <a:buChar char="○"/>
            </a:pPr>
            <a:r>
              <a:rPr lang="en" sz="1800"/>
              <a:t>Built-in AWGN</a:t>
            </a:r>
            <a:endParaRPr sz="1800"/>
          </a:p>
          <a:p>
            <a:pPr indent="-342900" lvl="1" marL="914400" marR="0" rtl="0" algn="just">
              <a:lnSpc>
                <a:spcPct val="115000"/>
              </a:lnSpc>
              <a:spcBef>
                <a:spcPts val="0"/>
              </a:spcBef>
              <a:spcAft>
                <a:spcPts val="0"/>
              </a:spcAft>
              <a:buSzPts val="1800"/>
              <a:buChar char="○"/>
            </a:pPr>
            <a:r>
              <a:rPr lang="en" sz="1800"/>
              <a:t>Communications Toolbox AWGN object</a:t>
            </a:r>
            <a:endParaRPr sz="1800"/>
          </a:p>
        </p:txBody>
      </p:sp>
      <p:pic>
        <p:nvPicPr>
          <p:cNvPr id="206" name="Google Shape;206;p22"/>
          <p:cNvPicPr preferRelativeResize="0"/>
          <p:nvPr/>
        </p:nvPicPr>
        <p:blipFill>
          <a:blip r:embed="rId3">
            <a:alphaModFix/>
          </a:blip>
          <a:stretch>
            <a:fillRect/>
          </a:stretch>
        </p:blipFill>
        <p:spPr>
          <a:xfrm flipH="1">
            <a:off x="86900" y="-48000"/>
            <a:ext cx="861425" cy="67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3"/>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use the built-in function</a:t>
            </a:r>
            <a:endParaRPr/>
          </a:p>
        </p:txBody>
      </p:sp>
      <p:pic>
        <p:nvPicPr>
          <p:cNvPr id="212" name="Google Shape;212;p23"/>
          <p:cNvPicPr preferRelativeResize="0"/>
          <p:nvPr/>
        </p:nvPicPr>
        <p:blipFill>
          <a:blip r:embed="rId3">
            <a:alphaModFix/>
          </a:blip>
          <a:stretch>
            <a:fillRect/>
          </a:stretch>
        </p:blipFill>
        <p:spPr>
          <a:xfrm rot="-1172115">
            <a:off x="1297822" y="18449"/>
            <a:ext cx="1450553" cy="1142876"/>
          </a:xfrm>
          <a:prstGeom prst="rect">
            <a:avLst/>
          </a:prstGeom>
          <a:noFill/>
          <a:ln>
            <a:noFill/>
          </a:ln>
        </p:spPr>
      </p:pic>
      <p:pic>
        <p:nvPicPr>
          <p:cNvPr id="213" name="Google Shape;213;p23"/>
          <p:cNvPicPr preferRelativeResize="0"/>
          <p:nvPr/>
        </p:nvPicPr>
        <p:blipFill rotWithShape="1">
          <a:blip r:embed="rId4">
            <a:alphaModFix/>
          </a:blip>
          <a:srcRect b="-2693" l="-3952" r="-6447" t="-2127"/>
          <a:stretch/>
        </p:blipFill>
        <p:spPr>
          <a:xfrm>
            <a:off x="1742512" y="139538"/>
            <a:ext cx="5658975" cy="4281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a:t>
            </a:r>
            <a:endParaRPr/>
          </a:p>
        </p:txBody>
      </p:sp>
      <p:sp>
        <p:nvSpPr>
          <p:cNvPr id="219" name="Google Shape;219;p24"/>
          <p:cNvSpPr txBox="1"/>
          <p:nvPr>
            <p:ph idx="1" type="body"/>
          </p:nvPr>
        </p:nvSpPr>
        <p:spPr>
          <a:xfrm>
            <a:off x="1052550" y="967775"/>
            <a:ext cx="7038900" cy="2911200"/>
          </a:xfrm>
          <a:prstGeom prst="rect">
            <a:avLst/>
          </a:prstGeom>
        </p:spPr>
        <p:txBody>
          <a:bodyPr anchorCtr="0" anchor="t" bIns="91425" lIns="91425" spcFirstLastPara="1" rIns="91425" wrap="square" tIns="91425">
            <a:noAutofit/>
          </a:bodyPr>
          <a:lstStyle/>
          <a:p>
            <a:pPr indent="-342900" lvl="0" marL="457200" rtl="0" algn="just">
              <a:lnSpc>
                <a:spcPct val="125000"/>
              </a:lnSpc>
              <a:spcBef>
                <a:spcPts val="0"/>
              </a:spcBef>
              <a:spcAft>
                <a:spcPts val="0"/>
              </a:spcAft>
              <a:buSzPts val="1800"/>
              <a:buChar char="●"/>
            </a:pPr>
            <a:r>
              <a:rPr lang="en" sz="1800"/>
              <a:t>Q-Learning function is working for variables independent of one another and finds local optimums of each variable. </a:t>
            </a:r>
            <a:endParaRPr sz="1800"/>
          </a:p>
          <a:p>
            <a:pPr indent="0" lvl="0" marL="0" rtl="0" algn="just">
              <a:lnSpc>
                <a:spcPct val="125000"/>
              </a:lnSpc>
              <a:spcBef>
                <a:spcPts val="0"/>
              </a:spcBef>
              <a:spcAft>
                <a:spcPts val="0"/>
              </a:spcAft>
              <a:buNone/>
            </a:pPr>
            <a:r>
              <a:t/>
            </a:r>
            <a:endParaRPr sz="1800"/>
          </a:p>
          <a:p>
            <a:pPr indent="-342900" lvl="0" marL="457200" rtl="0" algn="just">
              <a:lnSpc>
                <a:spcPct val="125000"/>
              </a:lnSpc>
              <a:spcBef>
                <a:spcPts val="0"/>
              </a:spcBef>
              <a:spcAft>
                <a:spcPts val="0"/>
              </a:spcAft>
              <a:buSzPts val="1800"/>
              <a:buChar char="●"/>
            </a:pPr>
            <a:r>
              <a:rPr lang="en" sz="1800"/>
              <a:t>Currently adapting function to work with with multiple variables in conjunction with one another to find plural optimum.</a:t>
            </a:r>
            <a:endParaRPr sz="1800"/>
          </a:p>
          <a:p>
            <a:pPr indent="0" lvl="0" marL="457200" rtl="0" algn="just">
              <a:lnSpc>
                <a:spcPct val="125000"/>
              </a:lnSpc>
              <a:spcBef>
                <a:spcPts val="0"/>
              </a:spcBef>
              <a:spcAft>
                <a:spcPts val="0"/>
              </a:spcAft>
              <a:buNone/>
            </a:pPr>
            <a:r>
              <a:t/>
            </a:r>
            <a:endParaRPr sz="1800"/>
          </a:p>
          <a:p>
            <a:pPr indent="-342900" lvl="0" marL="457200" rtl="0" algn="just">
              <a:lnSpc>
                <a:spcPct val="125000"/>
              </a:lnSpc>
              <a:spcBef>
                <a:spcPts val="0"/>
              </a:spcBef>
              <a:spcAft>
                <a:spcPts val="0"/>
              </a:spcAft>
              <a:buSzPts val="1800"/>
              <a:buChar char="●"/>
            </a:pPr>
            <a:r>
              <a:rPr lang="en" sz="1800"/>
              <a:t>Programming a new methodology to handle multiple variable without using a n-dimensional Q-Table using an n-ordered counting system and a hash table to calculate rewards to achieve n^2 space requirements in n lookup-time. </a:t>
            </a:r>
            <a:endParaRPr sz="1800"/>
          </a:p>
        </p:txBody>
      </p:sp>
      <p:pic>
        <p:nvPicPr>
          <p:cNvPr id="220" name="Google Shape;220;p24"/>
          <p:cNvPicPr preferRelativeResize="0"/>
          <p:nvPr/>
        </p:nvPicPr>
        <p:blipFill>
          <a:blip r:embed="rId3">
            <a:alphaModFix/>
          </a:blip>
          <a:stretch>
            <a:fillRect/>
          </a:stretch>
        </p:blipFill>
        <p:spPr>
          <a:xfrm rot="1001046">
            <a:off x="8068975" y="2722365"/>
            <a:ext cx="1904832" cy="15007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Roadmap</a:t>
            </a:r>
            <a:endParaRPr sz="3000"/>
          </a:p>
        </p:txBody>
      </p:sp>
      <p:sp>
        <p:nvSpPr>
          <p:cNvPr id="226" name="Google Shape;226;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Week </a:t>
            </a:r>
            <a:r>
              <a:rPr lang="en" sz="1400"/>
              <a:t>6</a:t>
            </a:r>
            <a:endParaRPr sz="1400"/>
          </a:p>
          <a:p>
            <a:pPr indent="-317500" lvl="1" marL="914400" rtl="0" algn="l">
              <a:spcBef>
                <a:spcPts val="0"/>
              </a:spcBef>
              <a:spcAft>
                <a:spcPts val="0"/>
              </a:spcAft>
              <a:buSzPts val="1400"/>
              <a:buChar char="○"/>
            </a:pPr>
            <a:r>
              <a:rPr lang="en" sz="1400"/>
              <a:t>Invent modification of Q-Learning Algorithm for multiple variables in conjunction.</a:t>
            </a:r>
            <a:endParaRPr sz="1400"/>
          </a:p>
          <a:p>
            <a:pPr indent="-317500" lvl="1" marL="914400" rtl="0" algn="l">
              <a:spcBef>
                <a:spcPts val="0"/>
              </a:spcBef>
              <a:spcAft>
                <a:spcPts val="0"/>
              </a:spcAft>
              <a:buSzPts val="1400"/>
              <a:buChar char="○"/>
            </a:pPr>
            <a:r>
              <a:rPr lang="en" sz="1400"/>
              <a:t>Determine parameters for CEs, determine testing conditions</a:t>
            </a:r>
            <a:endParaRPr sz="1400"/>
          </a:p>
          <a:p>
            <a:pPr indent="-317500" lvl="1" marL="914400" rtl="0" algn="l">
              <a:spcBef>
                <a:spcPts val="0"/>
              </a:spcBef>
              <a:spcAft>
                <a:spcPts val="0"/>
              </a:spcAft>
              <a:buSzPts val="1400"/>
              <a:buChar char="○"/>
            </a:pPr>
            <a:r>
              <a:rPr lang="en" sz="1400"/>
              <a:t>Finish integrating equalizers with baseline model</a:t>
            </a:r>
            <a:endParaRPr sz="1400"/>
          </a:p>
          <a:p>
            <a:pPr indent="-317500" lvl="0" marL="457200" rtl="0" algn="l">
              <a:spcBef>
                <a:spcPts val="0"/>
              </a:spcBef>
              <a:spcAft>
                <a:spcPts val="0"/>
              </a:spcAft>
              <a:buSzPts val="1400"/>
              <a:buChar char="●"/>
            </a:pPr>
            <a:r>
              <a:rPr lang="en" sz="1400"/>
              <a:t>Week</a:t>
            </a:r>
            <a:r>
              <a:rPr lang="en" sz="1400"/>
              <a:t>s</a:t>
            </a:r>
            <a:r>
              <a:rPr lang="en" sz="1400"/>
              <a:t> 7</a:t>
            </a:r>
            <a:endParaRPr sz="1400"/>
          </a:p>
          <a:p>
            <a:pPr indent="-317500" lvl="1" marL="914400" rtl="0" algn="l">
              <a:spcBef>
                <a:spcPts val="0"/>
              </a:spcBef>
              <a:spcAft>
                <a:spcPts val="0"/>
              </a:spcAft>
              <a:buSzPts val="1400"/>
              <a:buChar char="○"/>
            </a:pPr>
            <a:r>
              <a:rPr lang="en" sz="1400"/>
              <a:t>Work on producing data and derive novel and meaningful conclusion</a:t>
            </a:r>
            <a:endParaRPr sz="1400"/>
          </a:p>
          <a:p>
            <a:pPr indent="-317500" lvl="1" marL="914400" rtl="0" algn="l">
              <a:spcBef>
                <a:spcPts val="0"/>
              </a:spcBef>
              <a:spcAft>
                <a:spcPts val="0"/>
              </a:spcAft>
              <a:buSzPts val="1400"/>
              <a:buChar char="○"/>
            </a:pPr>
            <a:r>
              <a:rPr lang="en" sz="1400"/>
              <a:t>Optimization</a:t>
            </a:r>
            <a:endParaRPr sz="1400"/>
          </a:p>
          <a:p>
            <a:pPr indent="-317500" lvl="0" marL="457200" rtl="0" algn="l">
              <a:spcBef>
                <a:spcPts val="0"/>
              </a:spcBef>
              <a:spcAft>
                <a:spcPts val="0"/>
              </a:spcAft>
              <a:buSzPts val="1400"/>
              <a:buChar char="●"/>
            </a:pPr>
            <a:r>
              <a:rPr lang="en" sz="1400"/>
              <a:t>Week 8-10</a:t>
            </a:r>
            <a:endParaRPr sz="1400"/>
          </a:p>
          <a:p>
            <a:pPr indent="-317500" lvl="1" marL="914400" rtl="0" algn="l">
              <a:spcBef>
                <a:spcPts val="0"/>
              </a:spcBef>
              <a:spcAft>
                <a:spcPts val="0"/>
              </a:spcAft>
              <a:buSzPts val="1400"/>
              <a:buChar char="○"/>
            </a:pPr>
            <a:r>
              <a:rPr lang="en" sz="1400"/>
              <a:t>Other tasks</a:t>
            </a:r>
            <a:endParaRPr sz="1400"/>
          </a:p>
          <a:p>
            <a:pPr indent="-317500" lvl="1" marL="914400" rtl="0" algn="l">
              <a:spcBef>
                <a:spcPts val="0"/>
              </a:spcBef>
              <a:spcAft>
                <a:spcPts val="0"/>
              </a:spcAft>
              <a:buSzPts val="1400"/>
              <a:buChar char="○"/>
            </a:pPr>
            <a:r>
              <a:rPr lang="en" sz="1400"/>
              <a:t>paper writing</a:t>
            </a:r>
            <a:endParaRPr/>
          </a:p>
        </p:txBody>
      </p:sp>
      <p:pic>
        <p:nvPicPr>
          <p:cNvPr id="227" name="Google Shape;227;p25"/>
          <p:cNvPicPr preferRelativeResize="0"/>
          <p:nvPr/>
        </p:nvPicPr>
        <p:blipFill>
          <a:blip r:embed="rId3">
            <a:alphaModFix/>
          </a:blip>
          <a:stretch>
            <a:fillRect/>
          </a:stretch>
        </p:blipFill>
        <p:spPr>
          <a:xfrm>
            <a:off x="3047825" y="3884975"/>
            <a:ext cx="3143250" cy="194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2124750" y="19974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Questions?</a:t>
            </a:r>
            <a:endParaRPr sz="4800"/>
          </a:p>
        </p:txBody>
      </p:sp>
      <p:pic>
        <p:nvPicPr>
          <p:cNvPr id="233" name="Google Shape;233;p26"/>
          <p:cNvPicPr preferRelativeResize="0"/>
          <p:nvPr/>
        </p:nvPicPr>
        <p:blipFill>
          <a:blip r:embed="rId3">
            <a:alphaModFix/>
          </a:blip>
          <a:stretch>
            <a:fillRect/>
          </a:stretch>
        </p:blipFill>
        <p:spPr>
          <a:xfrm flipH="1" rot="-470471">
            <a:off x="-3468250" y="2163750"/>
            <a:ext cx="5572026" cy="4390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23" presetSubtype="16">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1000"/>
                                        <p:tgtEl>
                                          <p:spTgt spid="233"/>
                                        </p:tgtEl>
                                        <p:attrNameLst>
                                          <p:attrName>ppt_w</p:attrName>
                                        </p:attrNameLst>
                                      </p:cBhvr>
                                      <p:tavLst>
                                        <p:tav fmla="" tm="0">
                                          <p:val>
                                            <p:strVal val="0"/>
                                          </p:val>
                                        </p:tav>
                                        <p:tav fmla="" tm="100000">
                                          <p:val>
                                            <p:strVal val="#ppt_w"/>
                                          </p:val>
                                        </p:tav>
                                      </p:tavLst>
                                    </p:anim>
                                    <p:anim calcmode="lin" valueType="num">
                                      <p:cBhvr additive="base">
                                        <p:cTn dur="1000"/>
                                        <p:tgtEl>
                                          <p:spTgt spid="233"/>
                                        </p:tgtEl>
                                        <p:attrNameLst>
                                          <p:attrName>ppt_h</p:attrName>
                                        </p:attrNameLst>
                                      </p:cBhvr>
                                      <p:tavLst>
                                        <p:tav fmla="" tm="0">
                                          <p:val>
                                            <p:strVal val="0"/>
                                          </p:val>
                                        </p:tav>
                                        <p:tav fmla="" tm="100000">
                                          <p:val>
                                            <p:strVal val="#ppt_h"/>
                                          </p:val>
                                        </p:tav>
                                      </p:tavLst>
                                    </p:anim>
                                  </p:childTnLst>
                                </p:cTn>
                              </p:par>
                              <p:par>
                                <p:cTn fill="hold" nodeType="withEffect" presetClass="exit" presetID="2" presetSubtype="2">
                                  <p:stCondLst>
                                    <p:cond delay="0"/>
                                  </p:stCondLst>
                                  <p:childTnLst>
                                    <p:anim calcmode="lin" valueType="num">
                                      <p:cBhvr additive="base">
                                        <p:cTn dur="5000"/>
                                        <p:tgtEl>
                                          <p:spTgt spid="233"/>
                                        </p:tgtEl>
                                        <p:attrNameLst>
                                          <p:attrName>ppt_x</p:attrName>
                                        </p:attrNameLst>
                                      </p:cBhvr>
                                      <p:tavLst>
                                        <p:tav fmla="" tm="0">
                                          <p:val>
                                            <p:strVal val="#ppt_x"/>
                                          </p:val>
                                        </p:tav>
                                        <p:tav fmla="" tm="100000">
                                          <p:val>
                                            <p:strVal val="#ppt_x+1"/>
                                          </p:val>
                                        </p:tav>
                                      </p:tavLst>
                                    </p:anim>
                                    <p:set>
                                      <p:cBhvr>
                                        <p:cTn dur="1" fill="hold">
                                          <p:stCondLst>
                                            <p:cond delay="5000"/>
                                          </p:stCondLst>
                                        </p:cTn>
                                        <p:tgtEl>
                                          <p:spTgt spid="2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Project </a:t>
            </a:r>
            <a:r>
              <a:rPr lang="en" sz="3000"/>
              <a:t>Goals</a:t>
            </a:r>
            <a:endParaRPr sz="3000"/>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Model receiver-side CEs to determine the best way to decode received signals</a:t>
            </a:r>
            <a:endParaRPr sz="1800"/>
          </a:p>
          <a:p>
            <a:pPr indent="-342900" lvl="1" marL="914400" rtl="0" algn="l">
              <a:spcBef>
                <a:spcPts val="0"/>
              </a:spcBef>
              <a:spcAft>
                <a:spcPts val="0"/>
              </a:spcAft>
              <a:buSzPts val="1800"/>
              <a:buChar char="○"/>
            </a:pPr>
            <a:r>
              <a:rPr lang="en" sz="1800"/>
              <a:t>Choose equalization algorithm and parameters</a:t>
            </a:r>
            <a:endParaRPr sz="1800"/>
          </a:p>
          <a:p>
            <a:pPr indent="-342900" lvl="1" marL="914400" rtl="0" algn="l">
              <a:spcBef>
                <a:spcPts val="0"/>
              </a:spcBef>
              <a:spcAft>
                <a:spcPts val="0"/>
              </a:spcAft>
              <a:buSzPts val="1800"/>
              <a:buChar char="○"/>
            </a:pPr>
            <a:r>
              <a:rPr lang="en" sz="1800"/>
              <a:t>Choose channel estimation technique</a:t>
            </a:r>
            <a:endParaRPr sz="1800"/>
          </a:p>
          <a:p>
            <a:pPr indent="-342900" lvl="0" marL="457200" rtl="0" algn="l">
              <a:spcBef>
                <a:spcPts val="0"/>
              </a:spcBef>
              <a:spcAft>
                <a:spcPts val="0"/>
              </a:spcAft>
              <a:buSzPts val="1800"/>
              <a:buChar char="●"/>
            </a:pPr>
            <a:r>
              <a:rPr lang="en" sz="1800"/>
              <a:t>Optimize parameters for the best Bit Error Rate (BER), Power Gain, or throughput</a:t>
            </a:r>
            <a:endParaRPr sz="1800"/>
          </a:p>
        </p:txBody>
      </p:sp>
      <p:pic>
        <p:nvPicPr>
          <p:cNvPr id="143" name="Google Shape;143;p14"/>
          <p:cNvPicPr preferRelativeResize="0"/>
          <p:nvPr/>
        </p:nvPicPr>
        <p:blipFill>
          <a:blip r:embed="rId3">
            <a:alphaModFix/>
          </a:blip>
          <a:stretch>
            <a:fillRect/>
          </a:stretch>
        </p:blipFill>
        <p:spPr>
          <a:xfrm flipH="1" rot="-1189910">
            <a:off x="-565850" y="4034850"/>
            <a:ext cx="2148300" cy="16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306450" y="3798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Progress and challenges</a:t>
            </a:r>
            <a:endParaRPr sz="3000"/>
          </a:p>
        </p:txBody>
      </p:sp>
      <p:sp>
        <p:nvSpPr>
          <p:cNvPr id="149" name="Google Shape;149;p15"/>
          <p:cNvSpPr txBox="1"/>
          <p:nvPr>
            <p:ph idx="1" type="body"/>
          </p:nvPr>
        </p:nvSpPr>
        <p:spPr>
          <a:xfrm>
            <a:off x="1306450" y="1293900"/>
            <a:ext cx="7038900" cy="30981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sz="1800"/>
              <a:t>SNR/Sampling Rate play a big role in BER</a:t>
            </a:r>
            <a:endParaRPr sz="1800"/>
          </a:p>
          <a:p>
            <a:pPr indent="-342900" lvl="1" marL="914400" marR="0" rtl="0" algn="l">
              <a:lnSpc>
                <a:spcPct val="115000"/>
              </a:lnSpc>
              <a:spcBef>
                <a:spcPts val="0"/>
              </a:spcBef>
              <a:spcAft>
                <a:spcPts val="0"/>
              </a:spcAft>
              <a:buSzPts val="1800"/>
              <a:buChar char="○"/>
            </a:pPr>
            <a:r>
              <a:rPr lang="en" sz="1800"/>
              <a:t>Need a good assumption.</a:t>
            </a:r>
            <a:endParaRPr sz="1800"/>
          </a:p>
          <a:p>
            <a:pPr indent="-342900" lvl="0" marL="457200" marR="0" rtl="0" algn="l">
              <a:lnSpc>
                <a:spcPct val="115000"/>
              </a:lnSpc>
              <a:spcBef>
                <a:spcPts val="0"/>
              </a:spcBef>
              <a:spcAft>
                <a:spcPts val="0"/>
              </a:spcAft>
              <a:buSzPts val="1800"/>
              <a:buChar char="●"/>
            </a:pPr>
            <a:r>
              <a:rPr lang="en" sz="1800"/>
              <a:t>Matlab equalizers not compatible with OFDM</a:t>
            </a:r>
            <a:endParaRPr sz="1800"/>
          </a:p>
          <a:p>
            <a:pPr indent="-342900" lvl="0" marL="457200" marR="0" rtl="0" algn="l">
              <a:lnSpc>
                <a:spcPct val="115000"/>
              </a:lnSpc>
              <a:spcBef>
                <a:spcPts val="0"/>
              </a:spcBef>
              <a:spcAft>
                <a:spcPts val="0"/>
              </a:spcAft>
              <a:buSzPts val="1800"/>
              <a:buChar char="●"/>
            </a:pPr>
            <a:r>
              <a:rPr lang="en" sz="1800"/>
              <a:t>Working Q-Learning Algorithm</a:t>
            </a:r>
            <a:endParaRPr sz="1800"/>
          </a:p>
          <a:p>
            <a:pPr indent="-342900" lvl="1" marL="914400" marR="0" rtl="0" algn="l">
              <a:lnSpc>
                <a:spcPct val="115000"/>
              </a:lnSpc>
              <a:spcBef>
                <a:spcPts val="0"/>
              </a:spcBef>
              <a:spcAft>
                <a:spcPts val="0"/>
              </a:spcAft>
              <a:buSzPts val="1800"/>
              <a:buChar char="○"/>
            </a:pPr>
            <a:r>
              <a:rPr lang="en" sz="1800"/>
              <a:t>Training one parameter at a time.</a:t>
            </a:r>
            <a:endParaRPr sz="1800"/>
          </a:p>
          <a:p>
            <a:pPr indent="-342900" lvl="2" marL="1371600" marR="0" rtl="0" algn="l">
              <a:lnSpc>
                <a:spcPct val="115000"/>
              </a:lnSpc>
              <a:spcBef>
                <a:spcPts val="0"/>
              </a:spcBef>
              <a:spcAft>
                <a:spcPts val="0"/>
              </a:spcAft>
              <a:buSzPts val="1800"/>
              <a:buChar char="■"/>
            </a:pPr>
            <a:r>
              <a:rPr lang="en" sz="1800"/>
              <a:t>Local optimum only.</a:t>
            </a:r>
            <a:endParaRPr sz="1800"/>
          </a:p>
          <a:p>
            <a:pPr indent="-342900" lvl="2" marL="1371600" marR="0" rtl="0" algn="l">
              <a:lnSpc>
                <a:spcPct val="115000"/>
              </a:lnSpc>
              <a:spcBef>
                <a:spcPts val="0"/>
              </a:spcBef>
              <a:spcAft>
                <a:spcPts val="0"/>
              </a:spcAft>
              <a:buSzPts val="1800"/>
              <a:buChar char="■"/>
            </a:pPr>
            <a:r>
              <a:rPr lang="en" sz="1800"/>
              <a:t>Inadequate for equalizer param-sets</a:t>
            </a:r>
            <a:endParaRPr sz="1800"/>
          </a:p>
        </p:txBody>
      </p:sp>
      <p:pic>
        <p:nvPicPr>
          <p:cNvPr id="150" name="Google Shape;150;p15"/>
          <p:cNvPicPr preferRelativeResize="0"/>
          <p:nvPr/>
        </p:nvPicPr>
        <p:blipFill>
          <a:blip r:embed="rId3">
            <a:alphaModFix/>
          </a:blip>
          <a:stretch>
            <a:fillRect/>
          </a:stretch>
        </p:blipFill>
        <p:spPr>
          <a:xfrm rot="927512">
            <a:off x="8297000" y="3765400"/>
            <a:ext cx="3143250" cy="247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630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Progress and challenges Contd. </a:t>
            </a:r>
            <a:endParaRPr sz="3000"/>
          </a:p>
        </p:txBody>
      </p:sp>
      <p:sp>
        <p:nvSpPr>
          <p:cNvPr id="156" name="Google Shape;156;p16"/>
          <p:cNvSpPr txBox="1"/>
          <p:nvPr>
            <p:ph idx="1" type="body"/>
          </p:nvPr>
        </p:nvSpPr>
        <p:spPr>
          <a:xfrm>
            <a:off x="1297500" y="1277175"/>
            <a:ext cx="7038900" cy="26883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sz="1800"/>
              <a:t>W</a:t>
            </a:r>
            <a:r>
              <a:rPr lang="en" sz="1800"/>
              <a:t>orking Genetic Algorithm</a:t>
            </a:r>
            <a:endParaRPr sz="1800"/>
          </a:p>
          <a:p>
            <a:pPr indent="-342900" lvl="1" marL="914400" marR="0" rtl="0" algn="l">
              <a:lnSpc>
                <a:spcPct val="115000"/>
              </a:lnSpc>
              <a:spcBef>
                <a:spcPts val="0"/>
              </a:spcBef>
              <a:spcAft>
                <a:spcPts val="0"/>
              </a:spcAft>
              <a:buSzPts val="1800"/>
              <a:buChar char="○"/>
            </a:pPr>
            <a:r>
              <a:rPr lang="en" sz="1800"/>
              <a:t>Often stuck in local optimum</a:t>
            </a:r>
            <a:endParaRPr sz="1800"/>
          </a:p>
          <a:p>
            <a:pPr indent="-342900" lvl="2" marL="1371600" marR="0" rtl="0" algn="l">
              <a:lnSpc>
                <a:spcPct val="115000"/>
              </a:lnSpc>
              <a:spcBef>
                <a:spcPts val="0"/>
              </a:spcBef>
              <a:spcAft>
                <a:spcPts val="0"/>
              </a:spcAft>
              <a:buSzPts val="1800"/>
              <a:buChar char="■"/>
            </a:pPr>
            <a:r>
              <a:rPr lang="en" sz="1800"/>
              <a:t>Need to play with rate of mutation, stall generation, number of population, or generations  to avoid it.</a:t>
            </a:r>
            <a:endParaRPr sz="1800"/>
          </a:p>
          <a:p>
            <a:pPr indent="-342900" lvl="2" marL="1371600" marR="0" rtl="0" algn="l">
              <a:lnSpc>
                <a:spcPct val="115000"/>
              </a:lnSpc>
              <a:spcBef>
                <a:spcPts val="0"/>
              </a:spcBef>
              <a:spcAft>
                <a:spcPts val="0"/>
              </a:spcAft>
              <a:buSzPts val="1800"/>
              <a:buChar char="■"/>
            </a:pPr>
            <a:r>
              <a:rPr lang="en" sz="1800"/>
              <a:t>Focus on  faster convergence.</a:t>
            </a:r>
            <a:endParaRPr sz="1800"/>
          </a:p>
          <a:p>
            <a:pPr indent="-342900" lvl="2" marL="1371600" marR="0" rtl="0" algn="l">
              <a:lnSpc>
                <a:spcPct val="115000"/>
              </a:lnSpc>
              <a:spcBef>
                <a:spcPts val="0"/>
              </a:spcBef>
              <a:spcAft>
                <a:spcPts val="0"/>
              </a:spcAft>
              <a:buSzPts val="1800"/>
              <a:buChar char="■"/>
            </a:pPr>
            <a:r>
              <a:rPr lang="en" sz="1800"/>
              <a:t>Only utilizing one variable at this time. </a:t>
            </a:r>
            <a:endParaRPr sz="1800"/>
          </a:p>
          <a:p>
            <a:pPr indent="-342900" lvl="0" marL="457200" marR="0" rtl="0" algn="l">
              <a:lnSpc>
                <a:spcPct val="115000"/>
              </a:lnSpc>
              <a:spcBef>
                <a:spcPts val="0"/>
              </a:spcBef>
              <a:spcAft>
                <a:spcPts val="0"/>
              </a:spcAft>
              <a:buSzPts val="1800"/>
              <a:buChar char="●"/>
            </a:pPr>
            <a:r>
              <a:rPr lang="en" sz="1800"/>
              <a:t>Big searching space and complexity still causes troubles for both cognitive algorithms.</a:t>
            </a:r>
            <a:endParaRPr sz="1800"/>
          </a:p>
          <a:p>
            <a:pPr indent="-342900" lvl="0" marL="457200" marR="0" rtl="0" algn="l">
              <a:lnSpc>
                <a:spcPct val="115000"/>
              </a:lnSpc>
              <a:spcBef>
                <a:spcPts val="0"/>
              </a:spcBef>
              <a:spcAft>
                <a:spcPts val="0"/>
              </a:spcAft>
              <a:buSzPts val="1800"/>
              <a:buChar char="●"/>
            </a:pPr>
            <a:r>
              <a:rPr lang="en" sz="1800"/>
              <a:t>Broken computer</a:t>
            </a:r>
            <a:endParaRPr sz="1800"/>
          </a:p>
        </p:txBody>
      </p:sp>
      <p:pic>
        <p:nvPicPr>
          <p:cNvPr id="157" name="Google Shape;157;p16"/>
          <p:cNvPicPr preferRelativeResize="0"/>
          <p:nvPr/>
        </p:nvPicPr>
        <p:blipFill>
          <a:blip r:embed="rId3">
            <a:alphaModFix/>
          </a:blip>
          <a:stretch>
            <a:fillRect/>
          </a:stretch>
        </p:blipFill>
        <p:spPr>
          <a:xfrm rot="927512">
            <a:off x="8297000" y="3765400"/>
            <a:ext cx="3143250" cy="247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Genetic Algorithm for MIMO</a:t>
            </a:r>
            <a:endParaRPr sz="3000"/>
          </a:p>
        </p:txBody>
      </p:sp>
      <p:pic>
        <p:nvPicPr>
          <p:cNvPr id="163" name="Google Shape;163;p17"/>
          <p:cNvPicPr preferRelativeResize="0"/>
          <p:nvPr/>
        </p:nvPicPr>
        <p:blipFill>
          <a:blip r:embed="rId3">
            <a:alphaModFix/>
          </a:blip>
          <a:stretch>
            <a:fillRect/>
          </a:stretch>
        </p:blipFill>
        <p:spPr>
          <a:xfrm flipH="1">
            <a:off x="86900" y="-48000"/>
            <a:ext cx="861425" cy="678700"/>
          </a:xfrm>
          <a:prstGeom prst="rect">
            <a:avLst/>
          </a:prstGeom>
          <a:noFill/>
          <a:ln>
            <a:noFill/>
          </a:ln>
        </p:spPr>
      </p:pic>
      <p:sp>
        <p:nvSpPr>
          <p:cNvPr id="164" name="Google Shape;164;p17"/>
          <p:cNvSpPr txBox="1"/>
          <p:nvPr/>
        </p:nvSpPr>
        <p:spPr>
          <a:xfrm>
            <a:off x="1086175" y="928050"/>
            <a:ext cx="5976300" cy="37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Graphs acquired under the same conditions. (SNR 15/ SR 20e6)</a:t>
            </a:r>
            <a:endParaRPr>
              <a:solidFill>
                <a:srgbClr val="FFFFFF"/>
              </a:solidFill>
              <a:latin typeface="Lato"/>
              <a:ea typeface="Lato"/>
              <a:cs typeface="Lato"/>
              <a:sym typeface="Lato"/>
            </a:endParaRPr>
          </a:p>
        </p:txBody>
      </p:sp>
      <p:pic>
        <p:nvPicPr>
          <p:cNvPr id="165" name="Google Shape;165;p17"/>
          <p:cNvPicPr preferRelativeResize="0"/>
          <p:nvPr/>
        </p:nvPicPr>
        <p:blipFill>
          <a:blip r:embed="rId4">
            <a:alphaModFix/>
          </a:blip>
          <a:stretch>
            <a:fillRect/>
          </a:stretch>
        </p:blipFill>
        <p:spPr>
          <a:xfrm>
            <a:off x="948325" y="1307850"/>
            <a:ext cx="6774376" cy="1045225"/>
          </a:xfrm>
          <a:prstGeom prst="rect">
            <a:avLst/>
          </a:prstGeom>
          <a:noFill/>
          <a:ln>
            <a:noFill/>
          </a:ln>
        </p:spPr>
      </p:pic>
      <p:pic>
        <p:nvPicPr>
          <p:cNvPr id="166" name="Google Shape;166;p17"/>
          <p:cNvPicPr preferRelativeResize="0"/>
          <p:nvPr/>
        </p:nvPicPr>
        <p:blipFill>
          <a:blip r:embed="rId5">
            <a:alphaModFix/>
          </a:blip>
          <a:stretch>
            <a:fillRect/>
          </a:stretch>
        </p:blipFill>
        <p:spPr>
          <a:xfrm>
            <a:off x="948325" y="2479325"/>
            <a:ext cx="3349025" cy="2511782"/>
          </a:xfrm>
          <a:prstGeom prst="rect">
            <a:avLst/>
          </a:prstGeom>
          <a:noFill/>
          <a:ln>
            <a:noFill/>
          </a:ln>
        </p:spPr>
      </p:pic>
      <p:pic>
        <p:nvPicPr>
          <p:cNvPr id="167" name="Google Shape;167;p17"/>
          <p:cNvPicPr preferRelativeResize="0"/>
          <p:nvPr/>
        </p:nvPicPr>
        <p:blipFill>
          <a:blip r:embed="rId6">
            <a:alphaModFix/>
          </a:blip>
          <a:stretch>
            <a:fillRect/>
          </a:stretch>
        </p:blipFill>
        <p:spPr>
          <a:xfrm>
            <a:off x="4373675" y="2479325"/>
            <a:ext cx="3349017" cy="251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Genetic Algorithm for MIMO</a:t>
            </a:r>
            <a:endParaRPr sz="3000"/>
          </a:p>
          <a:p>
            <a:pPr indent="0" lvl="0" marL="0" rtl="0" algn="l">
              <a:spcBef>
                <a:spcPts val="0"/>
              </a:spcBef>
              <a:spcAft>
                <a:spcPts val="0"/>
              </a:spcAft>
              <a:buNone/>
            </a:pPr>
            <a:r>
              <a:t/>
            </a:r>
            <a:endParaRPr/>
          </a:p>
        </p:txBody>
      </p:sp>
      <p:sp>
        <p:nvSpPr>
          <p:cNvPr id="173" name="Google Shape;173;p18"/>
          <p:cNvSpPr txBox="1"/>
          <p:nvPr/>
        </p:nvSpPr>
        <p:spPr>
          <a:xfrm>
            <a:off x="5221425" y="1291075"/>
            <a:ext cx="3565500" cy="9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Often stuck in a local optimum, and fails to yield global optimum.Higher the population size, lower chance of stuck in a local optimum.</a:t>
            </a:r>
            <a:endParaRPr>
              <a:solidFill>
                <a:srgbClr val="FFFFFF"/>
              </a:solidFill>
              <a:latin typeface="Lato"/>
              <a:ea typeface="Lato"/>
              <a:cs typeface="Lato"/>
              <a:sym typeface="Lato"/>
            </a:endParaRPr>
          </a:p>
        </p:txBody>
      </p:sp>
      <p:pic>
        <p:nvPicPr>
          <p:cNvPr id="174" name="Google Shape;174;p18"/>
          <p:cNvPicPr preferRelativeResize="0"/>
          <p:nvPr/>
        </p:nvPicPr>
        <p:blipFill>
          <a:blip r:embed="rId3">
            <a:alphaModFix/>
          </a:blip>
          <a:stretch>
            <a:fillRect/>
          </a:stretch>
        </p:blipFill>
        <p:spPr>
          <a:xfrm>
            <a:off x="286575" y="1291000"/>
            <a:ext cx="4707799" cy="3530849"/>
          </a:xfrm>
          <a:prstGeom prst="rect">
            <a:avLst/>
          </a:prstGeom>
          <a:noFill/>
          <a:ln>
            <a:noFill/>
          </a:ln>
        </p:spPr>
      </p:pic>
      <p:pic>
        <p:nvPicPr>
          <p:cNvPr id="175" name="Google Shape;175;p18"/>
          <p:cNvPicPr preferRelativeResize="0"/>
          <p:nvPr/>
        </p:nvPicPr>
        <p:blipFill>
          <a:blip r:embed="rId4">
            <a:alphaModFix/>
          </a:blip>
          <a:stretch>
            <a:fillRect/>
          </a:stretch>
        </p:blipFill>
        <p:spPr>
          <a:xfrm>
            <a:off x="4986575" y="2390763"/>
            <a:ext cx="4157424" cy="322600"/>
          </a:xfrm>
          <a:prstGeom prst="rect">
            <a:avLst/>
          </a:prstGeom>
          <a:noFill/>
          <a:ln>
            <a:noFill/>
          </a:ln>
        </p:spPr>
      </p:pic>
      <p:pic>
        <p:nvPicPr>
          <p:cNvPr id="176" name="Google Shape;176;p18"/>
          <p:cNvPicPr preferRelativeResize="0"/>
          <p:nvPr/>
        </p:nvPicPr>
        <p:blipFill>
          <a:blip r:embed="rId5">
            <a:alphaModFix/>
          </a:blip>
          <a:stretch>
            <a:fillRect/>
          </a:stretch>
        </p:blipFill>
        <p:spPr>
          <a:xfrm>
            <a:off x="4986575" y="2838050"/>
            <a:ext cx="4157424" cy="322600"/>
          </a:xfrm>
          <a:prstGeom prst="rect">
            <a:avLst/>
          </a:prstGeom>
          <a:noFill/>
          <a:ln>
            <a:noFill/>
          </a:ln>
        </p:spPr>
      </p:pic>
      <p:sp>
        <p:nvSpPr>
          <p:cNvPr id="177" name="Google Shape;177;p18"/>
          <p:cNvSpPr txBox="1"/>
          <p:nvPr/>
        </p:nvSpPr>
        <p:spPr>
          <a:xfrm>
            <a:off x="5221325" y="3160650"/>
            <a:ext cx="3565500" cy="16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Convergence time not guaranteed even with the same configuration due to the nature of epsilon greedy.</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6273500" y="393750"/>
            <a:ext cx="2870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a:t>
            </a:r>
            <a:endParaRPr/>
          </a:p>
        </p:txBody>
      </p:sp>
      <p:sp>
        <p:nvSpPr>
          <p:cNvPr id="183" name="Google Shape;183;p19"/>
          <p:cNvSpPr txBox="1"/>
          <p:nvPr/>
        </p:nvSpPr>
        <p:spPr>
          <a:xfrm>
            <a:off x="6273500" y="964400"/>
            <a:ext cx="2498700" cy="38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Accumulating lookup database of trained params in the hope of reducing the searching space and avoid stucking in local optimum.</a:t>
            </a:r>
            <a:endParaRPr>
              <a:solidFill>
                <a:srgbClr val="FFFFFF"/>
              </a:solidFill>
              <a:latin typeface="Lato"/>
              <a:ea typeface="Lato"/>
              <a:cs typeface="Lato"/>
              <a:sym typeface="Lato"/>
            </a:endParaRPr>
          </a:p>
        </p:txBody>
      </p:sp>
      <p:pic>
        <p:nvPicPr>
          <p:cNvPr id="184" name="Google Shape;184;p19"/>
          <p:cNvPicPr preferRelativeResize="0"/>
          <p:nvPr/>
        </p:nvPicPr>
        <p:blipFill>
          <a:blip r:embed="rId3">
            <a:alphaModFix/>
          </a:blip>
          <a:stretch>
            <a:fillRect/>
          </a:stretch>
        </p:blipFill>
        <p:spPr>
          <a:xfrm>
            <a:off x="156750" y="393750"/>
            <a:ext cx="6116749" cy="4384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HF MIMO Baseline Model</a:t>
            </a:r>
            <a:endParaRPr sz="3000"/>
          </a:p>
        </p:txBody>
      </p:sp>
      <p:sp>
        <p:nvSpPr>
          <p:cNvPr id="190" name="Google Shape;19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Found published data using various techniques</a:t>
            </a:r>
            <a:endParaRPr sz="1800"/>
          </a:p>
          <a:p>
            <a:pPr indent="-342900" lvl="1" marL="914400" rtl="0" algn="l">
              <a:spcBef>
                <a:spcPts val="0"/>
              </a:spcBef>
              <a:spcAft>
                <a:spcPts val="0"/>
              </a:spcAft>
              <a:buSzPts val="1800"/>
              <a:buChar char="○"/>
            </a:pPr>
            <a:r>
              <a:rPr lang="en" sz="1800"/>
              <a:t>Convolutional Coding</a:t>
            </a:r>
            <a:endParaRPr sz="1800"/>
          </a:p>
          <a:p>
            <a:pPr indent="-342900" lvl="1" marL="914400" rtl="0" algn="l">
              <a:spcBef>
                <a:spcPts val="0"/>
              </a:spcBef>
              <a:spcAft>
                <a:spcPts val="0"/>
              </a:spcAft>
              <a:buSzPts val="1800"/>
              <a:buChar char="○"/>
            </a:pPr>
            <a:r>
              <a:rPr lang="en" sz="1800"/>
              <a:t>Standard with QPSK</a:t>
            </a:r>
            <a:endParaRPr sz="1800"/>
          </a:p>
          <a:p>
            <a:pPr indent="-342900" lvl="0" marL="457200" rtl="0" algn="l">
              <a:spcBef>
                <a:spcPts val="0"/>
              </a:spcBef>
              <a:spcAft>
                <a:spcPts val="0"/>
              </a:spcAft>
              <a:buSzPts val="1800"/>
              <a:buChar char="●"/>
            </a:pPr>
            <a:r>
              <a:rPr lang="en" sz="1800"/>
              <a:t>Implemented modular code for easy testing</a:t>
            </a:r>
            <a:endParaRPr sz="1800"/>
          </a:p>
          <a:p>
            <a:pPr indent="-342900" lvl="1" marL="914400" rtl="0" algn="l">
              <a:spcBef>
                <a:spcPts val="0"/>
              </a:spcBef>
              <a:spcAft>
                <a:spcPts val="0"/>
              </a:spcAft>
              <a:buSzPts val="1800"/>
              <a:buChar char="○"/>
            </a:pPr>
            <a:r>
              <a:rPr lang="en" sz="1800"/>
              <a:t>Need to integrate simple equalizers</a:t>
            </a:r>
            <a:endParaRPr sz="1800"/>
          </a:p>
        </p:txBody>
      </p:sp>
      <p:pic>
        <p:nvPicPr>
          <p:cNvPr id="191" name="Google Shape;191;p20"/>
          <p:cNvPicPr preferRelativeResize="0"/>
          <p:nvPr/>
        </p:nvPicPr>
        <p:blipFill>
          <a:blip r:embed="rId3">
            <a:alphaModFix/>
          </a:blip>
          <a:stretch>
            <a:fillRect/>
          </a:stretch>
        </p:blipFill>
        <p:spPr>
          <a:xfrm flipH="1">
            <a:off x="86900" y="-48000"/>
            <a:ext cx="861425" cy="678700"/>
          </a:xfrm>
          <a:prstGeom prst="rect">
            <a:avLst/>
          </a:prstGeom>
          <a:noFill/>
          <a:ln>
            <a:noFill/>
          </a:ln>
        </p:spPr>
      </p:pic>
      <p:sp>
        <p:nvSpPr>
          <p:cNvPr id="192" name="Google Shape;192;p20"/>
          <p:cNvSpPr txBox="1"/>
          <p:nvPr/>
        </p:nvSpPr>
        <p:spPr>
          <a:xfrm>
            <a:off x="452700" y="3597050"/>
            <a:ext cx="8238600" cy="13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Vasily Yu. Doroshenko, Inna O. Dvorakova, Alexander A. Malyutin, and Yuri B. Nechaev "Experimental Study of Cooperative MIMO at HF Band," in Proc. 36th International Conf. on Telecommunications and Signal Processing (TSP), Rome, Italy, 2013, pp 160-165.</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R. C. Daniels and S. W. Peters, "A New MIMO HF Data Link: Designing for High Data Rates and Backwards Compatibility," MILCOM 2013 - 2013 IEEE Military Communications Conference, San Diego, CA, 2013, pp. 1256-1261.</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O. C. Oghre and S. Salous, "BER performance evaluation of HF MIMO spatial multiplexing systems," 2014 XXXIth URSI General Assembly and Scientific Symposium (URSI GASS), Beijing, 2014, pp. 1-2.</a:t>
            </a:r>
            <a:endParaRPr sz="10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1"/>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From Oghre and  Salous. </a:t>
            </a:r>
            <a:endParaRPr/>
          </a:p>
        </p:txBody>
      </p:sp>
      <p:pic>
        <p:nvPicPr>
          <p:cNvPr id="198" name="Google Shape;198;p21"/>
          <p:cNvPicPr preferRelativeResize="0"/>
          <p:nvPr/>
        </p:nvPicPr>
        <p:blipFill>
          <a:blip r:embed="rId3">
            <a:alphaModFix/>
          </a:blip>
          <a:stretch>
            <a:fillRect/>
          </a:stretch>
        </p:blipFill>
        <p:spPr>
          <a:xfrm flipH="1" rot="1172115">
            <a:off x="6244097" y="3142649"/>
            <a:ext cx="1450553" cy="1142876"/>
          </a:xfrm>
          <a:prstGeom prst="rect">
            <a:avLst/>
          </a:prstGeom>
          <a:noFill/>
          <a:ln>
            <a:noFill/>
          </a:ln>
        </p:spPr>
      </p:pic>
      <p:pic>
        <p:nvPicPr>
          <p:cNvPr id="199" name="Google Shape;199;p21"/>
          <p:cNvPicPr preferRelativeResize="0"/>
          <p:nvPr/>
        </p:nvPicPr>
        <p:blipFill>
          <a:blip r:embed="rId4">
            <a:alphaModFix/>
          </a:blip>
          <a:stretch>
            <a:fillRect/>
          </a:stretch>
        </p:blipFill>
        <p:spPr>
          <a:xfrm>
            <a:off x="2100250" y="533475"/>
            <a:ext cx="4943475" cy="377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