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c7afab54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c7afab5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bf67f29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bf67f29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d35926ec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d35926ec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cc2e2396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cc2e2396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d35926e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d35926e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c1e3d75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c1e3d75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bf67f29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bf67f29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617200" y="151835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MIMO</a:t>
            </a:r>
            <a:endParaRPr/>
          </a:p>
        </p:txBody>
      </p:sp>
      <p:sp>
        <p:nvSpPr>
          <p:cNvPr id="135" name="Google Shape;135;p13"/>
          <p:cNvSpPr txBox="1"/>
          <p:nvPr>
            <p:ph idx="1" type="subTitle"/>
          </p:nvPr>
        </p:nvSpPr>
        <p:spPr>
          <a:xfrm>
            <a:off x="2801875" y="2318700"/>
            <a:ext cx="5282400" cy="5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Weekly Meeting: Week 7</a:t>
            </a:r>
            <a:endParaRPr sz="1800"/>
          </a:p>
          <a:p>
            <a:pPr indent="0" lvl="0" marL="0" rtl="0" algn="ctr">
              <a:spcBef>
                <a:spcPts val="0"/>
              </a:spcBef>
              <a:spcAft>
                <a:spcPts val="0"/>
              </a:spcAft>
              <a:buNone/>
            </a:pPr>
            <a:r>
              <a:rPr lang="en" sz="1800"/>
              <a:t>Kate Bowers, </a:t>
            </a:r>
            <a:r>
              <a:rPr lang="en" sz="1800"/>
              <a:t>Kristopher Jung,</a:t>
            </a:r>
            <a:r>
              <a:rPr lang="en" sz="1800"/>
              <a:t> Samuel Spillane</a:t>
            </a:r>
            <a:endParaRPr sz="1800"/>
          </a:p>
        </p:txBody>
      </p:sp>
      <p:pic>
        <p:nvPicPr>
          <p:cNvPr id="136" name="Google Shape;136;p13"/>
          <p:cNvPicPr preferRelativeResize="0"/>
          <p:nvPr/>
        </p:nvPicPr>
        <p:blipFill>
          <a:blip r:embed="rId3">
            <a:alphaModFix/>
          </a:blip>
          <a:stretch>
            <a:fillRect/>
          </a:stretch>
        </p:blipFill>
        <p:spPr>
          <a:xfrm flipH="1">
            <a:off x="-2262525" y="2640825"/>
            <a:ext cx="2556104" cy="201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Project </a:t>
            </a:r>
            <a:r>
              <a:rPr lang="en" sz="3000"/>
              <a:t>Goals</a:t>
            </a:r>
            <a:endParaRPr sz="3000"/>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Model receiver-side CEs to determine the best way to decode received signals</a:t>
            </a:r>
            <a:endParaRPr sz="1800"/>
          </a:p>
          <a:p>
            <a:pPr indent="-342900" lvl="1" marL="914400" rtl="0" algn="l">
              <a:spcBef>
                <a:spcPts val="0"/>
              </a:spcBef>
              <a:spcAft>
                <a:spcPts val="0"/>
              </a:spcAft>
              <a:buSzPts val="1800"/>
              <a:buChar char="○"/>
            </a:pPr>
            <a:r>
              <a:rPr lang="en" sz="1800"/>
              <a:t>Choose equalization algorithm and parameters</a:t>
            </a:r>
            <a:endParaRPr sz="1800"/>
          </a:p>
          <a:p>
            <a:pPr indent="-342900" lvl="1" marL="914400" rtl="0" algn="l">
              <a:spcBef>
                <a:spcPts val="0"/>
              </a:spcBef>
              <a:spcAft>
                <a:spcPts val="0"/>
              </a:spcAft>
              <a:buSzPts val="1800"/>
              <a:buChar char="○"/>
            </a:pPr>
            <a:r>
              <a:rPr lang="en" sz="1800"/>
              <a:t>Choose channel estimation technique</a:t>
            </a:r>
            <a:endParaRPr sz="1800"/>
          </a:p>
          <a:p>
            <a:pPr indent="-342900" lvl="0" marL="457200" rtl="0" algn="l">
              <a:spcBef>
                <a:spcPts val="0"/>
              </a:spcBef>
              <a:spcAft>
                <a:spcPts val="0"/>
              </a:spcAft>
              <a:buSzPts val="1800"/>
              <a:buChar char="●"/>
            </a:pPr>
            <a:r>
              <a:rPr lang="en" sz="1800"/>
              <a:t>Optimize parameters for the best Bit Error Rate (BER), Power Gain, or throughput</a:t>
            </a:r>
            <a:endParaRPr sz="1800"/>
          </a:p>
        </p:txBody>
      </p:sp>
      <p:pic>
        <p:nvPicPr>
          <p:cNvPr id="143" name="Google Shape;143;p14"/>
          <p:cNvPicPr preferRelativeResize="0"/>
          <p:nvPr/>
        </p:nvPicPr>
        <p:blipFill>
          <a:blip r:embed="rId3">
            <a:alphaModFix/>
          </a:blip>
          <a:stretch>
            <a:fillRect/>
          </a:stretch>
        </p:blipFill>
        <p:spPr>
          <a:xfrm flipH="1" rot="-1189910">
            <a:off x="-565850" y="4034850"/>
            <a:ext cx="2148300" cy="169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306450" y="3798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Progress and challenges</a:t>
            </a:r>
            <a:endParaRPr sz="3000"/>
          </a:p>
        </p:txBody>
      </p:sp>
      <p:sp>
        <p:nvSpPr>
          <p:cNvPr id="149" name="Google Shape;149;p15"/>
          <p:cNvSpPr txBox="1"/>
          <p:nvPr>
            <p:ph idx="1" type="body"/>
          </p:nvPr>
        </p:nvSpPr>
        <p:spPr>
          <a:xfrm>
            <a:off x="1306450" y="1293900"/>
            <a:ext cx="7038900" cy="30981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sz="1800"/>
              <a:t>Kate worked on MIMO Watterson baseline</a:t>
            </a:r>
            <a:endParaRPr sz="1800"/>
          </a:p>
          <a:p>
            <a:pPr indent="-342900" lvl="1" marL="914400" marR="0" rtl="0" algn="l">
              <a:lnSpc>
                <a:spcPct val="115000"/>
              </a:lnSpc>
              <a:spcBef>
                <a:spcPts val="0"/>
              </a:spcBef>
              <a:spcAft>
                <a:spcPts val="0"/>
              </a:spcAft>
              <a:buSzPts val="1800"/>
              <a:buChar char="○"/>
            </a:pPr>
            <a:r>
              <a:rPr lang="en" sz="1800"/>
              <a:t>Modular implementation for testing equalizer designs in parallel</a:t>
            </a:r>
            <a:endParaRPr sz="1800"/>
          </a:p>
          <a:p>
            <a:pPr indent="-342900" lvl="1" marL="914400" marR="0" rtl="0" algn="l">
              <a:lnSpc>
                <a:spcPct val="115000"/>
              </a:lnSpc>
              <a:spcBef>
                <a:spcPts val="0"/>
              </a:spcBef>
              <a:spcAft>
                <a:spcPts val="0"/>
              </a:spcAft>
              <a:buSzPts val="1800"/>
              <a:buChar char="○"/>
            </a:pPr>
            <a:r>
              <a:rPr lang="en" sz="1800"/>
              <a:t>Validity checking of existing models using Rayleigh and AWGN channels</a:t>
            </a:r>
            <a:endParaRPr sz="1800"/>
          </a:p>
          <a:p>
            <a:pPr indent="-342900" lvl="0" marL="457200" marR="0" rtl="0" algn="l">
              <a:lnSpc>
                <a:spcPct val="115000"/>
              </a:lnSpc>
              <a:spcBef>
                <a:spcPts val="0"/>
              </a:spcBef>
              <a:spcAft>
                <a:spcPts val="0"/>
              </a:spcAft>
              <a:buSzPts val="1800"/>
              <a:buChar char="●"/>
            </a:pPr>
            <a:r>
              <a:rPr lang="en" sz="1800"/>
              <a:t>Kris worked on equalizers and Genetic Algorithm.</a:t>
            </a:r>
            <a:endParaRPr sz="1800"/>
          </a:p>
          <a:p>
            <a:pPr indent="-342900" lvl="1" marL="914400" marR="0" rtl="0" algn="l">
              <a:lnSpc>
                <a:spcPct val="115000"/>
              </a:lnSpc>
              <a:spcBef>
                <a:spcPts val="0"/>
              </a:spcBef>
              <a:spcAft>
                <a:spcPts val="0"/>
              </a:spcAft>
              <a:buSzPts val="1800"/>
              <a:buChar char="○"/>
            </a:pPr>
            <a:r>
              <a:rPr lang="en" sz="1800"/>
              <a:t>Still have issues on equalizers.</a:t>
            </a:r>
            <a:endParaRPr sz="1800"/>
          </a:p>
          <a:p>
            <a:pPr indent="-342900" lvl="1" marL="914400" marR="0" rtl="0" algn="l">
              <a:lnSpc>
                <a:spcPct val="115000"/>
              </a:lnSpc>
              <a:spcBef>
                <a:spcPts val="0"/>
              </a:spcBef>
              <a:spcAft>
                <a:spcPts val="0"/>
              </a:spcAft>
              <a:buSzPts val="1800"/>
              <a:buChar char="○"/>
            </a:pPr>
            <a:r>
              <a:rPr lang="en" sz="1800"/>
              <a:t>Training stepsize/# forward taps/ # feedback taps</a:t>
            </a:r>
            <a:endParaRPr sz="1800"/>
          </a:p>
          <a:p>
            <a:pPr indent="-342900" lvl="1" marL="914400" marR="0" rtl="0" algn="l">
              <a:lnSpc>
                <a:spcPct val="115000"/>
              </a:lnSpc>
              <a:spcBef>
                <a:spcPts val="0"/>
              </a:spcBef>
              <a:spcAft>
                <a:spcPts val="0"/>
              </a:spcAft>
              <a:buSzPts val="1800"/>
              <a:buChar char="○"/>
            </a:pPr>
            <a:r>
              <a:rPr lang="en" sz="1800"/>
              <a:t>Population = 50</a:t>
            </a:r>
            <a:endParaRPr sz="1800"/>
          </a:p>
          <a:p>
            <a:pPr indent="-342900" lvl="1" marL="914400" marR="0" rtl="0" algn="l">
              <a:lnSpc>
                <a:spcPct val="115000"/>
              </a:lnSpc>
              <a:spcBef>
                <a:spcPts val="0"/>
              </a:spcBef>
              <a:spcAft>
                <a:spcPts val="0"/>
              </a:spcAft>
              <a:buSzPts val="1800"/>
              <a:buChar char="○"/>
            </a:pPr>
            <a:r>
              <a:rPr lang="en" sz="1800"/>
              <a:t>Generations = 100</a:t>
            </a:r>
            <a:endParaRPr sz="1800"/>
          </a:p>
        </p:txBody>
      </p:sp>
      <p:pic>
        <p:nvPicPr>
          <p:cNvPr id="150" name="Google Shape;150;p15"/>
          <p:cNvPicPr preferRelativeResize="0"/>
          <p:nvPr/>
        </p:nvPicPr>
        <p:blipFill>
          <a:blip r:embed="rId3">
            <a:alphaModFix/>
          </a:blip>
          <a:stretch>
            <a:fillRect/>
          </a:stretch>
        </p:blipFill>
        <p:spPr>
          <a:xfrm rot="927512">
            <a:off x="8297000" y="3765400"/>
            <a:ext cx="3143250" cy="247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630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Progress and challenges Contd. </a:t>
            </a:r>
            <a:endParaRPr sz="3000"/>
          </a:p>
        </p:txBody>
      </p:sp>
      <p:sp>
        <p:nvSpPr>
          <p:cNvPr id="156" name="Google Shape;156;p16"/>
          <p:cNvSpPr txBox="1"/>
          <p:nvPr>
            <p:ph idx="1" type="body"/>
          </p:nvPr>
        </p:nvSpPr>
        <p:spPr>
          <a:xfrm>
            <a:off x="1297500" y="1277175"/>
            <a:ext cx="7038900" cy="268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Sam worked on Q-Learning.</a:t>
            </a:r>
            <a:endParaRPr sz="1800"/>
          </a:p>
          <a:p>
            <a:pPr indent="-342900" lvl="1" marL="914400" rtl="0" algn="l">
              <a:spcBef>
                <a:spcPts val="0"/>
              </a:spcBef>
              <a:spcAft>
                <a:spcPts val="0"/>
              </a:spcAft>
              <a:buSzPts val="1800"/>
              <a:buChar char="○"/>
            </a:pPr>
            <a:r>
              <a:rPr lang="en" sz="1800"/>
              <a:t>Developed method for exhaustive action space transversal</a:t>
            </a:r>
            <a:endParaRPr sz="1800"/>
          </a:p>
          <a:p>
            <a:pPr indent="-342900" lvl="1" marL="914400" rtl="0" algn="l">
              <a:spcBef>
                <a:spcPts val="0"/>
              </a:spcBef>
              <a:spcAft>
                <a:spcPts val="0"/>
              </a:spcAft>
              <a:buSzPts val="1800"/>
              <a:buChar char="○"/>
            </a:pPr>
            <a:r>
              <a:rPr lang="en" sz="1800"/>
              <a:t>Even with advanced programming techniques(backtracking, dynamic programming, branch and bound) the process of creating an exhaustive action space for multiple variables still uses too much memory for sufficiently large variable ranges.</a:t>
            </a:r>
            <a:endParaRPr sz="1800"/>
          </a:p>
          <a:p>
            <a:pPr indent="-342900" lvl="1" marL="914400" rtl="0" algn="l">
              <a:spcBef>
                <a:spcPts val="0"/>
              </a:spcBef>
              <a:spcAft>
                <a:spcPts val="0"/>
              </a:spcAft>
              <a:buSzPts val="1800"/>
              <a:buChar char="○"/>
            </a:pPr>
            <a:r>
              <a:rPr lang="en" sz="1800"/>
              <a:t>Therefore, I am finalizing a  model for to reduce the number of parameters for each q-learning session and therefore increasing the available action space.</a:t>
            </a:r>
            <a:endParaRPr sz="1800"/>
          </a:p>
          <a:p>
            <a:pPr indent="0" lvl="0" marL="457200" marR="0" rtl="0" algn="l">
              <a:lnSpc>
                <a:spcPct val="115000"/>
              </a:lnSpc>
              <a:spcBef>
                <a:spcPts val="1600"/>
              </a:spcBef>
              <a:spcAft>
                <a:spcPts val="1600"/>
              </a:spcAft>
              <a:buNone/>
            </a:pPr>
            <a:r>
              <a:t/>
            </a:r>
            <a:endParaRPr sz="1800"/>
          </a:p>
        </p:txBody>
      </p:sp>
      <p:pic>
        <p:nvPicPr>
          <p:cNvPr id="157" name="Google Shape;157;p16"/>
          <p:cNvPicPr preferRelativeResize="0"/>
          <p:nvPr/>
        </p:nvPicPr>
        <p:blipFill>
          <a:blip r:embed="rId3">
            <a:alphaModFix/>
          </a:blip>
          <a:stretch>
            <a:fillRect/>
          </a:stretch>
        </p:blipFill>
        <p:spPr>
          <a:xfrm rot="-630201">
            <a:off x="8297025" y="265750"/>
            <a:ext cx="3143250" cy="247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630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Progress and challenges Contd. </a:t>
            </a:r>
            <a:endParaRPr sz="3000"/>
          </a:p>
        </p:txBody>
      </p:sp>
      <p:sp>
        <p:nvSpPr>
          <p:cNvPr id="163" name="Google Shape;163;p17"/>
          <p:cNvSpPr txBox="1"/>
          <p:nvPr>
            <p:ph idx="1" type="body"/>
          </p:nvPr>
        </p:nvSpPr>
        <p:spPr>
          <a:xfrm>
            <a:off x="1297500" y="1277175"/>
            <a:ext cx="7038900" cy="268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Overall discussion of design specifications of CE</a:t>
            </a:r>
            <a:endParaRPr sz="1800"/>
          </a:p>
          <a:p>
            <a:pPr indent="-342900" lvl="1" marL="914400" rtl="0" algn="l">
              <a:spcBef>
                <a:spcPts val="0"/>
              </a:spcBef>
              <a:spcAft>
                <a:spcPts val="0"/>
              </a:spcAft>
              <a:buSzPts val="1800"/>
              <a:buChar char="○"/>
            </a:pPr>
            <a:r>
              <a:rPr lang="en" sz="1800"/>
              <a:t>Testing design with Q-Learning as a possible final design, will revisit this week</a:t>
            </a:r>
            <a:endParaRPr sz="1800"/>
          </a:p>
          <a:p>
            <a:pPr indent="-342900" lvl="0" marL="457200" rtl="0" algn="l">
              <a:spcBef>
                <a:spcPts val="0"/>
              </a:spcBef>
              <a:spcAft>
                <a:spcPts val="0"/>
              </a:spcAft>
              <a:buSzPts val="1800"/>
              <a:buChar char="●"/>
            </a:pPr>
            <a:r>
              <a:rPr lang="en" sz="1800"/>
              <a:t>Determination of variables to be controlled by the CE</a:t>
            </a:r>
            <a:endParaRPr sz="1800"/>
          </a:p>
          <a:p>
            <a:pPr indent="-342900" lvl="1" marL="914400" rtl="0" algn="l">
              <a:spcBef>
                <a:spcPts val="0"/>
              </a:spcBef>
              <a:spcAft>
                <a:spcPts val="0"/>
              </a:spcAft>
              <a:buSzPts val="1800"/>
              <a:buChar char="○"/>
            </a:pPr>
            <a:r>
              <a:rPr lang="en" sz="1800"/>
              <a:t>Step size</a:t>
            </a:r>
            <a:endParaRPr sz="1800"/>
          </a:p>
          <a:p>
            <a:pPr indent="-342900" lvl="1" marL="914400" rtl="0" algn="l">
              <a:spcBef>
                <a:spcPts val="0"/>
              </a:spcBef>
              <a:spcAft>
                <a:spcPts val="0"/>
              </a:spcAft>
              <a:buSzPts val="1800"/>
              <a:buChar char="○"/>
            </a:pPr>
            <a:r>
              <a:rPr lang="en" sz="1800"/>
              <a:t>Feedback/feed-forward taps</a:t>
            </a:r>
            <a:endParaRPr sz="1800"/>
          </a:p>
          <a:p>
            <a:pPr indent="-342900" lvl="1" marL="914400" rtl="0" algn="l">
              <a:spcBef>
                <a:spcPts val="0"/>
              </a:spcBef>
              <a:spcAft>
                <a:spcPts val="0"/>
              </a:spcAft>
              <a:buSzPts val="1800"/>
              <a:buChar char="○"/>
            </a:pPr>
            <a:r>
              <a:rPr lang="en" sz="1800"/>
              <a:t>Forgetting factor</a:t>
            </a:r>
            <a:endParaRPr sz="1800"/>
          </a:p>
          <a:p>
            <a:pPr indent="-342900" lvl="1" marL="914400" rtl="0" algn="l">
              <a:spcBef>
                <a:spcPts val="0"/>
              </a:spcBef>
              <a:spcAft>
                <a:spcPts val="0"/>
              </a:spcAft>
              <a:buSzPts val="1800"/>
              <a:buChar char="○"/>
            </a:pPr>
            <a:r>
              <a:rPr lang="en" sz="1800"/>
              <a:t>Equalizers</a:t>
            </a:r>
            <a:endParaRPr sz="1800"/>
          </a:p>
          <a:p>
            <a:pPr indent="0" lvl="0" marL="457200" marR="0" rtl="0" algn="l">
              <a:lnSpc>
                <a:spcPct val="115000"/>
              </a:lnSpc>
              <a:spcBef>
                <a:spcPts val="1600"/>
              </a:spcBef>
              <a:spcAft>
                <a:spcPts val="1600"/>
              </a:spcAft>
              <a:buNone/>
            </a:pPr>
            <a:r>
              <a:t/>
            </a:r>
            <a:endParaRPr sz="1800"/>
          </a:p>
        </p:txBody>
      </p:sp>
      <p:pic>
        <p:nvPicPr>
          <p:cNvPr id="164" name="Google Shape;164;p17"/>
          <p:cNvPicPr preferRelativeResize="0"/>
          <p:nvPr/>
        </p:nvPicPr>
        <p:blipFill>
          <a:blip r:embed="rId3">
            <a:alphaModFix/>
          </a:blip>
          <a:stretch>
            <a:fillRect/>
          </a:stretch>
        </p:blipFill>
        <p:spPr>
          <a:xfrm flipH="1" rot="948625">
            <a:off x="-2018675" y="2259700"/>
            <a:ext cx="3143250" cy="2476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722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End-game research design.</a:t>
            </a:r>
            <a:endParaRPr/>
          </a:p>
        </p:txBody>
      </p:sp>
      <p:pic>
        <p:nvPicPr>
          <p:cNvPr id="170" name="Google Shape;170;p18"/>
          <p:cNvPicPr preferRelativeResize="0"/>
          <p:nvPr/>
        </p:nvPicPr>
        <p:blipFill>
          <a:blip r:embed="rId3">
            <a:alphaModFix/>
          </a:blip>
          <a:stretch>
            <a:fillRect/>
          </a:stretch>
        </p:blipFill>
        <p:spPr>
          <a:xfrm>
            <a:off x="225575" y="741100"/>
            <a:ext cx="8692850" cy="4198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Roadmap</a:t>
            </a:r>
            <a:endParaRPr sz="3000"/>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Week 7</a:t>
            </a:r>
            <a:endParaRPr sz="1400"/>
          </a:p>
          <a:p>
            <a:pPr indent="-317500" lvl="1" marL="914400" rtl="0" algn="l">
              <a:spcBef>
                <a:spcPts val="0"/>
              </a:spcBef>
              <a:spcAft>
                <a:spcPts val="0"/>
              </a:spcAft>
              <a:buSzPts val="1400"/>
              <a:buChar char="○"/>
            </a:pPr>
            <a:r>
              <a:rPr lang="en" sz="1400"/>
              <a:t>Finalize q-learning and </a:t>
            </a:r>
            <a:r>
              <a:rPr lang="en" sz="1400"/>
              <a:t>genetic</a:t>
            </a:r>
            <a:r>
              <a:rPr lang="en" sz="1400"/>
              <a:t> algorithm.</a:t>
            </a:r>
            <a:endParaRPr sz="1400"/>
          </a:p>
          <a:p>
            <a:pPr indent="-317500" lvl="1" marL="914400" rtl="0" algn="l">
              <a:spcBef>
                <a:spcPts val="0"/>
              </a:spcBef>
              <a:spcAft>
                <a:spcPts val="0"/>
              </a:spcAft>
              <a:buSzPts val="1400"/>
              <a:buChar char="○"/>
            </a:pPr>
            <a:r>
              <a:rPr lang="en" sz="1400"/>
              <a:t>Synchronize all works.</a:t>
            </a:r>
            <a:endParaRPr sz="1400"/>
          </a:p>
          <a:p>
            <a:pPr indent="-317500" lvl="1" marL="914400" rtl="0" algn="l">
              <a:spcBef>
                <a:spcPts val="0"/>
              </a:spcBef>
              <a:spcAft>
                <a:spcPts val="0"/>
              </a:spcAft>
              <a:buSzPts val="1400"/>
              <a:buChar char="○"/>
            </a:pPr>
            <a:r>
              <a:rPr lang="en" sz="1400"/>
              <a:t>Fix issues in equalizers together.</a:t>
            </a:r>
            <a:endParaRPr sz="1400"/>
          </a:p>
          <a:p>
            <a:pPr indent="-317500" lvl="0" marL="457200" marR="0" rtl="0" algn="l">
              <a:lnSpc>
                <a:spcPct val="115000"/>
              </a:lnSpc>
              <a:spcBef>
                <a:spcPts val="0"/>
              </a:spcBef>
              <a:spcAft>
                <a:spcPts val="0"/>
              </a:spcAft>
              <a:buClr>
                <a:schemeClr val="lt1"/>
              </a:buClr>
              <a:buSzPts val="1400"/>
              <a:buFont typeface="Lato"/>
              <a:buChar char="●"/>
            </a:pPr>
            <a:r>
              <a:rPr lang="en" sz="1400"/>
              <a:t>Week 8-10</a:t>
            </a:r>
            <a:endParaRPr sz="1400"/>
          </a:p>
          <a:p>
            <a:pPr indent="-317500" lvl="1" marL="914400" rtl="0" algn="l">
              <a:spcBef>
                <a:spcPts val="0"/>
              </a:spcBef>
              <a:spcAft>
                <a:spcPts val="0"/>
              </a:spcAft>
              <a:buSzPts val="1400"/>
              <a:buChar char="○"/>
            </a:pPr>
            <a:r>
              <a:rPr lang="en" sz="1400"/>
              <a:t>Other tasks</a:t>
            </a:r>
            <a:endParaRPr sz="1400"/>
          </a:p>
          <a:p>
            <a:pPr indent="-317500" lvl="1" marL="914400" rtl="0" algn="l">
              <a:spcBef>
                <a:spcPts val="0"/>
              </a:spcBef>
              <a:spcAft>
                <a:spcPts val="0"/>
              </a:spcAft>
              <a:buSzPts val="1400"/>
              <a:buChar char="○"/>
            </a:pPr>
            <a:r>
              <a:rPr lang="en" sz="1400"/>
              <a:t>Research paper writing</a:t>
            </a:r>
            <a:endParaRPr sz="1400"/>
          </a:p>
          <a:p>
            <a:pPr indent="-317500" lvl="1" marL="914400" rtl="0" algn="l">
              <a:spcBef>
                <a:spcPts val="0"/>
              </a:spcBef>
              <a:spcAft>
                <a:spcPts val="0"/>
              </a:spcAft>
              <a:buSzPts val="1400"/>
              <a:buChar char="○"/>
            </a:pPr>
            <a:r>
              <a:rPr lang="en" sz="1400"/>
              <a:t>Research poster/video  for presentation (Are we supposed to do a poster or video?)</a:t>
            </a:r>
            <a:endParaRPr sz="1400"/>
          </a:p>
        </p:txBody>
      </p:sp>
      <p:pic>
        <p:nvPicPr>
          <p:cNvPr id="177" name="Google Shape;177;p19"/>
          <p:cNvPicPr preferRelativeResize="0"/>
          <p:nvPr/>
        </p:nvPicPr>
        <p:blipFill>
          <a:blip r:embed="rId3">
            <a:alphaModFix/>
          </a:blip>
          <a:stretch>
            <a:fillRect/>
          </a:stretch>
        </p:blipFill>
        <p:spPr>
          <a:xfrm>
            <a:off x="3047825" y="3884975"/>
            <a:ext cx="3143250" cy="194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2124750" y="1997400"/>
            <a:ext cx="45870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Questions?</a:t>
            </a:r>
            <a:endParaRPr sz="4800"/>
          </a:p>
        </p:txBody>
      </p:sp>
      <p:pic>
        <p:nvPicPr>
          <p:cNvPr id="183" name="Google Shape;183;p20"/>
          <p:cNvPicPr preferRelativeResize="0"/>
          <p:nvPr/>
        </p:nvPicPr>
        <p:blipFill>
          <a:blip r:embed="rId3">
            <a:alphaModFix/>
          </a:blip>
          <a:stretch>
            <a:fillRect/>
          </a:stretch>
        </p:blipFill>
        <p:spPr>
          <a:xfrm flipH="1" rot="-470471">
            <a:off x="-3468250" y="2163750"/>
            <a:ext cx="5572026" cy="43900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23" presetSubtype="16">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1000"/>
                                        <p:tgtEl>
                                          <p:spTgt spid="183"/>
                                        </p:tgtEl>
                                        <p:attrNameLst>
                                          <p:attrName>ppt_w</p:attrName>
                                        </p:attrNameLst>
                                      </p:cBhvr>
                                      <p:tavLst>
                                        <p:tav fmla="" tm="0">
                                          <p:val>
                                            <p:strVal val="0"/>
                                          </p:val>
                                        </p:tav>
                                        <p:tav fmla="" tm="100000">
                                          <p:val>
                                            <p:strVal val="#ppt_w"/>
                                          </p:val>
                                        </p:tav>
                                      </p:tavLst>
                                    </p:anim>
                                    <p:anim calcmode="lin" valueType="num">
                                      <p:cBhvr additive="base">
                                        <p:cTn dur="1000"/>
                                        <p:tgtEl>
                                          <p:spTgt spid="183"/>
                                        </p:tgtEl>
                                        <p:attrNameLst>
                                          <p:attrName>ppt_h</p:attrName>
                                        </p:attrNameLst>
                                      </p:cBhvr>
                                      <p:tavLst>
                                        <p:tav fmla="" tm="0">
                                          <p:val>
                                            <p:strVal val="0"/>
                                          </p:val>
                                        </p:tav>
                                        <p:tav fmla="" tm="100000">
                                          <p:val>
                                            <p:strVal val="#ppt_h"/>
                                          </p:val>
                                        </p:tav>
                                      </p:tavLst>
                                    </p:anim>
                                  </p:childTnLst>
                                </p:cTn>
                              </p:par>
                              <p:par>
                                <p:cTn fill="hold" nodeType="withEffect" presetClass="exit" presetID="2" presetSubtype="2">
                                  <p:stCondLst>
                                    <p:cond delay="0"/>
                                  </p:stCondLst>
                                  <p:childTnLst>
                                    <p:anim calcmode="lin" valueType="num">
                                      <p:cBhvr additive="base">
                                        <p:cTn dur="5000"/>
                                        <p:tgtEl>
                                          <p:spTgt spid="183"/>
                                        </p:tgtEl>
                                        <p:attrNameLst>
                                          <p:attrName>ppt_x</p:attrName>
                                        </p:attrNameLst>
                                      </p:cBhvr>
                                      <p:tavLst>
                                        <p:tav fmla="" tm="0">
                                          <p:val>
                                            <p:strVal val="#ppt_x"/>
                                          </p:val>
                                        </p:tav>
                                        <p:tav fmla="" tm="100000">
                                          <p:val>
                                            <p:strVal val="#ppt_x+1"/>
                                          </p:val>
                                        </p:tav>
                                      </p:tavLst>
                                    </p:anim>
                                    <p:set>
                                      <p:cBhvr>
                                        <p:cTn dur="1" fill="hold">
                                          <p:stCondLst>
                                            <p:cond delay="5000"/>
                                          </p:stCondLst>
                                        </p:cTn>
                                        <p:tgtEl>
                                          <p:spTgt spid="18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