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a699a121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a699a1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a699a1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a699a1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1600"/>
              </a:spcAft>
              <a:buNone/>
            </a:pPr>
            <a:r>
              <a:rPr lang="en" sz="1800">
                <a:latin typeface="Roboto"/>
                <a:ea typeface="Roboto"/>
                <a:cs typeface="Roboto"/>
                <a:sym typeface="Roboto"/>
              </a:rPr>
              <a:t>We will Parse </a:t>
            </a:r>
            <a:r>
              <a:rPr lang="en" sz="1800">
                <a:latin typeface="Roboto"/>
                <a:ea typeface="Roboto"/>
                <a:cs typeface="Roboto"/>
                <a:sym typeface="Roboto"/>
              </a:rPr>
              <a:t>these </a:t>
            </a:r>
            <a:r>
              <a:rPr lang="en" sz="1800">
                <a:latin typeface="Roboto"/>
                <a:ea typeface="Roboto"/>
                <a:cs typeface="Roboto"/>
                <a:sym typeface="Roboto"/>
              </a:rPr>
              <a:t>Short Sequences from a FASTA File, and temporarily Store them in a python Dictionary. If you didn't already know, Python Dictionaries are fairly cool because they use a hash function, which allows for a </a:t>
            </a:r>
            <a:r>
              <a:rPr lang="en" sz="1800">
                <a:highlight>
                  <a:srgbClr val="FFFF00"/>
                </a:highlight>
                <a:latin typeface="Roboto"/>
                <a:ea typeface="Roboto"/>
                <a:cs typeface="Roboto"/>
                <a:sym typeface="Roboto"/>
              </a:rPr>
              <a:t>Constant access time, to read and write data. </a:t>
            </a:r>
            <a:endParaRPr sz="1800">
              <a:highlight>
                <a:srgbClr val="FFFF00"/>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91401f1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91401f1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highlight>
                  <a:srgbClr val="FFFF00"/>
                </a:highlight>
                <a:latin typeface="Times New Roman"/>
                <a:ea typeface="Times New Roman"/>
                <a:cs typeface="Times New Roman"/>
                <a:sym typeface="Times New Roman"/>
              </a:rPr>
              <a:t>Next we generate references to instances of similar sequences by using a seed function: </a:t>
            </a:r>
            <a:endParaRPr/>
          </a:p>
          <a:p>
            <a:pPr indent="0" lvl="0" marL="0" rtl="0" algn="l">
              <a:spcBef>
                <a:spcPts val="0"/>
              </a:spcBef>
              <a:spcAft>
                <a:spcPts val="0"/>
              </a:spcAft>
              <a:buNone/>
            </a:pPr>
            <a:r>
              <a:rPr lang="en"/>
              <a:t>This Hash_Function maps to other Seeds with similar sequences, (Hopefully related)</a:t>
            </a:r>
            <a:endParaRPr sz="12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highlight>
                  <a:schemeClr val="lt1"/>
                </a:highlight>
                <a:latin typeface="Times New Roman"/>
                <a:ea typeface="Times New Roman"/>
                <a:cs typeface="Times New Roman"/>
                <a:sym typeface="Times New Roman"/>
              </a:rPr>
              <a:t>Advantages to using reference seeds:</a:t>
            </a:r>
            <a:endParaRPr sz="12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highlight>
                  <a:schemeClr val="lt1"/>
                </a:highlight>
                <a:latin typeface="Times New Roman"/>
                <a:ea typeface="Times New Roman"/>
                <a:cs typeface="Times New Roman"/>
                <a:sym typeface="Times New Roman"/>
              </a:rPr>
              <a:t>	-It creates a reference of similar sequences.</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en"/>
              <a:t>As discussed earlier in this course:</a:t>
            </a:r>
            <a:endParaRPr/>
          </a:p>
          <a:p>
            <a:pPr indent="0" lvl="0" marL="0" rtl="0" algn="l">
              <a:spcBef>
                <a:spcPts val="0"/>
              </a:spcBef>
              <a:spcAft>
                <a:spcPts val="0"/>
              </a:spcAft>
              <a:buNone/>
            </a:pPr>
            <a:r>
              <a:rPr lang="en"/>
              <a:t>	K-mer matching is like an index in a book, but instead of containing the references of all existing instances of words, it contains the location of each individual instance of a sequence. </a:t>
            </a:r>
            <a:endParaRPr/>
          </a:p>
          <a:p>
            <a:pPr indent="0" lvl="0" marL="0" rtl="0" algn="l">
              <a:spcBef>
                <a:spcPts val="0"/>
              </a:spcBef>
              <a:spcAft>
                <a:spcPts val="0"/>
              </a:spcAft>
              <a:buNone/>
            </a:pPr>
            <a:r>
              <a:rPr lang="en"/>
              <a:t>There are different ways K-Mer can work:</a:t>
            </a:r>
            <a:endParaRPr/>
          </a:p>
          <a:p>
            <a:pPr indent="457200" lvl="0" marL="0" rtl="0" algn="l">
              <a:spcBef>
                <a:spcPts val="0"/>
              </a:spcBef>
              <a:spcAft>
                <a:spcPts val="0"/>
              </a:spcAft>
              <a:buNone/>
            </a:pPr>
            <a:r>
              <a:rPr lang="en"/>
              <a:t>For example:</a:t>
            </a:r>
            <a:endParaRPr/>
          </a:p>
          <a:p>
            <a:pPr indent="457200" lvl="0" marL="457200" rtl="0" algn="l">
              <a:spcBef>
                <a:spcPts val="0"/>
              </a:spcBef>
              <a:spcAft>
                <a:spcPts val="0"/>
              </a:spcAft>
              <a:buNone/>
            </a:pPr>
            <a:r>
              <a:rPr lang="en" sz="1200">
                <a:highlight>
                  <a:schemeClr val="lt1"/>
                </a:highlight>
                <a:latin typeface="Times New Roman"/>
                <a:ea typeface="Times New Roman"/>
                <a:cs typeface="Times New Roman"/>
                <a:sym typeface="Times New Roman"/>
              </a:rPr>
              <a:t>-Exact</a:t>
            </a:r>
            <a:endParaRPr sz="1200">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200">
                <a:highlight>
                  <a:schemeClr val="lt1"/>
                </a:highlight>
                <a:latin typeface="Times New Roman"/>
                <a:ea typeface="Times New Roman"/>
                <a:cs typeface="Times New Roman"/>
                <a:sym typeface="Times New Roman"/>
              </a:rPr>
              <a:t>-</a:t>
            </a:r>
            <a:r>
              <a:rPr lang="en">
                <a:solidFill>
                  <a:srgbClr val="59331F"/>
                </a:solidFill>
                <a:highlight>
                  <a:schemeClr val="lt1"/>
                </a:highlight>
              </a:rPr>
              <a:t>Inexact</a:t>
            </a:r>
            <a:endParaRPr sz="1200">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200">
                <a:highlight>
                  <a:schemeClr val="lt1"/>
                </a:highlight>
                <a:latin typeface="Times New Roman"/>
                <a:ea typeface="Times New Roman"/>
                <a:cs typeface="Times New Roman"/>
                <a:sym typeface="Times New Roman"/>
              </a:rPr>
              <a:t>-S</a:t>
            </a:r>
            <a:r>
              <a:rPr lang="en"/>
              <a:t>paced, allows for </a:t>
            </a:r>
            <a:r>
              <a:rPr lang="en" sz="1200">
                <a:highlight>
                  <a:srgbClr val="FFFFFF"/>
                </a:highlight>
                <a:latin typeface="Times New Roman"/>
                <a:ea typeface="Times New Roman"/>
                <a:cs typeface="Times New Roman"/>
                <a:sym typeface="Times New Roman"/>
              </a:rPr>
              <a:t>internal mismatches to occur.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Maximum Exact Match(MEM) seed,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Adaptive Seed,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highlight>
                  <a:srgbClr val="FFFF00"/>
                </a:highlight>
                <a:latin typeface="Times New Roman"/>
                <a:ea typeface="Times New Roman"/>
                <a:cs typeface="Times New Roman"/>
                <a:sym typeface="Times New Roman"/>
              </a:rPr>
              <a:t>By using a &lt;&gt; seed to reference sequences we can get a large Speedup when looking up similar sequences, as this reference can be used with the Python Dictionary to reduce reference time to a constant BigO of (1).</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91401f10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91401f10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highlight>
                  <a:srgbClr val="FFFF00"/>
                </a:highlight>
                <a:latin typeface="Times New Roman"/>
                <a:ea typeface="Times New Roman"/>
                <a:cs typeface="Times New Roman"/>
                <a:sym typeface="Times New Roman"/>
              </a:rPr>
              <a:t>Next we generate references to instances of similar sequences by using a seed function: </a:t>
            </a:r>
            <a:endParaRPr/>
          </a:p>
          <a:p>
            <a:pPr indent="0" lvl="0" marL="0" rtl="0" algn="l">
              <a:spcBef>
                <a:spcPts val="0"/>
              </a:spcBef>
              <a:spcAft>
                <a:spcPts val="0"/>
              </a:spcAft>
              <a:buNone/>
            </a:pPr>
            <a:r>
              <a:rPr lang="en"/>
              <a:t>This Hash_Function maps to other Seeds with similar sequences, (Hopefully related)</a:t>
            </a:r>
            <a:endParaRPr sz="12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highlight>
                  <a:schemeClr val="lt1"/>
                </a:highlight>
                <a:latin typeface="Times New Roman"/>
                <a:ea typeface="Times New Roman"/>
                <a:cs typeface="Times New Roman"/>
                <a:sym typeface="Times New Roman"/>
              </a:rPr>
              <a:t>Advantages to using reference seeds:</a:t>
            </a:r>
            <a:endParaRPr sz="12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highlight>
                  <a:schemeClr val="lt1"/>
                </a:highlight>
                <a:latin typeface="Times New Roman"/>
                <a:ea typeface="Times New Roman"/>
                <a:cs typeface="Times New Roman"/>
                <a:sym typeface="Times New Roman"/>
              </a:rPr>
              <a:t>	-It creates a reference of similar sequences.</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spcBef>
                <a:spcPts val="0"/>
              </a:spcBef>
              <a:spcAft>
                <a:spcPts val="0"/>
              </a:spcAft>
              <a:buNone/>
            </a:pPr>
            <a:r>
              <a:rPr lang="en"/>
              <a:t>As discussed earlier in this course:</a:t>
            </a:r>
            <a:endParaRPr/>
          </a:p>
          <a:p>
            <a:pPr indent="0" lvl="0" marL="0" rtl="0" algn="l">
              <a:spcBef>
                <a:spcPts val="0"/>
              </a:spcBef>
              <a:spcAft>
                <a:spcPts val="0"/>
              </a:spcAft>
              <a:buNone/>
            </a:pPr>
            <a:r>
              <a:rPr lang="en"/>
              <a:t>	K-mer matching is like an index in a book, but instead of containing the references of all existing instances of words, it contains the location of each individual instance of a sequence. </a:t>
            </a:r>
            <a:endParaRPr/>
          </a:p>
          <a:p>
            <a:pPr indent="0" lvl="0" marL="0" rtl="0" algn="l">
              <a:spcBef>
                <a:spcPts val="0"/>
              </a:spcBef>
              <a:spcAft>
                <a:spcPts val="0"/>
              </a:spcAft>
              <a:buNone/>
            </a:pPr>
            <a:r>
              <a:rPr lang="en"/>
              <a:t>There are different ways K-Mer can work:</a:t>
            </a:r>
            <a:endParaRPr/>
          </a:p>
          <a:p>
            <a:pPr indent="457200" lvl="0" marL="0" rtl="0" algn="l">
              <a:spcBef>
                <a:spcPts val="0"/>
              </a:spcBef>
              <a:spcAft>
                <a:spcPts val="0"/>
              </a:spcAft>
              <a:buNone/>
            </a:pPr>
            <a:r>
              <a:rPr lang="en"/>
              <a:t>For example:</a:t>
            </a:r>
            <a:endParaRPr/>
          </a:p>
          <a:p>
            <a:pPr indent="457200" lvl="0" marL="457200" rtl="0" algn="l">
              <a:spcBef>
                <a:spcPts val="0"/>
              </a:spcBef>
              <a:spcAft>
                <a:spcPts val="0"/>
              </a:spcAft>
              <a:buNone/>
            </a:pPr>
            <a:r>
              <a:rPr lang="en" sz="1200">
                <a:highlight>
                  <a:schemeClr val="lt1"/>
                </a:highlight>
                <a:latin typeface="Times New Roman"/>
                <a:ea typeface="Times New Roman"/>
                <a:cs typeface="Times New Roman"/>
                <a:sym typeface="Times New Roman"/>
              </a:rPr>
              <a:t>-Exact</a:t>
            </a:r>
            <a:endParaRPr sz="1200">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200">
                <a:highlight>
                  <a:schemeClr val="lt1"/>
                </a:highlight>
                <a:latin typeface="Times New Roman"/>
                <a:ea typeface="Times New Roman"/>
                <a:cs typeface="Times New Roman"/>
                <a:sym typeface="Times New Roman"/>
              </a:rPr>
              <a:t>-</a:t>
            </a:r>
            <a:r>
              <a:rPr lang="en">
                <a:solidFill>
                  <a:srgbClr val="59331F"/>
                </a:solidFill>
                <a:highlight>
                  <a:schemeClr val="lt1"/>
                </a:highlight>
              </a:rPr>
              <a:t>Inexact</a:t>
            </a:r>
            <a:endParaRPr sz="1200">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None/>
            </a:pPr>
            <a:r>
              <a:rPr lang="en" sz="1200">
                <a:highlight>
                  <a:schemeClr val="lt1"/>
                </a:highlight>
                <a:latin typeface="Times New Roman"/>
                <a:ea typeface="Times New Roman"/>
                <a:cs typeface="Times New Roman"/>
                <a:sym typeface="Times New Roman"/>
              </a:rPr>
              <a:t>-S</a:t>
            </a:r>
            <a:r>
              <a:rPr lang="en"/>
              <a:t>paced, allows for </a:t>
            </a:r>
            <a:r>
              <a:rPr lang="en" sz="1200">
                <a:highlight>
                  <a:srgbClr val="FFFFFF"/>
                </a:highlight>
                <a:latin typeface="Times New Roman"/>
                <a:ea typeface="Times New Roman"/>
                <a:cs typeface="Times New Roman"/>
                <a:sym typeface="Times New Roman"/>
              </a:rPr>
              <a:t>internal mismatches to occur.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Maximum Exact Match(MEM) seed,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Adaptive Seed,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highlight>
                  <a:srgbClr val="FFFF00"/>
                </a:highlight>
                <a:latin typeface="Times New Roman"/>
                <a:ea typeface="Times New Roman"/>
                <a:cs typeface="Times New Roman"/>
                <a:sym typeface="Times New Roman"/>
              </a:rPr>
              <a:t>By using a &lt;&gt; seed to reference sequences we can get a large Speedup when looking up similar sequences, as this reference can be used with the Python Dictionary to reduce reference time to a constant BigO of (1).</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highlight>
                <a:srgbClr val="FFFF00"/>
              </a:highlight>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d411b45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d411b45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t/>
            </a:r>
            <a:endParaRPr sz="900">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latin typeface="Roboto"/>
                <a:ea typeface="Roboto"/>
                <a:cs typeface="Roboto"/>
                <a:sym typeface="Roboto"/>
              </a:rPr>
              <a:t>Match seeds on reference, </a:t>
            </a:r>
            <a:endParaRPr sz="1400">
              <a:latin typeface="Roboto"/>
              <a:ea typeface="Roboto"/>
              <a:cs typeface="Roboto"/>
              <a:sym typeface="Roboto"/>
            </a:endParaRPr>
          </a:p>
          <a:p>
            <a:pPr indent="0" lvl="0" marL="0" rtl="0" algn="l">
              <a:lnSpc>
                <a:spcPct val="115000"/>
              </a:lnSpc>
              <a:spcBef>
                <a:spcPts val="1600"/>
              </a:spcBef>
              <a:spcAft>
                <a:spcPts val="0"/>
              </a:spcAft>
              <a:buNone/>
            </a:pPr>
            <a:r>
              <a:rPr lang="en" sz="1400">
                <a:latin typeface="Roboto"/>
                <a:ea typeface="Roboto"/>
                <a:cs typeface="Roboto"/>
                <a:sym typeface="Roboto"/>
              </a:rPr>
              <a:t>Now that we have a seed dictionary containing </a:t>
            </a:r>
            <a:endParaRPr sz="1400">
              <a:latin typeface="Roboto"/>
              <a:ea typeface="Roboto"/>
              <a:cs typeface="Roboto"/>
              <a:sym typeface="Roboto"/>
            </a:endParaRPr>
          </a:p>
          <a:p>
            <a:pPr indent="0" lvl="0" marL="0" rtl="0" algn="l">
              <a:lnSpc>
                <a:spcPct val="115000"/>
              </a:lnSpc>
              <a:spcBef>
                <a:spcPts val="1600"/>
              </a:spcBef>
              <a:spcAft>
                <a:spcPts val="0"/>
              </a:spcAft>
              <a:buNone/>
            </a:pPr>
            <a:r>
              <a:rPr lang="en" sz="1400">
                <a:latin typeface="Roboto"/>
                <a:ea typeface="Roboto"/>
                <a:cs typeface="Roboto"/>
                <a:sym typeface="Roboto"/>
              </a:rPr>
              <a:t>S</a:t>
            </a:r>
            <a:r>
              <a:rPr lang="en" sz="1400">
                <a:latin typeface="Roboto"/>
                <a:ea typeface="Roboto"/>
                <a:cs typeface="Roboto"/>
                <a:sym typeface="Roboto"/>
              </a:rPr>
              <a:t>earching the reference sequence(s) for matching sets of given seeds, once found in sequence, add each to a dictionary of "matched" seeds </a:t>
            </a:r>
            <a:endParaRPr sz="1400">
              <a:latin typeface="Roboto"/>
              <a:ea typeface="Roboto"/>
              <a:cs typeface="Roboto"/>
              <a:sym typeface="Roboto"/>
            </a:endParaRPr>
          </a:p>
          <a:p>
            <a:pPr indent="0" lvl="0" marL="0" rtl="0" algn="l">
              <a:lnSpc>
                <a:spcPct val="115000"/>
              </a:lnSpc>
              <a:spcBef>
                <a:spcPts val="1600"/>
              </a:spcBef>
              <a:spcAft>
                <a:spcPts val="0"/>
              </a:spcAft>
              <a:buNone/>
            </a:pPr>
            <a:r>
              <a:rPr lang="en" sz="1400">
                <a:latin typeface="Roboto"/>
                <a:ea typeface="Roboto"/>
                <a:cs typeface="Roboto"/>
                <a:sym typeface="Roboto"/>
              </a:rPr>
              <a:t>Take a Reference sequence, Create a seed, find the likely Mutations of that seed with the (</a:t>
            </a:r>
            <a:r>
              <a:rPr lang="en" sz="1400">
                <a:highlight>
                  <a:srgbClr val="FFFF00"/>
                </a:highlight>
                <a:latin typeface="Roboto"/>
                <a:ea typeface="Roboto"/>
                <a:cs typeface="Roboto"/>
                <a:sym typeface="Roboto"/>
              </a:rPr>
              <a:t>smith waterman algorithm/NeedleMan wunsch)</a:t>
            </a:r>
            <a:r>
              <a:rPr lang="en" sz="1400">
                <a:latin typeface="Roboto"/>
                <a:ea typeface="Roboto"/>
                <a:cs typeface="Roboto"/>
                <a:sym typeface="Roboto"/>
              </a:rPr>
              <a:t> and a substitution Matrix, </a:t>
            </a:r>
            <a:endParaRPr sz="1400">
              <a:latin typeface="Roboto"/>
              <a:ea typeface="Roboto"/>
              <a:cs typeface="Roboto"/>
              <a:sym typeface="Roboto"/>
            </a:endParaRPr>
          </a:p>
          <a:p>
            <a:pPr indent="0" lvl="0" marL="0" rtl="0" algn="l">
              <a:lnSpc>
                <a:spcPct val="115000"/>
              </a:lnSpc>
              <a:spcBef>
                <a:spcPts val="1600"/>
              </a:spcBef>
              <a:spcAft>
                <a:spcPts val="0"/>
              </a:spcAft>
              <a:buNone/>
            </a:pPr>
            <a:r>
              <a:rPr lang="en" sz="1400">
                <a:latin typeface="Roboto"/>
                <a:ea typeface="Roboto"/>
                <a:cs typeface="Roboto"/>
                <a:sym typeface="Roboto"/>
              </a:rPr>
              <a:t>	&gt; Find the locations of these Likely mutations, And Use </a:t>
            </a:r>
            <a:r>
              <a:rPr lang="en" sz="1400">
                <a:highlight>
                  <a:srgbClr val="FFFF00"/>
                </a:highlight>
                <a:latin typeface="Roboto"/>
                <a:ea typeface="Roboto"/>
                <a:cs typeface="Roboto"/>
                <a:sym typeface="Roboto"/>
              </a:rPr>
              <a:t>smith waterman </a:t>
            </a:r>
            <a:r>
              <a:rPr lang="en" sz="1400">
                <a:latin typeface="Roboto"/>
                <a:ea typeface="Roboto"/>
                <a:cs typeface="Roboto"/>
                <a:sym typeface="Roboto"/>
              </a:rPr>
              <a:t>on it with respect to the reference sequence, to find an extended sequence.</a:t>
            </a:r>
            <a:endParaRPr sz="1400">
              <a:latin typeface="Roboto"/>
              <a:ea typeface="Roboto"/>
              <a:cs typeface="Roboto"/>
              <a:sym typeface="Roboto"/>
            </a:endParaRPr>
          </a:p>
          <a:p>
            <a:pPr indent="0" lvl="0" marL="0" rtl="0" algn="l">
              <a:lnSpc>
                <a:spcPct val="115000"/>
              </a:lnSpc>
              <a:spcBef>
                <a:spcPts val="1600"/>
              </a:spcBef>
              <a:spcAft>
                <a:spcPts val="0"/>
              </a:spcAft>
              <a:buNone/>
            </a:pPr>
            <a:r>
              <a:t/>
            </a:r>
            <a:endParaRPr sz="1400">
              <a:latin typeface="Roboto"/>
              <a:ea typeface="Roboto"/>
              <a:cs typeface="Roboto"/>
              <a:sym typeface="Roboto"/>
            </a:endParaRPr>
          </a:p>
          <a:p>
            <a:pPr indent="0" lvl="0" marL="0" rtl="0" algn="l">
              <a:lnSpc>
                <a:spcPct val="115000"/>
              </a:lnSpc>
              <a:spcBef>
                <a:spcPts val="1600"/>
              </a:spcBef>
              <a:spcAft>
                <a:spcPts val="0"/>
              </a:spcAft>
              <a:buNone/>
            </a:pPr>
            <a:r>
              <a:t/>
            </a:r>
            <a:endParaRPr sz="1400">
              <a:highlight>
                <a:srgbClr val="FFFF00"/>
              </a:highlight>
              <a:latin typeface="Roboto"/>
              <a:ea typeface="Roboto"/>
              <a:cs typeface="Roboto"/>
              <a:sym typeface="Roboto"/>
            </a:endParaRPr>
          </a:p>
          <a:p>
            <a:pPr indent="0" lvl="0" marL="0" rtl="0" algn="l">
              <a:lnSpc>
                <a:spcPct val="115000"/>
              </a:lnSpc>
              <a:spcBef>
                <a:spcPts val="1600"/>
              </a:spcBef>
              <a:spcAft>
                <a:spcPts val="1600"/>
              </a:spcAft>
              <a:buNone/>
            </a:pPr>
            <a:r>
              <a:rPr lang="en" sz="1400">
                <a:latin typeface="Roboto"/>
                <a:ea typeface="Roboto"/>
                <a:cs typeface="Roboto"/>
                <a:sym typeface="Roboto"/>
              </a:rPr>
              <a:t>The score between the query and subject is called “High Scoring Pair” </a:t>
            </a:r>
            <a:endParaRPr sz="1400">
              <a:highlight>
                <a:srgbClr val="FFFF00"/>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132a1a1f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132a1a1f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a:t>
            </a:r>
            <a:r>
              <a:rPr lang="en"/>
              <a:t>xtend Matched Seeds, is responsible for utilizing the calculated </a:t>
            </a:r>
            <a:r>
              <a:rPr lang="en"/>
              <a:t>matched seeds</a:t>
            </a:r>
            <a:r>
              <a:rPr lang="en"/>
              <a:t>, and extending them along a reference String. </a:t>
            </a:r>
            <a:endParaRPr/>
          </a:p>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6a699a1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6a699a1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Pairwise comparing two sequences to find alignments</a:t>
            </a:r>
            <a:endParaRPr sz="1400"/>
          </a:p>
          <a:p>
            <a:pPr indent="0" lvl="0" marL="0" rtl="0" algn="l">
              <a:spcBef>
                <a:spcPts val="0"/>
              </a:spcBef>
              <a:spcAft>
                <a:spcPts val="0"/>
              </a:spcAft>
              <a:buNone/>
            </a:pPr>
            <a:r>
              <a:rPr lang="en" sz="1400"/>
              <a:t>Dot, physical picture local showing comparison</a:t>
            </a:r>
            <a:endParaRPr sz="1400"/>
          </a:p>
          <a:p>
            <a:pPr indent="0" lvl="0" marL="0" rtl="0" algn="l">
              <a:spcBef>
                <a:spcPts val="0"/>
              </a:spcBef>
              <a:spcAft>
                <a:spcPts val="0"/>
              </a:spcAft>
              <a:buNone/>
            </a:pPr>
            <a:r>
              <a:rPr lang="en" sz="1400"/>
              <a:t>Programming to show how they align</a:t>
            </a:r>
            <a:endParaRPr sz="1400"/>
          </a:p>
          <a:p>
            <a:pPr indent="0" lvl="0" marL="0" rtl="0" algn="l">
              <a:spcBef>
                <a:spcPts val="0"/>
              </a:spcBef>
              <a:spcAft>
                <a:spcPts val="0"/>
              </a:spcAft>
              <a:buNone/>
            </a:pPr>
            <a:r>
              <a:rPr lang="en" sz="1400"/>
              <a:t>Word, lining up both sequences to compare</a:t>
            </a:r>
            <a:endParaRPr sz="1400"/>
          </a:p>
          <a:p>
            <a:pPr indent="0" lvl="0" marL="0" rtl="0" algn="l">
              <a:spcBef>
                <a:spcPts val="0"/>
              </a:spcBef>
              <a:spcAft>
                <a:spcPts val="0"/>
              </a:spcAft>
              <a:buNone/>
            </a:pPr>
            <a:r>
              <a:rPr lang="en" sz="1400"/>
              <a:t>And as progressive, and iterative methods improve these pairwise methods by building ‘Family’ trees</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6d411b45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6d411b45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Match-2 Mismatch--1 Gap-1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d411b45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d411b45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So far, we have ReadInSequence(), MatchSeedsOnReference(), ExtendMatchedSeeds(), and LocalAlignment() done for the pipeline. We are still working on the GenerateSeeds() function and we plan to perform software Testing and Validation on our pipeline</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If we Finish:</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    We were able to creating and integrating every method of </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Our solution is nothing new, but our project was a good exercise in demonstrating the variety of solutions.</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If we don't:</a:t>
            </a:r>
            <a:endParaRPr sz="1800">
              <a:latin typeface="Roboto"/>
              <a:ea typeface="Roboto"/>
              <a:cs typeface="Roboto"/>
              <a:sym typeface="Roboto"/>
            </a:endParaRPr>
          </a:p>
          <a:p>
            <a:pPr indent="457200" lvl="0" marL="0" rtl="0" algn="l">
              <a:lnSpc>
                <a:spcPct val="115000"/>
              </a:lnSpc>
              <a:spcBef>
                <a:spcPts val="1600"/>
              </a:spcBef>
              <a:spcAft>
                <a:spcPts val="0"/>
              </a:spcAft>
              <a:buNone/>
            </a:pPr>
            <a:r>
              <a:rPr lang="en" sz="1800">
                <a:latin typeface="Roboto"/>
                <a:ea typeface="Roboto"/>
                <a:cs typeface="Roboto"/>
                <a:sym typeface="Roboto"/>
              </a:rPr>
              <a:t>We finished: &lt;&gt;/5 of these parts</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	Our Progress was limited by our course load, and team communication, as some requirements and functionality were not well described to everyone working on this project.</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Describe what went wrong with an individual Method: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132a1a1f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132a1a1f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In the highly connected of the world today, viruses and bacteria are an all time threat. &lt;Example : ebola, with the outbreak in africa killing 11 thousand people&gt;,  So Being able to identify the strain of different </a:t>
            </a:r>
            <a:r>
              <a:rPr lang="en" sz="1400"/>
              <a:t>bacteria</a:t>
            </a:r>
            <a:r>
              <a:rPr lang="en" sz="1400"/>
              <a:t>, and viruses is incredibly important to </a:t>
            </a:r>
            <a:r>
              <a:rPr lang="en" sz="1400"/>
              <a:t>save lives.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Along with identifying </a:t>
            </a:r>
            <a:r>
              <a:rPr lang="en" sz="1400"/>
              <a:t>pathogens</a:t>
            </a:r>
            <a:r>
              <a:rPr lang="en" sz="1400"/>
              <a:t>, being able to identify </a:t>
            </a:r>
            <a:r>
              <a:rPr lang="en" sz="1400"/>
              <a:t>genetically</a:t>
            </a:r>
            <a:r>
              <a:rPr lang="en" sz="1400"/>
              <a:t> inherited </a:t>
            </a:r>
            <a:r>
              <a:rPr lang="en" sz="1400"/>
              <a:t>disease</a:t>
            </a:r>
            <a:r>
              <a:rPr lang="en" sz="1400"/>
              <a:t> is equally as important </a:t>
            </a:r>
            <a:r>
              <a:rPr lang="en" sz="1400"/>
              <a:t>for </a:t>
            </a:r>
            <a:r>
              <a:rPr lang="en" sz="1400"/>
              <a:t>finding the optimal treatment. </a:t>
            </a:r>
            <a:endParaRPr sz="1400"/>
          </a:p>
          <a:p>
            <a:pPr indent="0" lvl="0" marL="0" rtl="0" algn="l">
              <a:spcBef>
                <a:spcPts val="0"/>
              </a:spcBef>
              <a:spcAft>
                <a:spcPts val="0"/>
              </a:spcAft>
              <a:buNone/>
            </a:pPr>
            <a:r>
              <a:rPr lang="en" sz="1400"/>
              <a:t>For example: </a:t>
            </a:r>
            <a:endParaRPr sz="1400"/>
          </a:p>
          <a:p>
            <a:pPr indent="457200" lvl="0" marL="0" rtl="0" algn="l">
              <a:spcBef>
                <a:spcPts val="0"/>
              </a:spcBef>
              <a:spcAft>
                <a:spcPts val="0"/>
              </a:spcAft>
              <a:buNone/>
            </a:pPr>
            <a:r>
              <a:rPr lang="en" sz="1400"/>
              <a:t>Huntington's disease: Is a genetic disorder that causes (a)/(the huntingtin) protein to be malformed making it prone to clump up, and kill cells. This leads to a progressive breakdown of nerve cells in the brain, and eventually death. Currently the only way to detect huntington’s is either through brain scans or a genetic test. </a:t>
            </a:r>
            <a:endParaRPr sz="1400"/>
          </a:p>
          <a:p>
            <a:pPr indent="457200" lvl="0" marL="0" rtl="0" algn="l">
              <a:spcBef>
                <a:spcPts val="0"/>
              </a:spcBef>
              <a:spcAft>
                <a:spcPts val="0"/>
              </a:spcAft>
              <a:buNone/>
            </a:pPr>
            <a:r>
              <a:rPr lang="en" sz="1400"/>
              <a:t>With about 200,000 cases a year, it's important to catch the disease before it Progresses and reduces the quality of life of these individuals.</a:t>
            </a:r>
            <a:endParaRPr sz="1400"/>
          </a:p>
          <a:p>
            <a:pPr indent="457200" lvl="0" marL="0" rtl="0" algn="l">
              <a:spcBef>
                <a:spcPts val="0"/>
              </a:spcBef>
              <a:spcAft>
                <a:spcPts val="0"/>
              </a:spcAft>
              <a:buNone/>
            </a:pPr>
            <a:r>
              <a:t/>
            </a:r>
            <a:endParaRPr sz="1400"/>
          </a:p>
          <a:p>
            <a:pPr indent="0" lvl="0" marL="0" rtl="0" algn="l">
              <a:spcBef>
                <a:spcPts val="0"/>
              </a:spcBef>
              <a:spcAft>
                <a:spcPts val="0"/>
              </a:spcAft>
              <a:buNone/>
            </a:pPr>
            <a:r>
              <a:rPr lang="en" sz="1400"/>
              <a:t>And although huntington’s can be </a:t>
            </a:r>
            <a:r>
              <a:rPr lang="en" sz="1400"/>
              <a:t>detected</a:t>
            </a:r>
            <a:r>
              <a:rPr lang="en" sz="1400"/>
              <a:t> through mass-spectrometry, (and </a:t>
            </a:r>
            <a:r>
              <a:rPr lang="en" sz="1400"/>
              <a:t>doesn't</a:t>
            </a:r>
            <a:r>
              <a:rPr lang="en" sz="1400"/>
              <a:t> need to be sequenced to be found), finding genetic </a:t>
            </a:r>
            <a:r>
              <a:rPr lang="en" sz="1400"/>
              <a:t>variance</a:t>
            </a:r>
            <a:r>
              <a:rPr lang="en" sz="1400"/>
              <a:t> and </a:t>
            </a:r>
            <a:r>
              <a:rPr lang="en" sz="1400"/>
              <a:t>analyzing</a:t>
            </a:r>
            <a:r>
              <a:rPr lang="en" sz="1400"/>
              <a:t> genetics might one day help find a cure to this and other genetic diseases.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132a1a1f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132a1a1f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There are several limitations for our implementation.</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The first one is our implementation is not fast b</a:t>
            </a:r>
            <a:r>
              <a:rPr lang="en" sz="1800">
                <a:latin typeface="Roboto"/>
                <a:ea typeface="Roboto"/>
                <a:cs typeface="Roboto"/>
                <a:sym typeface="Roboto"/>
              </a:rPr>
              <a:t>ecause we were using python, </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The Reference-Based Alignment programs already exist, and are often much faster with many options for individual needs in BioInformatics.</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And finally, because our Predetermined Seeds and SW mismatch/match bonuses are predetermined, in our current form, users cannot declare their own settings</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Our limitations, with our implementation:</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Because we were using python, our implementation is not that fast.</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Reference-Based Alignment programs already exist, and are often much faster with many options for individual needs in BioInformatics.</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And finally, because our Predetermined Seeds and SW mismatch/match bonuses are predetermined, in our current form, users cannot declare their own settings</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If we Finish:</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    Our solution is nothing new, but our project was a good exercise in demonstrating the variety of solutions.</a:t>
            </a:r>
            <a:endParaRPr sz="1800">
              <a:latin typeface="Roboto"/>
              <a:ea typeface="Roboto"/>
              <a:cs typeface="Roboto"/>
              <a:sym typeface="Roboto"/>
            </a:endParaRPr>
          </a:p>
          <a:p>
            <a:pPr indent="0" lvl="0" marL="0" rtl="0" algn="l">
              <a:lnSpc>
                <a:spcPct val="115000"/>
              </a:lnSpc>
              <a:spcBef>
                <a:spcPts val="1600"/>
              </a:spcBef>
              <a:spcAft>
                <a:spcPts val="0"/>
              </a:spcAft>
              <a:buNone/>
            </a:pPr>
            <a:r>
              <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If we don't:</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What Did we Learn:</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 we Learned a lot from this project, as we properly integrated: &lt;Parts&gt;</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Finding </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would be more equipped to solve in the future.</a:t>
            </a:r>
            <a:endParaRPr sz="1800">
              <a:latin typeface="Roboto"/>
              <a:ea typeface="Roboto"/>
              <a:cs typeface="Roboto"/>
              <a:sym typeface="Roboto"/>
            </a:endParaRPr>
          </a:p>
          <a:p>
            <a:pPr indent="0" lvl="0" marL="0" rtl="0" algn="l">
              <a:lnSpc>
                <a:spcPct val="115000"/>
              </a:lnSpc>
              <a:spcBef>
                <a:spcPts val="1600"/>
              </a:spcBef>
              <a:spcAft>
                <a:spcPts val="0"/>
              </a:spcAft>
              <a:buNone/>
            </a:pPr>
            <a:r>
              <a:rPr lang="en" sz="1800">
                <a:latin typeface="Roboto"/>
                <a:ea typeface="Roboto"/>
                <a:cs typeface="Roboto"/>
                <a:sym typeface="Roboto"/>
              </a:rPr>
              <a:t>What could have we done better?</a:t>
            </a:r>
            <a:endParaRPr sz="1800">
              <a:latin typeface="Roboto"/>
              <a:ea typeface="Roboto"/>
              <a:cs typeface="Roboto"/>
              <a:sym typeface="Roboto"/>
            </a:endParaRPr>
          </a:p>
          <a:p>
            <a:pPr indent="0" lvl="0" marL="0" rtl="0" algn="l">
              <a:lnSpc>
                <a:spcPct val="115000"/>
              </a:lnSpc>
              <a:spcBef>
                <a:spcPts val="1600"/>
              </a:spcBef>
              <a:spcAft>
                <a:spcPts val="1600"/>
              </a:spcAft>
              <a:buNone/>
            </a:pPr>
            <a:r>
              <a:t/>
            </a:r>
            <a:endParaRPr sz="1800">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132a1a1f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132a1a1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In conclusion, our pipeline should be able to take in different partial sequences and </a:t>
            </a:r>
            <a:r>
              <a:rPr lang="en" sz="1800"/>
              <a:t>use Reference-based Alignment method to</a:t>
            </a:r>
            <a:r>
              <a:rPr lang="en" sz="1800"/>
              <a:t> predict the original sequence. </a:t>
            </a:r>
            <a:endParaRPr sz="1800"/>
          </a:p>
          <a:p>
            <a:pPr indent="0" lvl="0" marL="0" rtl="0" algn="l">
              <a:lnSpc>
                <a:spcPct val="115000"/>
              </a:lnSpc>
              <a:spcBef>
                <a:spcPts val="0"/>
              </a:spcBef>
              <a:spcAft>
                <a:spcPts val="0"/>
              </a:spcAft>
              <a:buNone/>
            </a:pPr>
            <a:r>
              <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132a1a1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132a1a1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Bioinformatics:</a:t>
            </a:r>
            <a:r>
              <a:rPr lang="en" sz="1400"/>
              <a:t> The study of collecting and analyzing biological data, such as genetic codes.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600"/>
              <a:t>And is responsible for:</a:t>
            </a:r>
            <a:endParaRPr sz="1600"/>
          </a:p>
          <a:p>
            <a:pPr indent="-330200" lvl="0" marL="457200" rtl="0" algn="l">
              <a:lnSpc>
                <a:spcPct val="115000"/>
              </a:lnSpc>
              <a:spcBef>
                <a:spcPts val="0"/>
              </a:spcBef>
              <a:spcAft>
                <a:spcPts val="0"/>
              </a:spcAft>
              <a:buSzPts val="1600"/>
              <a:buChar char="●"/>
            </a:pPr>
            <a:r>
              <a:rPr lang="en" sz="1600"/>
              <a:t>Finding unique enzymes (These same enzymes are responsible for the entire operation of all life!)</a:t>
            </a:r>
            <a:endParaRPr sz="1600"/>
          </a:p>
          <a:p>
            <a:pPr indent="-330200" lvl="0" marL="457200" rtl="0" algn="l">
              <a:lnSpc>
                <a:spcPct val="115000"/>
              </a:lnSpc>
              <a:spcBef>
                <a:spcPts val="0"/>
              </a:spcBef>
              <a:spcAft>
                <a:spcPts val="0"/>
              </a:spcAft>
              <a:buSzPts val="1600"/>
              <a:buChar char="●"/>
            </a:pPr>
            <a:r>
              <a:rPr lang="en" sz="1600"/>
              <a:t>As discussed before, Identify the genealogy for dangerous bacteria, and viruses.</a:t>
            </a:r>
            <a:endParaRPr sz="1600"/>
          </a:p>
          <a:p>
            <a:pPr indent="-330200" lvl="0" marL="457200" rtl="0" algn="l">
              <a:lnSpc>
                <a:spcPct val="115000"/>
              </a:lnSpc>
              <a:spcBef>
                <a:spcPts val="0"/>
              </a:spcBef>
              <a:spcAft>
                <a:spcPts val="0"/>
              </a:spcAft>
              <a:buSzPts val="1600"/>
              <a:buChar char="●"/>
            </a:pPr>
            <a:r>
              <a:rPr lang="en" sz="1600"/>
              <a:t>Finding each person’s Genealogy,</a:t>
            </a:r>
            <a:endParaRPr sz="1600"/>
          </a:p>
          <a:p>
            <a:pPr indent="-330200" lvl="0" marL="457200" rtl="0" algn="l">
              <a:lnSpc>
                <a:spcPct val="115000"/>
              </a:lnSpc>
              <a:spcBef>
                <a:spcPts val="0"/>
              </a:spcBef>
              <a:spcAft>
                <a:spcPts val="0"/>
              </a:spcAft>
              <a:buSzPts val="1600"/>
              <a:buChar char="●"/>
            </a:pPr>
            <a:r>
              <a:rPr lang="en" sz="1600"/>
              <a:t>Identifying life threatening illnesses and disease, helping people prevent and delay illness and death</a:t>
            </a:r>
            <a:endParaRPr sz="1600"/>
          </a:p>
          <a:p>
            <a:pPr indent="0" lvl="0" marL="45720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And because of the capabilities of bioinformatics, sequencing Genetic material quickly is incredibly important! And as Sequences can be very large it takes a long amount of time for certain algorithms to process given data, and produce a result.</a:t>
            </a:r>
            <a:endParaRPr>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132a1a1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32a1a1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&lt;Now we know the importance of BioInformatics&gt;, how is it done?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Here are the general </a:t>
            </a:r>
            <a:r>
              <a:rPr lang="en" sz="1000">
                <a:highlight>
                  <a:srgbClr val="FFFFFF"/>
                </a:highlight>
                <a:latin typeface="Times New Roman"/>
                <a:ea typeface="Times New Roman"/>
                <a:cs typeface="Times New Roman"/>
                <a:sym typeface="Times New Roman"/>
              </a:rPr>
              <a:t>steps</a:t>
            </a:r>
            <a:r>
              <a:rPr lang="en" sz="1000">
                <a:highlight>
                  <a:srgbClr val="FFFFFF"/>
                </a:highlight>
                <a:latin typeface="Times New Roman"/>
                <a:ea typeface="Times New Roman"/>
                <a:cs typeface="Times New Roman"/>
                <a:sym typeface="Times New Roman"/>
              </a:rPr>
              <a:t> taken to sequence DNA: (with the </a:t>
            </a:r>
            <a:r>
              <a:rPr lang="en" sz="1000">
                <a:latin typeface="Roboto"/>
                <a:ea typeface="Roboto"/>
                <a:cs typeface="Roboto"/>
                <a:sym typeface="Roboto"/>
              </a:rPr>
              <a:t>New Generation Sequencing(NGS) Machines</a:t>
            </a:r>
            <a:r>
              <a:rPr lang="en" sz="1000">
                <a:highlight>
                  <a:srgbClr val="FFFFFF"/>
                </a:highlight>
                <a:latin typeface="Times New Roman"/>
                <a:ea typeface="Times New Roman"/>
                <a:cs typeface="Times New Roman"/>
                <a:sym typeface="Times New Roman"/>
              </a:rPr>
              <a:t>)</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First, DNA extraction,</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	This is done by taking sample tissue, and extracting DNA (or cDNA).</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	Making Fragments.</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chemeClr val="lt1"/>
                </a:highlight>
                <a:latin typeface="Times New Roman"/>
                <a:ea typeface="Times New Roman"/>
                <a:cs typeface="Times New Roman"/>
                <a:sym typeface="Times New Roman"/>
              </a:rPr>
              <a:t>DNA library building,</a:t>
            </a:r>
            <a:endParaRPr sz="1000">
              <a:highlight>
                <a:schemeClr val="lt1"/>
              </a:highlight>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000">
                <a:highlight>
                  <a:schemeClr val="lt1"/>
                </a:highlight>
                <a:latin typeface="Times New Roman"/>
                <a:ea typeface="Times New Roman"/>
                <a:cs typeface="Times New Roman"/>
                <a:sym typeface="Times New Roman"/>
              </a:rPr>
              <a:t>These fragments undergo PCR(Polymerase chain reaction), which makes many copies of the Fragments.</a:t>
            </a:r>
            <a:endParaRPr sz="10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	These copies </a:t>
            </a:r>
            <a:r>
              <a:rPr lang="en" sz="1000">
                <a:solidFill>
                  <a:srgbClr val="666666"/>
                </a:solidFill>
                <a:highlight>
                  <a:srgbClr val="FFFCF0"/>
                </a:highlight>
                <a:latin typeface="Times New Roman"/>
                <a:ea typeface="Times New Roman"/>
                <a:cs typeface="Times New Roman"/>
                <a:sym typeface="Times New Roman"/>
              </a:rPr>
              <a:t>build the library by amplifying each of the small fragments.</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Sequenced through a NGS(New Generation Sequencing) Machine, which captured images</a:t>
            </a:r>
            <a:endParaRPr sz="1000">
              <a:highlight>
                <a:srgbClr val="FFFFFF"/>
              </a:highlight>
              <a:latin typeface="Times New Roman"/>
              <a:ea typeface="Times New Roman"/>
              <a:cs typeface="Times New Roman"/>
              <a:sym typeface="Times New Roman"/>
            </a:endParaRPr>
          </a:p>
          <a:p>
            <a:pPr indent="-292100" lvl="0" marL="914400" rtl="0" algn="l">
              <a:lnSpc>
                <a:spcPct val="115000"/>
              </a:lnSpc>
              <a:spcBef>
                <a:spcPts val="0"/>
              </a:spcBef>
              <a:spcAft>
                <a:spcPts val="0"/>
              </a:spcAft>
              <a:buSzPts val="1000"/>
              <a:buFont typeface="Times New Roman"/>
              <a:buChar char="●"/>
            </a:pPr>
            <a:r>
              <a:rPr lang="en" sz="1000">
                <a:highlight>
                  <a:srgbClr val="FFFFFF"/>
                </a:highlight>
                <a:latin typeface="Times New Roman"/>
                <a:ea typeface="Times New Roman"/>
                <a:cs typeface="Times New Roman"/>
                <a:sym typeface="Times New Roman"/>
              </a:rPr>
              <a:t>Usually these “sequence Reads” are short and are around 175 to 300 base pairs.</a:t>
            </a:r>
            <a:endParaRPr sz="1000">
              <a:highlight>
                <a:srgbClr val="FFFFFF"/>
              </a:highlight>
              <a:latin typeface="Times New Roman"/>
              <a:ea typeface="Times New Roman"/>
              <a:cs typeface="Times New Roman"/>
              <a:sym typeface="Times New Roman"/>
            </a:endParaRPr>
          </a:p>
          <a:p>
            <a:pPr indent="-292100" lvl="0" marL="914400" rtl="0" algn="l">
              <a:lnSpc>
                <a:spcPct val="115000"/>
              </a:lnSpc>
              <a:spcBef>
                <a:spcPts val="0"/>
              </a:spcBef>
              <a:spcAft>
                <a:spcPts val="0"/>
              </a:spcAft>
              <a:buSzPts val="1000"/>
              <a:buFont typeface="Times New Roman"/>
              <a:buChar char="●"/>
            </a:pPr>
            <a:r>
              <a:rPr lang="en" sz="1000">
                <a:highlight>
                  <a:srgbClr val="FFFFFF"/>
                </a:highlight>
                <a:latin typeface="Times New Roman"/>
                <a:ea typeface="Times New Roman"/>
                <a:cs typeface="Times New Roman"/>
                <a:sym typeface="Times New Roman"/>
              </a:rPr>
              <a:t>NGS() Machines produce images that are </a:t>
            </a:r>
            <a:r>
              <a:rPr lang="en" sz="1000">
                <a:highlight>
                  <a:schemeClr val="lt1"/>
                </a:highlight>
                <a:latin typeface="Times New Roman"/>
                <a:ea typeface="Times New Roman"/>
                <a:cs typeface="Times New Roman"/>
                <a:sym typeface="Times New Roman"/>
              </a:rPr>
              <a:t>analyzed and a sequence is predicted</a:t>
            </a:r>
            <a:endParaRPr sz="1000">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These Sequences are used in an Alignment algorithm which attempts to </a:t>
            </a:r>
            <a:r>
              <a:rPr lang="en" sz="1000">
                <a:highlight>
                  <a:srgbClr val="FFFFFF"/>
                </a:highlight>
                <a:latin typeface="Times New Roman"/>
                <a:ea typeface="Times New Roman"/>
                <a:cs typeface="Times New Roman"/>
                <a:sym typeface="Times New Roman"/>
              </a:rPr>
              <a:t>create</a:t>
            </a:r>
            <a:r>
              <a:rPr lang="en" sz="1000">
                <a:highlight>
                  <a:srgbClr val="FFFFFF"/>
                </a:highlight>
                <a:latin typeface="Times New Roman"/>
                <a:ea typeface="Times New Roman"/>
                <a:cs typeface="Times New Roman"/>
                <a:sym typeface="Times New Roman"/>
              </a:rPr>
              <a:t> a complete sequence.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These </a:t>
            </a:r>
            <a:r>
              <a:rPr lang="en" sz="1000">
                <a:highlight>
                  <a:srgbClr val="FFFFFF"/>
                </a:highlight>
                <a:latin typeface="Times New Roman"/>
                <a:ea typeface="Times New Roman"/>
                <a:cs typeface="Times New Roman"/>
                <a:sym typeface="Times New Roman"/>
              </a:rPr>
              <a:t>Alignment</a:t>
            </a:r>
            <a:r>
              <a:rPr lang="en" sz="1000">
                <a:highlight>
                  <a:srgbClr val="FFFFFF"/>
                </a:highlight>
                <a:latin typeface="Times New Roman"/>
                <a:ea typeface="Times New Roman"/>
                <a:cs typeface="Times New Roman"/>
                <a:sym typeface="Times New Roman"/>
              </a:rPr>
              <a:t> algorithms: </a:t>
            </a:r>
            <a:endParaRPr sz="1000">
              <a:highlight>
                <a:srgbClr val="FFFFFF"/>
              </a:highlight>
              <a:latin typeface="Times New Roman"/>
              <a:ea typeface="Times New Roman"/>
              <a:cs typeface="Times New Roman"/>
              <a:sym typeface="Times New Roman"/>
            </a:endParaRPr>
          </a:p>
          <a:p>
            <a:pPr indent="-292100" lvl="0" marL="914400" rtl="0" algn="l">
              <a:lnSpc>
                <a:spcPct val="115000"/>
              </a:lnSpc>
              <a:spcBef>
                <a:spcPts val="0"/>
              </a:spcBef>
              <a:spcAft>
                <a:spcPts val="0"/>
              </a:spcAft>
              <a:buSzPts val="1000"/>
              <a:buFont typeface="Times New Roman"/>
              <a:buChar char="●"/>
            </a:pPr>
            <a:r>
              <a:rPr lang="en" sz="1000">
                <a:highlight>
                  <a:srgbClr val="FFFFFF"/>
                </a:highlight>
                <a:latin typeface="Times New Roman"/>
                <a:ea typeface="Times New Roman"/>
                <a:cs typeface="Times New Roman"/>
                <a:sym typeface="Times New Roman"/>
              </a:rPr>
              <a:t>Attempt to account for variants detection, </a:t>
            </a:r>
            <a:r>
              <a:rPr lang="en" sz="1000">
                <a:highlight>
                  <a:srgbClr val="FFFF00"/>
                </a:highlight>
                <a:latin typeface="Times New Roman"/>
                <a:ea typeface="Times New Roman"/>
                <a:cs typeface="Times New Roman"/>
                <a:sym typeface="Times New Roman"/>
              </a:rPr>
              <a:t>methylation patterns profiling (MeDIP-Seq)</a:t>
            </a:r>
            <a:endParaRPr sz="1000">
              <a:highlight>
                <a:srgbClr val="FFFF00"/>
              </a:highlight>
              <a:latin typeface="Times New Roman"/>
              <a:ea typeface="Times New Roman"/>
              <a:cs typeface="Times New Roman"/>
              <a:sym typeface="Times New Roman"/>
            </a:endParaRPr>
          </a:p>
          <a:p>
            <a:pPr indent="-292100" lvl="0" marL="914400" rtl="0" algn="l">
              <a:lnSpc>
                <a:spcPct val="115000"/>
              </a:lnSpc>
              <a:spcBef>
                <a:spcPts val="0"/>
              </a:spcBef>
              <a:spcAft>
                <a:spcPts val="0"/>
              </a:spcAft>
              <a:buSzPts val="1000"/>
              <a:buFont typeface="Times New Roman"/>
              <a:buChar char="●"/>
            </a:pPr>
            <a:r>
              <a:rPr lang="en" sz="1000">
                <a:highlight>
                  <a:srgbClr val="FFFF00"/>
                </a:highlight>
                <a:latin typeface="Times New Roman"/>
                <a:ea typeface="Times New Roman"/>
                <a:cs typeface="Times New Roman"/>
                <a:sym typeface="Times New Roman"/>
              </a:rPr>
              <a:t>protein-DNA interactions mapping (ChIP-Seq),</a:t>
            </a:r>
            <a:endParaRPr sz="1000">
              <a:highlight>
                <a:srgbClr val="FFFF00"/>
              </a:highlight>
              <a:latin typeface="Times New Roman"/>
              <a:ea typeface="Times New Roman"/>
              <a:cs typeface="Times New Roman"/>
              <a:sym typeface="Times New Roman"/>
            </a:endParaRPr>
          </a:p>
          <a:p>
            <a:pPr indent="-292100" lvl="0" marL="914400" rtl="0" algn="l">
              <a:lnSpc>
                <a:spcPct val="115000"/>
              </a:lnSpc>
              <a:spcBef>
                <a:spcPts val="0"/>
              </a:spcBef>
              <a:spcAft>
                <a:spcPts val="0"/>
              </a:spcAft>
              <a:buSzPts val="1000"/>
              <a:buFont typeface="Times New Roman"/>
              <a:buChar char="●"/>
            </a:pPr>
            <a:r>
              <a:rPr lang="en" sz="1000">
                <a:highlight>
                  <a:schemeClr val="lt1"/>
                </a:highlight>
                <a:latin typeface="Times New Roman"/>
                <a:ea typeface="Times New Roman"/>
                <a:cs typeface="Times New Roman"/>
                <a:sym typeface="Times New Roman"/>
              </a:rPr>
              <a:t>Work with many </a:t>
            </a:r>
            <a:r>
              <a:rPr lang="en" sz="1000">
                <a:highlight>
                  <a:schemeClr val="lt1"/>
                </a:highlight>
                <a:latin typeface="Times New Roman"/>
                <a:ea typeface="Times New Roman"/>
                <a:cs typeface="Times New Roman"/>
                <a:sym typeface="Times New Roman"/>
              </a:rPr>
              <a:t>short sequences</a:t>
            </a:r>
            <a:endParaRPr sz="1000">
              <a:highlight>
                <a:schemeClr val="lt1"/>
              </a:highlight>
              <a:latin typeface="Times New Roman"/>
              <a:ea typeface="Times New Roman"/>
              <a:cs typeface="Times New Roman"/>
              <a:sym typeface="Times New Roman"/>
            </a:endParaRPr>
          </a:p>
          <a:p>
            <a:pPr indent="-292100" lvl="0" marL="914400" rtl="0" algn="l">
              <a:lnSpc>
                <a:spcPct val="115000"/>
              </a:lnSpc>
              <a:spcBef>
                <a:spcPts val="0"/>
              </a:spcBef>
              <a:spcAft>
                <a:spcPts val="0"/>
              </a:spcAft>
              <a:buSzPts val="1000"/>
              <a:buFont typeface="Times New Roman"/>
              <a:buChar char="●"/>
            </a:pPr>
            <a:r>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Genetic variants detection and downstream data analysis.</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highlight>
                  <a:srgbClr val="FFFFFF"/>
                </a:highlight>
                <a:latin typeface="Times New Roman"/>
                <a:ea typeface="Times New Roman"/>
                <a:cs typeface="Times New Roman"/>
                <a:sym typeface="Times New Roman"/>
              </a:rPr>
              <a:t>There are a few different hashing techniques used to generate these seeds: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d411b4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d411b4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Taking the </a:t>
            </a:r>
            <a:r>
              <a:rPr lang="en"/>
              <a:t>previous Genetically sequencing workflow in mind, </a:t>
            </a:r>
            <a:r>
              <a:rPr lang="en"/>
              <a:t> The problem we need to solve is to take these different partial sequences, and predict the original sequence. </a:t>
            </a:r>
            <a:endParaRPr/>
          </a:p>
          <a:p>
            <a:pPr indent="0" lvl="0" marL="0" rtl="0" algn="l">
              <a:lnSpc>
                <a:spcPct val="115000"/>
              </a:lnSpc>
              <a:spcBef>
                <a:spcPts val="0"/>
              </a:spcBef>
              <a:spcAft>
                <a:spcPts val="0"/>
              </a:spcAft>
              <a:buNone/>
            </a:pPr>
            <a:r>
              <a:rPr lang="en"/>
              <a:t>To do this we need to build an alignment program, that can </a:t>
            </a:r>
            <a:r>
              <a:rPr lang="en"/>
              <a:t>account</a:t>
            </a:r>
            <a:r>
              <a:rPr lang="en"/>
              <a:t> for any issues that might arise. These issues might come from, the Machines being used, and the actual behavior of Sequences: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a:t>
            </a:r>
            <a:r>
              <a:rPr lang="en"/>
              <a:t>hese NGS machines introduce variance in the FASTA Files/Images that they produce such as</a:t>
            </a:r>
            <a:r>
              <a:rPr lang="en"/>
              <a:t>:</a:t>
            </a:r>
            <a:endParaRPr/>
          </a:p>
          <a:p>
            <a:pPr indent="457200" lvl="0" marL="0" rtl="0" algn="l">
              <a:lnSpc>
                <a:spcPct val="115000"/>
              </a:lnSpc>
              <a:spcBef>
                <a:spcPts val="0"/>
              </a:spcBef>
              <a:spcAft>
                <a:spcPts val="0"/>
              </a:spcAft>
              <a:buNone/>
            </a:pPr>
            <a:r>
              <a:rPr lang="en"/>
              <a:t>Sequence length Variation, Ranging from: 300 bp to </a:t>
            </a:r>
            <a:r>
              <a:rPr lang="en" sz="1200">
                <a:highlight>
                  <a:srgbClr val="FFFFFF"/>
                </a:highlight>
                <a:latin typeface="Times New Roman"/>
                <a:ea typeface="Times New Roman"/>
                <a:cs typeface="Times New Roman"/>
                <a:sym typeface="Times New Roman"/>
              </a:rPr>
              <a:t>40k bp.</a:t>
            </a:r>
            <a:endParaRPr/>
          </a:p>
          <a:p>
            <a:pPr indent="0" lvl="0" marL="0" rtl="0" algn="l">
              <a:lnSpc>
                <a:spcPct val="115000"/>
              </a:lnSpc>
              <a:spcBef>
                <a:spcPts val="0"/>
              </a:spcBef>
              <a:spcAft>
                <a:spcPts val="0"/>
              </a:spcAft>
              <a:buNone/>
            </a:pPr>
            <a:r>
              <a:rPr lang="en"/>
              <a:t>	Read Error</a:t>
            </a:r>
            <a:r>
              <a:rPr lang="en"/>
              <a:t>s, as discussed previously in class, machines tend to take pictures with consistent errors of specific sequences</a:t>
            </a:r>
            <a:endParaRPr/>
          </a:p>
          <a:p>
            <a:pPr indent="0" lvl="0" marL="0" rtl="0" algn="l">
              <a:lnSpc>
                <a:spcPct val="115000"/>
              </a:lnSpc>
              <a:spcBef>
                <a:spcPts val="0"/>
              </a:spcBef>
              <a:spcAft>
                <a:spcPts val="0"/>
              </a:spcAft>
              <a:buNone/>
            </a:pPr>
            <a:r>
              <a:rPr lang="en" sz="1400">
                <a:latin typeface="Roboto"/>
                <a:ea typeface="Roboto"/>
                <a:cs typeface="Roboto"/>
                <a:sym typeface="Roboto"/>
              </a:rPr>
              <a:t>The Substrate Material extracted, such as sequencing DNA or RNA, </a:t>
            </a:r>
            <a:endParaRPr/>
          </a:p>
          <a:p>
            <a:pPr indent="0" lvl="0" marL="0" rtl="0" algn="l">
              <a:lnSpc>
                <a:spcPct val="115000"/>
              </a:lnSpc>
              <a:spcBef>
                <a:spcPts val="0"/>
              </a:spcBef>
              <a:spcAft>
                <a:spcPts val="0"/>
              </a:spcAft>
              <a:buNone/>
            </a:pPr>
            <a:r>
              <a:rPr lang="en"/>
              <a:t>Loops in original sequence.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And usually, to account for these different problems is to allow users to enter runtime parameters to account for these different </a:t>
            </a:r>
            <a:r>
              <a:rPr lang="en"/>
              <a:t>issues.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132a1a1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132a1a1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Not only do we have to correctly find the correct original sequence as explained on the previous slide, we need to find faster and more </a:t>
            </a:r>
            <a:r>
              <a:rPr lang="en" sz="2000"/>
              <a:t>efficient</a:t>
            </a:r>
            <a:r>
              <a:rPr lang="en" sz="2000"/>
              <a:t> ways of doing this. </a:t>
            </a:r>
            <a:endParaRPr sz="2000"/>
          </a:p>
          <a:p>
            <a:pPr indent="-355600" lvl="0" marL="457200" rtl="0" algn="l">
              <a:lnSpc>
                <a:spcPct val="115000"/>
              </a:lnSpc>
              <a:spcBef>
                <a:spcPts val="0"/>
              </a:spcBef>
              <a:spcAft>
                <a:spcPts val="0"/>
              </a:spcAft>
              <a:buClr>
                <a:srgbClr val="000000"/>
              </a:buClr>
              <a:buSzPts val="2000"/>
              <a:buFont typeface="Roboto"/>
              <a:buChar char="-"/>
            </a:pPr>
            <a:r>
              <a:rPr lang="en" sz="2000">
                <a:latin typeface="Roboto"/>
                <a:ea typeface="Roboto"/>
                <a:cs typeface="Roboto"/>
                <a:sym typeface="Roboto"/>
              </a:rPr>
              <a:t>The acceleration of these NGS Machines have been steadily increasing for the last few years. With an speed X4(Quadrupling) each year.</a:t>
            </a:r>
            <a:endParaRPr sz="2000">
              <a:latin typeface="Roboto"/>
              <a:ea typeface="Roboto"/>
              <a:cs typeface="Roboto"/>
              <a:sym typeface="Roboto"/>
            </a:endParaRPr>
          </a:p>
          <a:p>
            <a:pPr indent="-355600" lvl="0" marL="457200" rtl="0" algn="l">
              <a:lnSpc>
                <a:spcPct val="115000"/>
              </a:lnSpc>
              <a:spcBef>
                <a:spcPts val="0"/>
              </a:spcBef>
              <a:spcAft>
                <a:spcPts val="0"/>
              </a:spcAft>
              <a:buClr>
                <a:srgbClr val="000000"/>
              </a:buClr>
              <a:buSzPts val="2000"/>
              <a:buFont typeface="Roboto"/>
              <a:buChar char="-"/>
            </a:pPr>
            <a:r>
              <a:rPr lang="en" sz="2000">
                <a:latin typeface="Roboto"/>
                <a:ea typeface="Roboto"/>
                <a:cs typeface="Roboto"/>
                <a:sym typeface="Roboto"/>
              </a:rPr>
              <a:t>But, in contrast processing speed has only been doubling every 2 years. (Although there is more to it)</a:t>
            </a:r>
            <a:endParaRPr sz="2000">
              <a:latin typeface="Roboto"/>
              <a:ea typeface="Roboto"/>
              <a:cs typeface="Roboto"/>
              <a:sym typeface="Roboto"/>
            </a:endParaRPr>
          </a:p>
          <a:p>
            <a:pPr indent="0" lvl="0" marL="0" rtl="0" algn="l">
              <a:lnSpc>
                <a:spcPct val="115000"/>
              </a:lnSpc>
              <a:spcBef>
                <a:spcPts val="1600"/>
              </a:spcBef>
              <a:spcAft>
                <a:spcPts val="0"/>
              </a:spcAft>
              <a:buNone/>
            </a:pPr>
            <a:r>
              <a:t/>
            </a:r>
            <a:endParaRPr sz="2000">
              <a:latin typeface="Roboto"/>
              <a:ea typeface="Roboto"/>
              <a:cs typeface="Roboto"/>
              <a:sym typeface="Roboto"/>
            </a:endParaRPr>
          </a:p>
          <a:p>
            <a:pPr indent="0" lvl="0" marL="0" rtl="0" algn="l">
              <a:lnSpc>
                <a:spcPct val="115000"/>
              </a:lnSpc>
              <a:spcBef>
                <a:spcPts val="1600"/>
              </a:spcBef>
              <a:spcAft>
                <a:spcPts val="1600"/>
              </a:spcAft>
              <a:buNone/>
            </a:pPr>
            <a:r>
              <a:rPr lang="en" sz="2000">
                <a:latin typeface="Roboto"/>
                <a:ea typeface="Roboto"/>
                <a:cs typeface="Roboto"/>
                <a:sym typeface="Roboto"/>
              </a:rPr>
              <a:t>Although this can be solved by making the algorithm parallelizable, buying hardware to compensate for this is expensive.In order to keep up with these increases of speed with current hardware, these Alignment methods need to be improved to help keep up with these New Generation Sequencing (NGS) machines. </a:t>
            </a:r>
            <a:endParaRPr sz="20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132a1a1f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132a1a1f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reiterate, our Requirements for this project require us to create a system to:</a:t>
            </a:r>
            <a:endParaRPr/>
          </a:p>
          <a:p>
            <a:pPr indent="457200" lvl="0" marL="0" rtl="0" algn="l">
              <a:spcBef>
                <a:spcPts val="0"/>
              </a:spcBef>
              <a:spcAft>
                <a:spcPts val="0"/>
              </a:spcAft>
              <a:buNone/>
            </a:pPr>
            <a:r>
              <a:rPr lang="en"/>
              <a:t>Most importantly Generate proper sequences.</a:t>
            </a:r>
            <a:endParaRPr/>
          </a:p>
          <a:p>
            <a:pPr indent="457200" lvl="0" marL="0" rtl="0" algn="l">
              <a:spcBef>
                <a:spcPts val="0"/>
              </a:spcBef>
              <a:spcAft>
                <a:spcPts val="0"/>
              </a:spcAft>
              <a:buNone/>
            </a:pPr>
            <a:r>
              <a:rPr lang="en"/>
              <a:t>It’s got to Be Fast, to combat the large generation of sequencing data, </a:t>
            </a:r>
            <a:endParaRPr/>
          </a:p>
          <a:p>
            <a:pPr indent="457200" lvl="0" marL="0" rtl="0" algn="l">
              <a:spcBef>
                <a:spcPts val="0"/>
              </a:spcBef>
              <a:spcAft>
                <a:spcPts val="0"/>
              </a:spcAft>
              <a:buNone/>
            </a:pPr>
            <a:r>
              <a:rPr lang="en"/>
              <a:t>And it needs to be able to operate with a ‘small’ amount of memory, as </a:t>
            </a:r>
            <a:r>
              <a:rPr lang="en"/>
              <a:t>comparing</a:t>
            </a:r>
            <a:r>
              <a:rPr lang="en"/>
              <a:t> these large sequence’s can </a:t>
            </a:r>
            <a:r>
              <a:rPr lang="en"/>
              <a:t>consume</a:t>
            </a:r>
            <a:r>
              <a:rPr lang="en"/>
              <a:t> an </a:t>
            </a:r>
            <a:r>
              <a:rPr lang="en"/>
              <a:t>exorbitant</a:t>
            </a:r>
            <a:r>
              <a:rPr lang="en"/>
              <a:t> amount of memory. </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Our stretch Goals for this project are:</a:t>
            </a:r>
            <a:endParaRPr/>
          </a:p>
          <a:p>
            <a:pPr indent="0" lvl="0" marL="0" rtl="0" algn="l">
              <a:spcBef>
                <a:spcPts val="0"/>
              </a:spcBef>
              <a:spcAft>
                <a:spcPts val="0"/>
              </a:spcAft>
              <a:buNone/>
            </a:pPr>
            <a:r>
              <a:rPr lang="en"/>
              <a:t>	To account for the various read errors that are associated with the different NGS Machines.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d411b4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d411b4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We found two example methods using </a:t>
            </a:r>
            <a:r>
              <a:rPr b="1" lang="en" sz="1200">
                <a:latin typeface="Georgia"/>
                <a:ea typeface="Georgia"/>
                <a:cs typeface="Georgia"/>
                <a:sym typeface="Georgia"/>
              </a:rPr>
              <a:t>Reference-based Alignment using Seeds</a:t>
            </a:r>
            <a:r>
              <a:rPr lang="en" sz="1200">
                <a:latin typeface="Georgia"/>
                <a:ea typeface="Georgia"/>
                <a:cs typeface="Georgia"/>
                <a:sym typeface="Georgia"/>
              </a:rPr>
              <a:t> which are </a:t>
            </a:r>
            <a:r>
              <a:rPr lang="en" sz="1200">
                <a:latin typeface="Georgia"/>
                <a:ea typeface="Georgia"/>
                <a:cs typeface="Georgia"/>
                <a:sym typeface="Georgia"/>
              </a:rPr>
              <a:t>Seed- and extend strategy, and Q-gram filter.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The Seed- and extend strategy, generates a raw seed from a read, identifies the matching seed, and extends the matching seed to do a local alignment of the Smith-Waterman algorithm. </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The Q-Gram filter is a little different, and generates a q-gram from a read, </a:t>
            </a:r>
            <a:r>
              <a:rPr lang="en" sz="1200">
                <a:solidFill>
                  <a:srgbClr val="666666"/>
                </a:solidFill>
                <a:highlight>
                  <a:srgbClr val="FFFCF0"/>
                </a:highlight>
                <a:latin typeface="Georgia"/>
                <a:ea typeface="Georgia"/>
                <a:cs typeface="Georgia"/>
                <a:sym typeface="Georgia"/>
              </a:rPr>
              <a:t> </a:t>
            </a:r>
            <a:r>
              <a:rPr lang="en" sz="1200">
                <a:highlight>
                  <a:srgbClr val="FFFCF0"/>
                </a:highlight>
                <a:latin typeface="Georgia"/>
                <a:ea typeface="Georgia"/>
                <a:cs typeface="Georgia"/>
                <a:sym typeface="Georgia"/>
              </a:rPr>
              <a:t>identification of highly mapped regions in a reference sequence through multiple q-grams mapping, and a local alignment of the read with the Smith-Waterman algorithm.</a:t>
            </a:r>
            <a:endParaRPr sz="1200">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7e4068616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7e40686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For o</a:t>
            </a:r>
            <a:r>
              <a:rPr lang="en" sz="1200">
                <a:latin typeface="Georgia"/>
                <a:ea typeface="Georgia"/>
                <a:cs typeface="Georgia"/>
                <a:sym typeface="Georgia"/>
              </a:rPr>
              <a:t>ur approach to this solution we will use the Seed-and-extend strategy.  As shortly explained before, t</a:t>
            </a:r>
            <a:r>
              <a:rPr lang="en" sz="1200">
                <a:latin typeface="Georgia"/>
                <a:ea typeface="Georgia"/>
                <a:cs typeface="Georgia"/>
                <a:sym typeface="Georgia"/>
              </a:rPr>
              <a:t>he general approach is to use these following methods:</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ReadInSequences:</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Read in the individual sequence reads from a Fasta file.</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GenerateSeeds:</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We Create a set of Seeds associated with these sequences.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MatchSeedOnReference:</a:t>
            </a:r>
            <a:endParaRPr sz="1200">
              <a:latin typeface="Georgia"/>
              <a:ea typeface="Georgia"/>
              <a:cs typeface="Georgia"/>
              <a:sym typeface="Georgia"/>
            </a:endParaRPr>
          </a:p>
          <a:p>
            <a:pPr indent="-304800" lvl="0" marL="457200" rtl="0" algn="l">
              <a:lnSpc>
                <a:spcPct val="142857"/>
              </a:lnSpc>
              <a:spcBef>
                <a:spcPts val="0"/>
              </a:spcBef>
              <a:spcAft>
                <a:spcPts val="0"/>
              </a:spcAft>
              <a:buSzPts val="1200"/>
              <a:buFont typeface="Georgia"/>
              <a:buChar char="-"/>
            </a:pPr>
            <a:r>
              <a:rPr lang="en" sz="1200">
                <a:highlight>
                  <a:srgbClr val="FFFFFF"/>
                </a:highlight>
                <a:latin typeface="Georgia"/>
                <a:ea typeface="Georgia"/>
                <a:cs typeface="Georgia"/>
                <a:sym typeface="Georgia"/>
              </a:rPr>
              <a:t>Will search the reference sequences for matching sets of given seeds. Once found, the matched seed will be added to the dictionary.</a:t>
            </a:r>
            <a:endParaRPr sz="1200">
              <a:highlight>
                <a:srgbClr val="FFFFFF"/>
              </a:highlight>
              <a:latin typeface="Georgia"/>
              <a:ea typeface="Georgia"/>
              <a:cs typeface="Georgia"/>
              <a:sym typeface="Georgia"/>
            </a:endParaRPr>
          </a:p>
          <a:p>
            <a:pPr indent="0" lvl="0" marL="0" rtl="0" algn="l">
              <a:lnSpc>
                <a:spcPct val="142857"/>
              </a:lnSpc>
              <a:spcBef>
                <a:spcPts val="0"/>
              </a:spcBef>
              <a:spcAft>
                <a:spcPts val="0"/>
              </a:spcAft>
              <a:buNone/>
            </a:pPr>
            <a:r>
              <a:rPr lang="en" sz="1200">
                <a:highlight>
                  <a:srgbClr val="FFFFFF"/>
                </a:highlight>
                <a:latin typeface="Georgia"/>
                <a:ea typeface="Georgia"/>
                <a:cs typeface="Georgia"/>
                <a:sym typeface="Georgia"/>
              </a:rPr>
              <a:t>ExtendMatchedSeeds:</a:t>
            </a:r>
            <a:endParaRPr sz="1200">
              <a:highlight>
                <a:srgbClr val="FFFFFF"/>
              </a:highlight>
              <a:latin typeface="Georgia"/>
              <a:ea typeface="Georgia"/>
              <a:cs typeface="Georgia"/>
              <a:sym typeface="Georgia"/>
            </a:endParaRPr>
          </a:p>
          <a:p>
            <a:pPr indent="-304800" lvl="0" marL="457200" rtl="0" algn="l">
              <a:lnSpc>
                <a:spcPct val="142857"/>
              </a:lnSpc>
              <a:spcBef>
                <a:spcPts val="0"/>
              </a:spcBef>
              <a:spcAft>
                <a:spcPts val="0"/>
              </a:spcAft>
              <a:buSzPts val="1200"/>
              <a:buFont typeface="Georgia"/>
              <a:buChar char="-"/>
            </a:pPr>
            <a:r>
              <a:rPr lang="en" sz="1200">
                <a:highlight>
                  <a:srgbClr val="FFFFFF"/>
                </a:highlight>
                <a:latin typeface="Georgia"/>
                <a:ea typeface="Georgia"/>
                <a:cs typeface="Georgia"/>
                <a:sym typeface="Georgia"/>
              </a:rPr>
              <a:t>Get the matched seeds and extends them using the reference string.</a:t>
            </a:r>
            <a:endParaRPr sz="1200">
              <a:highlight>
                <a:srgbClr val="FFFFFF"/>
              </a:highlight>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LocalAlignment:</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Now we take these Matched Seeds and create local </a:t>
            </a:r>
            <a:r>
              <a:rPr lang="en" sz="1200">
                <a:latin typeface="Georgia"/>
                <a:ea typeface="Georgia"/>
                <a:cs typeface="Georgia"/>
                <a:sym typeface="Georgia"/>
              </a:rPr>
              <a:t>alignments</a:t>
            </a:r>
            <a:r>
              <a:rPr lang="en" sz="1200">
                <a:latin typeface="Georgia"/>
                <a:ea typeface="Georgia"/>
                <a:cs typeface="Georgia"/>
                <a:sym typeface="Georgia"/>
              </a:rPr>
              <a:t> for each of them, attempting to create a complete sequence of the genome. </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After discussing implications, we subdivided these different components to different members of the team.</a:t>
            </a:r>
            <a:endParaRPr sz="1200">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tr93@nau.edu" TargetMode="External"/><Relationship Id="rId4" Type="http://schemas.openxmlformats.org/officeDocument/2006/relationships/hyperlink" Target="mailto:krm363@nau.edu" TargetMode="External"/><Relationship Id="rId11" Type="http://schemas.openxmlformats.org/officeDocument/2006/relationships/hyperlink" Target="https://www.ncbi.nlm.nih.gov/pmc/articles/PMC4695832/" TargetMode="External"/><Relationship Id="rId10" Type="http://schemas.openxmlformats.org/officeDocument/2006/relationships/hyperlink" Target="https://github.com/KristopherMoore/CS-499-Project-2" TargetMode="External"/><Relationship Id="rId9" Type="http://schemas.openxmlformats.org/officeDocument/2006/relationships/hyperlink" Target="mailto:as3379@nau.edu" TargetMode="External"/><Relationship Id="rId5" Type="http://schemas.openxmlformats.org/officeDocument/2006/relationships/hyperlink" Target="mailto:jkf76@nau.edu" TargetMode="External"/><Relationship Id="rId6" Type="http://schemas.openxmlformats.org/officeDocument/2006/relationships/hyperlink" Target="mailto:zy52@nau.edu" TargetMode="External"/><Relationship Id="rId7" Type="http://schemas.openxmlformats.org/officeDocument/2006/relationships/hyperlink" Target="mailto:shm53@nau.edu" TargetMode="External"/><Relationship Id="rId8" Type="http://schemas.openxmlformats.org/officeDocument/2006/relationships/hyperlink" Target="mailto:amp845@na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hyperlink" Target="https://www.ncbi.nlm.nih.gov/pmc/articles/PMC4695832/figure/pharmaceutics-07-00523-f0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695325"/>
            <a:ext cx="8222100" cy="933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200">
                <a:solidFill>
                  <a:srgbClr val="FFFFFF"/>
                </a:solidFill>
                <a:latin typeface="Arial"/>
                <a:ea typeface="Arial"/>
                <a:cs typeface="Arial"/>
                <a:sym typeface="Arial"/>
              </a:rPr>
              <a:t>Reference-based Alignment using Seeds</a:t>
            </a:r>
            <a:endParaRPr sz="3200">
              <a:solidFill>
                <a:srgbClr val="FFFFFF"/>
              </a:solidFill>
            </a:endParaRPr>
          </a:p>
        </p:txBody>
      </p:sp>
      <p:sp>
        <p:nvSpPr>
          <p:cNvPr id="68" name="Google Shape;68;p13"/>
          <p:cNvSpPr txBox="1"/>
          <p:nvPr>
            <p:ph idx="1" type="subTitle"/>
          </p:nvPr>
        </p:nvSpPr>
        <p:spPr>
          <a:xfrm>
            <a:off x="406675" y="1788358"/>
            <a:ext cx="8222100" cy="1799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FFFF"/>
                </a:solidFill>
                <a:latin typeface="Arial"/>
                <a:ea typeface="Arial"/>
                <a:cs typeface="Arial"/>
                <a:sym typeface="Arial"/>
              </a:rPr>
              <a:t>Jennie Ryckman </a:t>
            </a:r>
            <a:r>
              <a:rPr lang="en" sz="1100" u="sng">
                <a:solidFill>
                  <a:srgbClr val="FFFFFF"/>
                </a:solidFill>
                <a:latin typeface="Arial"/>
                <a:ea typeface="Arial"/>
                <a:cs typeface="Arial"/>
                <a:sym typeface="Arial"/>
                <a:hlinkClick r:id="rId3"/>
              </a:rPr>
              <a:t>jtr93@nau.edu</a:t>
            </a:r>
            <a:endParaRPr sz="110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 sz="1100">
                <a:solidFill>
                  <a:srgbClr val="FFFFFF"/>
                </a:solidFill>
                <a:latin typeface="Arial"/>
                <a:ea typeface="Arial"/>
                <a:cs typeface="Arial"/>
                <a:sym typeface="Arial"/>
              </a:rPr>
              <a:t> Kristopher Moore </a:t>
            </a:r>
            <a:r>
              <a:rPr lang="en" sz="1100" u="sng">
                <a:solidFill>
                  <a:srgbClr val="FFFFFF"/>
                </a:solidFill>
                <a:latin typeface="Arial"/>
                <a:ea typeface="Arial"/>
                <a:cs typeface="Arial"/>
                <a:sym typeface="Arial"/>
                <a:hlinkClick r:id="rId4"/>
              </a:rPr>
              <a:t>krm363@nau.edu</a:t>
            </a:r>
            <a:endParaRPr sz="110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 sz="1100">
                <a:solidFill>
                  <a:srgbClr val="FFFFFF"/>
                </a:solidFill>
                <a:latin typeface="Arial"/>
                <a:ea typeface="Arial"/>
                <a:cs typeface="Arial"/>
                <a:sym typeface="Arial"/>
              </a:rPr>
              <a:t> Jake Farrar </a:t>
            </a:r>
            <a:r>
              <a:rPr lang="en" sz="1100" u="sng">
                <a:solidFill>
                  <a:srgbClr val="FFFFFF"/>
                </a:solidFill>
                <a:latin typeface="Arial"/>
                <a:ea typeface="Arial"/>
                <a:cs typeface="Arial"/>
                <a:sym typeface="Arial"/>
                <a:hlinkClick r:id="rId5"/>
              </a:rPr>
              <a:t>jkf76@nau.edu</a:t>
            </a:r>
            <a:endParaRPr sz="110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 sz="1100">
                <a:solidFill>
                  <a:srgbClr val="FFFFFF"/>
                </a:solidFill>
                <a:latin typeface="Arial"/>
                <a:ea typeface="Arial"/>
                <a:cs typeface="Arial"/>
                <a:sym typeface="Arial"/>
              </a:rPr>
              <a:t> Zhaolu Yang </a:t>
            </a:r>
            <a:r>
              <a:rPr lang="en" sz="1100" u="sng">
                <a:solidFill>
                  <a:srgbClr val="FFFFFF"/>
                </a:solidFill>
                <a:latin typeface="Arial"/>
                <a:ea typeface="Arial"/>
                <a:cs typeface="Arial"/>
                <a:sym typeface="Arial"/>
                <a:hlinkClick r:id="rId6"/>
              </a:rPr>
              <a:t>zy52@nau.edu</a:t>
            </a:r>
            <a:endParaRPr sz="110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 sz="1100">
                <a:solidFill>
                  <a:srgbClr val="FFFFFF"/>
                </a:solidFill>
                <a:latin typeface="Arial"/>
                <a:ea typeface="Arial"/>
                <a:cs typeface="Arial"/>
                <a:sym typeface="Arial"/>
              </a:rPr>
              <a:t> Samantha Muellner </a:t>
            </a:r>
            <a:r>
              <a:rPr lang="en" sz="1100" u="sng">
                <a:solidFill>
                  <a:srgbClr val="FFFFFF"/>
                </a:solidFill>
                <a:latin typeface="Arial"/>
                <a:ea typeface="Arial"/>
                <a:cs typeface="Arial"/>
                <a:sym typeface="Arial"/>
                <a:hlinkClick r:id="rId7"/>
              </a:rPr>
              <a:t>shm53@nau.edu</a:t>
            </a:r>
            <a:endParaRPr sz="110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 sz="1100">
                <a:solidFill>
                  <a:srgbClr val="FFFFFF"/>
                </a:solidFill>
                <a:latin typeface="Arial"/>
                <a:ea typeface="Arial"/>
                <a:cs typeface="Arial"/>
                <a:sym typeface="Arial"/>
              </a:rPr>
              <a:t>Austin Pederson </a:t>
            </a:r>
            <a:r>
              <a:rPr lang="en" sz="1100" u="sng">
                <a:solidFill>
                  <a:srgbClr val="FFFFFF"/>
                </a:solidFill>
                <a:latin typeface="Arial"/>
                <a:ea typeface="Arial"/>
                <a:cs typeface="Arial"/>
                <a:sym typeface="Arial"/>
                <a:hlinkClick r:id="rId8"/>
              </a:rPr>
              <a:t>amp845@nau.edu</a:t>
            </a:r>
            <a:endParaRPr sz="110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 sz="1100">
                <a:solidFill>
                  <a:srgbClr val="FFFFFF"/>
                </a:solidFill>
                <a:latin typeface="Arial"/>
                <a:ea typeface="Arial"/>
                <a:cs typeface="Arial"/>
                <a:sym typeface="Arial"/>
              </a:rPr>
              <a:t> Anthony Schroeder </a:t>
            </a:r>
            <a:r>
              <a:rPr lang="en" sz="1100" u="sng">
                <a:solidFill>
                  <a:srgbClr val="FFFFFF"/>
                </a:solidFill>
                <a:latin typeface="Arial"/>
                <a:ea typeface="Arial"/>
                <a:cs typeface="Arial"/>
                <a:sym typeface="Arial"/>
                <a:hlinkClick r:id="rId9"/>
              </a:rPr>
              <a:t>as3379@nau.edu</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2400">
              <a:solidFill>
                <a:srgbClr val="FFFFFF"/>
              </a:solidFill>
            </a:endParaRPr>
          </a:p>
        </p:txBody>
      </p:sp>
      <p:sp>
        <p:nvSpPr>
          <p:cNvPr id="69" name="Google Shape;69;p13"/>
          <p:cNvSpPr txBox="1"/>
          <p:nvPr>
            <p:ph idx="4294967295" type="title"/>
          </p:nvPr>
        </p:nvSpPr>
        <p:spPr>
          <a:xfrm>
            <a:off x="406675" y="2923000"/>
            <a:ext cx="8222100" cy="184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Project_2</a:t>
            </a:r>
            <a:endParaRPr b="1" sz="25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GITHUB Link: </a:t>
            </a:r>
            <a:r>
              <a:rPr lang="en" sz="1800" u="sng">
                <a:solidFill>
                  <a:schemeClr val="hlink"/>
                </a:solidFill>
                <a:latin typeface="Arial"/>
                <a:ea typeface="Arial"/>
                <a:cs typeface="Arial"/>
                <a:sym typeface="Arial"/>
                <a:hlinkClick r:id="rId10"/>
              </a:rPr>
              <a:t>https://github.com/KristopherMoore/CS-499-Project-2</a:t>
            </a:r>
            <a:endParaRPr sz="1800"/>
          </a:p>
          <a:p>
            <a:pPr indent="0" lvl="0" marL="0" rtl="0" algn="l">
              <a:spcBef>
                <a:spcPts val="0"/>
              </a:spcBef>
              <a:spcAft>
                <a:spcPts val="0"/>
              </a:spcAft>
              <a:buNone/>
            </a:pPr>
            <a:r>
              <a:rPr lang="en" sz="1800"/>
              <a:t>Based on: </a:t>
            </a:r>
            <a:r>
              <a:rPr lang="en" sz="1100" u="sng">
                <a:solidFill>
                  <a:schemeClr val="hlink"/>
                </a:solidFill>
                <a:latin typeface="Arial"/>
                <a:ea typeface="Arial"/>
                <a:cs typeface="Arial"/>
                <a:sym typeface="Arial"/>
                <a:hlinkClick r:id="rId11"/>
              </a:rPr>
              <a:t>https://www.ncbi.nlm.nih.gov/pmc/articles/PMC4695832/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p:nvPr/>
        </p:nvSpPr>
        <p:spPr>
          <a:xfrm>
            <a:off x="1013575" y="996300"/>
            <a:ext cx="3050100" cy="31509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ph type="title"/>
          </p:nvPr>
        </p:nvSpPr>
        <p:spPr>
          <a:xfrm>
            <a:off x="311700" y="155402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METHODS</a:t>
            </a:r>
            <a:endParaRPr sz="10000"/>
          </a:p>
        </p:txBody>
      </p:sp>
      <p:sp>
        <p:nvSpPr>
          <p:cNvPr id="142" name="Google Shape;142;p22"/>
          <p:cNvSpPr/>
          <p:nvPr/>
        </p:nvSpPr>
        <p:spPr>
          <a:xfrm>
            <a:off x="7443350" y="246450"/>
            <a:ext cx="925800" cy="9972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8369150" y="1096825"/>
            <a:ext cx="474300" cy="5334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Read Sequences </a:t>
            </a:r>
            <a:endParaRPr b="1"/>
          </a:p>
          <a:p>
            <a:pPr indent="0" lvl="0" marL="0" rtl="0" algn="l">
              <a:spcBef>
                <a:spcPts val="0"/>
              </a:spcBef>
              <a:spcAft>
                <a:spcPts val="0"/>
              </a:spcAft>
              <a:buNone/>
            </a:pPr>
            <a:r>
              <a:rPr lang="en" sz="2000"/>
              <a:t>R</a:t>
            </a:r>
            <a:r>
              <a:rPr lang="en" sz="2000"/>
              <a:t>eadInSequences()</a:t>
            </a:r>
            <a:endParaRPr sz="2000"/>
          </a:p>
        </p:txBody>
      </p:sp>
      <p:sp>
        <p:nvSpPr>
          <p:cNvPr id="150" name="Google Shape;150;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3"/>
          <p:cNvPicPr preferRelativeResize="0"/>
          <p:nvPr/>
        </p:nvPicPr>
        <p:blipFill>
          <a:blip r:embed="rId3">
            <a:alphaModFix/>
          </a:blip>
          <a:stretch>
            <a:fillRect/>
          </a:stretch>
        </p:blipFill>
        <p:spPr>
          <a:xfrm>
            <a:off x="233050" y="1888675"/>
            <a:ext cx="8839203" cy="2339391"/>
          </a:xfrm>
          <a:prstGeom prst="rect">
            <a:avLst/>
          </a:prstGeom>
          <a:noFill/>
          <a:ln>
            <a:noFill/>
          </a:ln>
        </p:spPr>
      </p:pic>
      <p:sp>
        <p:nvSpPr>
          <p:cNvPr id="152" name="Google Shape;152;p23"/>
          <p:cNvSpPr txBox="1"/>
          <p:nvPr>
            <p:ph idx="1" type="body"/>
          </p:nvPr>
        </p:nvSpPr>
        <p:spPr>
          <a:xfrm>
            <a:off x="471900" y="4275325"/>
            <a:ext cx="8222100" cy="813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Take in FASTA “Target” sequence(s), and FASTA “Read” sequence</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Python Dictionaries: Utilize Hash functions! -&gt; Constant read/write times.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71900" y="185650"/>
            <a:ext cx="8222100" cy="13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Generate Seeds from Read</a:t>
            </a:r>
            <a:endParaRPr b="1"/>
          </a:p>
          <a:p>
            <a:pPr indent="0" lvl="0" marL="0" rtl="0" algn="l">
              <a:spcBef>
                <a:spcPts val="0"/>
              </a:spcBef>
              <a:spcAft>
                <a:spcPts val="0"/>
              </a:spcAft>
              <a:buNone/>
            </a:pPr>
            <a:r>
              <a:rPr b="1" lang="en" sz="2000"/>
              <a:t>GenerateSeeds()</a:t>
            </a:r>
            <a:endParaRPr b="1" sz="2000"/>
          </a:p>
        </p:txBody>
      </p:sp>
      <p:sp>
        <p:nvSpPr>
          <p:cNvPr id="158" name="Google Shape;158;p24"/>
          <p:cNvSpPr txBox="1"/>
          <p:nvPr>
            <p:ph idx="1" type="body"/>
          </p:nvPr>
        </p:nvSpPr>
        <p:spPr>
          <a:xfrm>
            <a:off x="325200" y="1946575"/>
            <a:ext cx="4679700" cy="28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What is a Seed?</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Seeds are small portions that match the Read onto the Target Sequence.</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Since finding matches on small portions is fast, utilizing seeds is fast!</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Its a Tradeoff, while we gain speed, we could lose some accuracy if we miss the “best” alignment.</a:t>
            </a:r>
            <a:endParaRPr sz="1400">
              <a:solidFill>
                <a:srgbClr val="000000"/>
              </a:solidFill>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p:txBody>
      </p:sp>
      <p:sp>
        <p:nvSpPr>
          <p:cNvPr id="159" name="Google Shape;159;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4"/>
          <p:cNvPicPr preferRelativeResize="0"/>
          <p:nvPr/>
        </p:nvPicPr>
        <p:blipFill>
          <a:blip r:embed="rId3">
            <a:alphaModFix/>
          </a:blip>
          <a:stretch>
            <a:fillRect/>
          </a:stretch>
        </p:blipFill>
        <p:spPr>
          <a:xfrm>
            <a:off x="9687525" y="1129149"/>
            <a:ext cx="4235926" cy="2885225"/>
          </a:xfrm>
          <a:prstGeom prst="rect">
            <a:avLst/>
          </a:prstGeom>
          <a:noFill/>
          <a:ln>
            <a:noFill/>
          </a:ln>
        </p:spPr>
      </p:pic>
      <p:pic>
        <p:nvPicPr>
          <p:cNvPr id="161" name="Google Shape;161;p24"/>
          <p:cNvPicPr preferRelativeResize="0"/>
          <p:nvPr/>
        </p:nvPicPr>
        <p:blipFill>
          <a:blip r:embed="rId4">
            <a:alphaModFix/>
          </a:blip>
          <a:stretch>
            <a:fillRect/>
          </a:stretch>
        </p:blipFill>
        <p:spPr>
          <a:xfrm>
            <a:off x="5377400" y="2419975"/>
            <a:ext cx="2743200" cy="197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71900" y="185650"/>
            <a:ext cx="8222100" cy="13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Generate Seeds from Read</a:t>
            </a:r>
            <a:endParaRPr b="1"/>
          </a:p>
          <a:p>
            <a:pPr indent="0" lvl="0" marL="0" rtl="0" algn="l">
              <a:spcBef>
                <a:spcPts val="0"/>
              </a:spcBef>
              <a:spcAft>
                <a:spcPts val="0"/>
              </a:spcAft>
              <a:buNone/>
            </a:pPr>
            <a:r>
              <a:rPr b="1" lang="en" sz="2000"/>
              <a:t>GenerateSeeds()</a:t>
            </a:r>
            <a:endParaRPr b="1" sz="2000"/>
          </a:p>
        </p:txBody>
      </p:sp>
      <p:sp>
        <p:nvSpPr>
          <p:cNvPr id="167" name="Google Shape;167;p25"/>
          <p:cNvSpPr txBox="1"/>
          <p:nvPr>
            <p:ph idx="1" type="body"/>
          </p:nvPr>
        </p:nvSpPr>
        <p:spPr>
          <a:xfrm>
            <a:off x="325200" y="1946575"/>
            <a:ext cx="4947000" cy="30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Types of Seed Selection: Consider string “ACTTAG”</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317500" lvl="0" marL="457200" marR="0" rtl="0" algn="l">
              <a:lnSpc>
                <a:spcPct val="115000"/>
              </a:lnSpc>
              <a:spcBef>
                <a:spcPts val="0"/>
              </a:spcBef>
              <a:spcAft>
                <a:spcPts val="0"/>
              </a:spcAft>
              <a:buClr>
                <a:srgbClr val="000000"/>
              </a:buClr>
              <a:buSzPts val="1400"/>
              <a:buFont typeface="Roboto"/>
              <a:buChar char="-"/>
            </a:pPr>
            <a:r>
              <a:rPr lang="en" sz="1400">
                <a:solidFill>
                  <a:srgbClr val="000000"/>
                </a:solidFill>
              </a:rPr>
              <a:t>K-mer Exact / Inexact Seed match:</a:t>
            </a:r>
            <a:endParaRPr sz="1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Exact means “exactly” that, it must have the sub-string within. (TTAG)</a:t>
            </a:r>
            <a:endParaRPr>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Inexact means some flexibility, we could have indels/mismatches (T</a:t>
            </a:r>
            <a:r>
              <a:rPr lang="en">
                <a:solidFill>
                  <a:srgbClr val="000000"/>
                </a:solidFill>
                <a:highlight>
                  <a:srgbClr val="FF9900"/>
                </a:highlight>
              </a:rPr>
              <a:t>A</a:t>
            </a:r>
            <a:r>
              <a:rPr lang="en">
                <a:solidFill>
                  <a:srgbClr val="000000"/>
                </a:solidFill>
              </a:rPr>
              <a:t>AG)</a:t>
            </a:r>
            <a:endParaRPr>
              <a:solidFill>
                <a:srgbClr val="000000"/>
              </a:solidFill>
            </a:endParaRPr>
          </a:p>
          <a:p>
            <a:pPr indent="0" lvl="0" marL="914400" marR="0" rtl="0" algn="l">
              <a:lnSpc>
                <a:spcPct val="115000"/>
              </a:lnSpc>
              <a:spcBef>
                <a:spcPts val="0"/>
              </a:spcBef>
              <a:spcAft>
                <a:spcPts val="0"/>
              </a:spcAft>
              <a:buNone/>
            </a:pPr>
            <a:r>
              <a:t/>
            </a:r>
            <a:endParaRPr sz="1400">
              <a:solidFill>
                <a:srgbClr val="000000"/>
              </a:solidFill>
            </a:endParaRPr>
          </a:p>
          <a:p>
            <a:pPr indent="-317500" lvl="0" marL="457200" rtl="0" algn="l">
              <a:spcBef>
                <a:spcPts val="0"/>
              </a:spcBef>
              <a:spcAft>
                <a:spcPts val="0"/>
              </a:spcAft>
              <a:buClr>
                <a:srgbClr val="000000"/>
              </a:buClr>
              <a:buSzPts val="1400"/>
              <a:buFont typeface="Times New Roman"/>
              <a:buChar char="-"/>
            </a:pPr>
            <a:r>
              <a:rPr lang="en" sz="1400">
                <a:solidFill>
                  <a:srgbClr val="59331F"/>
                </a:solidFill>
              </a:rPr>
              <a:t>K-mer Spaced Seed</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Spaces were we are/are not allowed to mismatch. “10100”, where   1 = must match 				                   0 = can mismatch </a:t>
            </a:r>
            <a:endParaRPr sz="1400">
              <a:solidFill>
                <a:srgbClr val="000000"/>
              </a:solidFill>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p:txBody>
      </p:sp>
      <p:sp>
        <p:nvSpPr>
          <p:cNvPr id="168" name="Google Shape;168;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5"/>
          <p:cNvPicPr preferRelativeResize="0"/>
          <p:nvPr/>
        </p:nvPicPr>
        <p:blipFill>
          <a:blip r:embed="rId3">
            <a:alphaModFix/>
          </a:blip>
          <a:stretch>
            <a:fillRect/>
          </a:stretch>
        </p:blipFill>
        <p:spPr>
          <a:xfrm>
            <a:off x="9687525" y="1129149"/>
            <a:ext cx="4235926" cy="2885225"/>
          </a:xfrm>
          <a:prstGeom prst="rect">
            <a:avLst/>
          </a:prstGeom>
          <a:noFill/>
          <a:ln>
            <a:noFill/>
          </a:ln>
        </p:spPr>
      </p:pic>
      <p:pic>
        <p:nvPicPr>
          <p:cNvPr id="170" name="Google Shape;170;p25"/>
          <p:cNvPicPr preferRelativeResize="0"/>
          <p:nvPr/>
        </p:nvPicPr>
        <p:blipFill>
          <a:blip r:embed="rId4">
            <a:alphaModFix/>
          </a:blip>
          <a:stretch>
            <a:fillRect/>
          </a:stretch>
        </p:blipFill>
        <p:spPr>
          <a:xfrm>
            <a:off x="5377400" y="2419975"/>
            <a:ext cx="2743200" cy="197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K-mer Exact Matching</a:t>
            </a:r>
            <a:endParaRPr/>
          </a:p>
        </p:txBody>
      </p:sp>
      <p:sp>
        <p:nvSpPr>
          <p:cNvPr id="176" name="Google Shape;176;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K-mer Exact Match Seeding:</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A set of short sequences of </a:t>
            </a:r>
            <a:r>
              <a:rPr b="1" i="1" lang="en" sz="1400">
                <a:solidFill>
                  <a:srgbClr val="000000"/>
                </a:solidFill>
              </a:rPr>
              <a:t>k </a:t>
            </a:r>
            <a:r>
              <a:rPr lang="en" sz="1400">
                <a:solidFill>
                  <a:srgbClr val="000000"/>
                </a:solidFill>
              </a:rPr>
              <a:t>bases that are </a:t>
            </a:r>
            <a:r>
              <a:rPr lang="en" sz="1400">
                <a:solidFill>
                  <a:srgbClr val="000000"/>
                </a:solidFill>
                <a:highlight>
                  <a:srgbClr val="FFFF00"/>
                </a:highlight>
              </a:rPr>
              <a:t>exact matches</a:t>
            </a:r>
            <a:r>
              <a:rPr lang="en" sz="1400">
                <a:solidFill>
                  <a:srgbClr val="000000"/>
                </a:solidFill>
              </a:rPr>
              <a:t> with a reference string</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Default k value of 11-mer seeds, can be increased for higher accuracy / decreased for speed</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First utilized in BLAST</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Benefits of this Method</a:t>
            </a:r>
            <a:r>
              <a:rPr lang="en" sz="1400">
                <a:solidFill>
                  <a:srgbClr val="000000"/>
                </a:solidFill>
              </a:rPr>
              <a:t>:</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Fast, with a BigO(N)</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Roboto"/>
              <a:buChar char="-"/>
            </a:pPr>
            <a:r>
              <a:rPr lang="en" sz="1400">
                <a:solidFill>
                  <a:srgbClr val="000000"/>
                </a:solidFill>
              </a:rPr>
              <a:t>Easy to implement (Programmers Rejoice!)</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p:txBody>
      </p:sp>
      <p:sp>
        <p:nvSpPr>
          <p:cNvPr id="177" name="Google Shape;177;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6"/>
          <p:cNvPicPr preferRelativeResize="0"/>
          <p:nvPr/>
        </p:nvPicPr>
        <p:blipFill>
          <a:blip r:embed="rId3">
            <a:alphaModFix/>
          </a:blip>
          <a:stretch>
            <a:fillRect/>
          </a:stretch>
        </p:blipFill>
        <p:spPr>
          <a:xfrm>
            <a:off x="907649" y="4001625"/>
            <a:ext cx="6808700" cy="69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460950" y="689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Match Seeds on Reference</a:t>
            </a:r>
            <a:endParaRPr b="1"/>
          </a:p>
          <a:p>
            <a:pPr indent="0" lvl="0" marL="0" rtl="0" algn="l">
              <a:spcBef>
                <a:spcPts val="0"/>
              </a:spcBef>
              <a:spcAft>
                <a:spcPts val="0"/>
              </a:spcAft>
              <a:buNone/>
            </a:pPr>
            <a:r>
              <a:rPr lang="en" sz="2000"/>
              <a:t>MatchSeedOnReference()</a:t>
            </a:r>
            <a:endParaRPr sz="2000"/>
          </a:p>
        </p:txBody>
      </p:sp>
      <p:sp>
        <p:nvSpPr>
          <p:cNvPr id="184" name="Google Shape;184;p27"/>
          <p:cNvSpPr txBox="1"/>
          <p:nvPr>
            <p:ph idx="2" type="body"/>
          </p:nvPr>
        </p:nvSpPr>
        <p:spPr>
          <a:xfrm>
            <a:off x="572100" y="1919075"/>
            <a:ext cx="7838700" cy="14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there are likely to be Errors (Either when Reading or Building the library). We need to account for any Error.</a:t>
            </a:r>
            <a:endParaRPr/>
          </a:p>
          <a:p>
            <a:pPr indent="0" lvl="0" marL="0" rtl="0" algn="l">
              <a:spcBef>
                <a:spcPts val="1600"/>
              </a:spcBef>
              <a:spcAft>
                <a:spcPts val="0"/>
              </a:spcAft>
              <a:buNone/>
            </a:pPr>
            <a:r>
              <a:rPr lang="en"/>
              <a:t>We create an</a:t>
            </a:r>
            <a:r>
              <a:rPr lang="en"/>
              <a:t> Expanded Word List</a:t>
            </a:r>
            <a:r>
              <a:rPr lang="en"/>
              <a:t>, from l</a:t>
            </a:r>
            <a:r>
              <a:rPr lang="en"/>
              <a:t>ikely Mutations with the smith waterman algorithm and a substitution Matrix.</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5" name="Google Shape;185;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7"/>
          <p:cNvPicPr preferRelativeResize="0"/>
          <p:nvPr/>
        </p:nvPicPr>
        <p:blipFill>
          <a:blip r:embed="rId3">
            <a:alphaModFix/>
          </a:blip>
          <a:stretch>
            <a:fillRect/>
          </a:stretch>
        </p:blipFill>
        <p:spPr>
          <a:xfrm>
            <a:off x="1368050" y="3439075"/>
            <a:ext cx="5572125" cy="1409700"/>
          </a:xfrm>
          <a:prstGeom prst="rect">
            <a:avLst/>
          </a:prstGeom>
          <a:noFill/>
          <a:ln>
            <a:noFill/>
          </a:ln>
        </p:spPr>
      </p:pic>
      <p:sp>
        <p:nvSpPr>
          <p:cNvPr id="187" name="Google Shape;187;p27"/>
          <p:cNvSpPr txBox="1"/>
          <p:nvPr/>
        </p:nvSpPr>
        <p:spPr>
          <a:xfrm>
            <a:off x="-3340400" y="3793125"/>
            <a:ext cx="30000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 Think this is right, but need to double check,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Extend Matched Seeds</a:t>
            </a:r>
            <a:endParaRPr b="1"/>
          </a:p>
          <a:p>
            <a:pPr indent="0" lvl="0" marL="0" rtl="0" algn="l">
              <a:spcBef>
                <a:spcPts val="0"/>
              </a:spcBef>
              <a:spcAft>
                <a:spcPts val="0"/>
              </a:spcAft>
              <a:buNone/>
            </a:pPr>
            <a:r>
              <a:rPr lang="en" sz="2000"/>
              <a:t>ExtendMatchedSeeds()</a:t>
            </a:r>
            <a:endParaRPr sz="2000"/>
          </a:p>
        </p:txBody>
      </p:sp>
      <p:sp>
        <p:nvSpPr>
          <p:cNvPr id="193" name="Google Shape;193;p28"/>
          <p:cNvSpPr txBox="1"/>
          <p:nvPr>
            <p:ph idx="2" type="body"/>
          </p:nvPr>
        </p:nvSpPr>
        <p:spPr>
          <a:xfrm>
            <a:off x="4216725" y="1861150"/>
            <a:ext cx="4384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a:t>
            </a:r>
            <a:r>
              <a:rPr lang="en">
                <a:solidFill>
                  <a:srgbClr val="000000"/>
                </a:solidFill>
              </a:rPr>
              <a:t>et the alignment for every matched seed.</a:t>
            </a:r>
            <a:endParaRPr>
              <a:solidFill>
                <a:srgbClr val="000000"/>
              </a:solidFill>
            </a:endParaRPr>
          </a:p>
          <a:p>
            <a:pPr indent="-203200" lvl="0" marL="342900" rtl="0" algn="l">
              <a:spcBef>
                <a:spcPts val="1600"/>
              </a:spcBef>
              <a:spcAft>
                <a:spcPts val="0"/>
              </a:spcAft>
              <a:buClr>
                <a:srgbClr val="000000"/>
              </a:buClr>
              <a:buSzPts val="1400"/>
              <a:buChar char="●"/>
            </a:pPr>
            <a:r>
              <a:rPr lang="en">
                <a:solidFill>
                  <a:srgbClr val="000000"/>
                </a:solidFill>
              </a:rPr>
              <a:t>Extend them with the Smith-Waterman algorithm.</a:t>
            </a:r>
            <a:endParaRPr>
              <a:solidFill>
                <a:srgbClr val="000000"/>
              </a:solidFill>
            </a:endParaRPr>
          </a:p>
          <a:p>
            <a:pPr indent="-203200" lvl="0" marL="342900" rtl="0" algn="l">
              <a:spcBef>
                <a:spcPts val="0"/>
              </a:spcBef>
              <a:spcAft>
                <a:spcPts val="0"/>
              </a:spcAft>
              <a:buClr>
                <a:srgbClr val="000000"/>
              </a:buClr>
              <a:buSzPts val="1400"/>
              <a:buChar char="●"/>
            </a:pPr>
            <a:r>
              <a:rPr lang="en">
                <a:solidFill>
                  <a:srgbClr val="000000"/>
                </a:solidFill>
              </a:rPr>
              <a:t>Single New Reference genome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94" name="Google Shape;194;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28"/>
          <p:cNvPicPr preferRelativeResize="0"/>
          <p:nvPr/>
        </p:nvPicPr>
        <p:blipFill>
          <a:blip r:embed="rId3">
            <a:alphaModFix/>
          </a:blip>
          <a:stretch>
            <a:fillRect/>
          </a:stretch>
        </p:blipFill>
        <p:spPr>
          <a:xfrm>
            <a:off x="487637" y="2123075"/>
            <a:ext cx="2761401" cy="2109475"/>
          </a:xfrm>
          <a:prstGeom prst="rect">
            <a:avLst/>
          </a:prstGeom>
          <a:noFill/>
          <a:ln>
            <a:noFill/>
          </a:ln>
        </p:spPr>
      </p:pic>
      <p:sp>
        <p:nvSpPr>
          <p:cNvPr id="196" name="Google Shape;196;p28"/>
          <p:cNvSpPr/>
          <p:nvPr/>
        </p:nvSpPr>
        <p:spPr>
          <a:xfrm>
            <a:off x="574289" y="3312800"/>
            <a:ext cx="2674800" cy="598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28"/>
          <p:cNvPicPr preferRelativeResize="0"/>
          <p:nvPr/>
        </p:nvPicPr>
        <p:blipFill rotWithShape="1">
          <a:blip r:embed="rId4">
            <a:alphaModFix/>
          </a:blip>
          <a:srcRect b="42060" l="33899" r="29396" t="34993"/>
          <a:stretch/>
        </p:blipFill>
        <p:spPr>
          <a:xfrm>
            <a:off x="3296265" y="3399100"/>
            <a:ext cx="5305062" cy="1389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544900" y="7352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Local Alignment</a:t>
            </a:r>
            <a:endParaRPr b="1"/>
          </a:p>
          <a:p>
            <a:pPr indent="0" lvl="0" marL="0" rtl="0" algn="l">
              <a:spcBef>
                <a:spcPts val="0"/>
              </a:spcBef>
              <a:spcAft>
                <a:spcPts val="0"/>
              </a:spcAft>
              <a:buNone/>
            </a:pPr>
            <a:r>
              <a:rPr lang="en" sz="2000"/>
              <a:t>localAlignment()</a:t>
            </a:r>
            <a:endParaRPr sz="2000"/>
          </a:p>
        </p:txBody>
      </p:sp>
      <p:sp>
        <p:nvSpPr>
          <p:cNvPr id="203" name="Google Shape;203;p2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Pairwise alignment</a:t>
            </a:r>
            <a:endParaRPr/>
          </a:p>
          <a:p>
            <a:pPr indent="-317500" lvl="0" marL="457200" rtl="0" algn="l">
              <a:spcBef>
                <a:spcPts val="1600"/>
              </a:spcBef>
              <a:spcAft>
                <a:spcPts val="0"/>
              </a:spcAft>
              <a:buSzPts val="1400"/>
              <a:buChar char="-"/>
            </a:pPr>
            <a:r>
              <a:rPr lang="en"/>
              <a:t> Dot-Matrix methods</a:t>
            </a:r>
            <a:endParaRPr/>
          </a:p>
          <a:p>
            <a:pPr indent="-317500" lvl="0" marL="457200" rtl="0" algn="l">
              <a:spcBef>
                <a:spcPts val="0"/>
              </a:spcBef>
              <a:spcAft>
                <a:spcPts val="0"/>
              </a:spcAft>
              <a:buSzPts val="1400"/>
              <a:buChar char="-"/>
            </a:pPr>
            <a:r>
              <a:rPr lang="en"/>
              <a:t> Dynamic programming:</a:t>
            </a:r>
            <a:endParaRPr/>
          </a:p>
          <a:p>
            <a:pPr indent="-304800" lvl="1" marL="914400" rtl="0" algn="l">
              <a:spcBef>
                <a:spcPts val="0"/>
              </a:spcBef>
              <a:spcAft>
                <a:spcPts val="0"/>
              </a:spcAft>
              <a:buSzPts val="1200"/>
              <a:buChar char="-"/>
            </a:pPr>
            <a:r>
              <a:rPr lang="en"/>
              <a:t>Smith Waterman</a:t>
            </a:r>
            <a:endParaRPr/>
          </a:p>
          <a:p>
            <a:pPr indent="-304800" lvl="1" marL="914400" rtl="0" algn="l">
              <a:spcBef>
                <a:spcPts val="0"/>
              </a:spcBef>
              <a:spcAft>
                <a:spcPts val="0"/>
              </a:spcAft>
              <a:buSzPts val="1200"/>
              <a:buChar char="-"/>
            </a:pPr>
            <a:r>
              <a:rPr lang="en"/>
              <a:t>Needleman-Wunsch </a:t>
            </a:r>
            <a:endParaRPr/>
          </a:p>
          <a:p>
            <a:pPr indent="-317500" lvl="0" marL="457200" rtl="0" algn="l">
              <a:spcBef>
                <a:spcPts val="0"/>
              </a:spcBef>
              <a:spcAft>
                <a:spcPts val="0"/>
              </a:spcAft>
              <a:buSzPts val="1400"/>
              <a:buChar char="-"/>
            </a:pPr>
            <a:r>
              <a:rPr lang="en"/>
              <a:t>Word methods</a:t>
            </a:r>
            <a:endParaRPr/>
          </a:p>
          <a:p>
            <a:pPr indent="0" lvl="0" marL="0" marR="0" rtl="0" algn="l">
              <a:lnSpc>
                <a:spcPct val="115000"/>
              </a:lnSpc>
              <a:spcBef>
                <a:spcPts val="1600"/>
              </a:spcBef>
              <a:spcAft>
                <a:spcPts val="0"/>
              </a:spcAft>
              <a:buNone/>
            </a:pPr>
            <a:r>
              <a:rPr lang="en"/>
              <a:t>Progressive, and Iterative Methods.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4" name="Google Shape;204;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9"/>
          <p:cNvSpPr/>
          <p:nvPr/>
        </p:nvSpPr>
        <p:spPr>
          <a:xfrm>
            <a:off x="5273375" y="1746625"/>
            <a:ext cx="2530500" cy="294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9"/>
          <p:cNvPicPr preferRelativeResize="0"/>
          <p:nvPr/>
        </p:nvPicPr>
        <p:blipFill>
          <a:blip r:embed="rId3">
            <a:alphaModFix/>
          </a:blip>
          <a:stretch>
            <a:fillRect/>
          </a:stretch>
        </p:blipFill>
        <p:spPr>
          <a:xfrm>
            <a:off x="5331250" y="1811425"/>
            <a:ext cx="2406600" cy="283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Local Alignment</a:t>
            </a:r>
            <a:endParaRPr/>
          </a:p>
        </p:txBody>
      </p:sp>
      <p:sp>
        <p:nvSpPr>
          <p:cNvPr id="212" name="Google Shape;212;p30"/>
          <p:cNvSpPr txBox="1"/>
          <p:nvPr>
            <p:ph idx="1" type="body"/>
          </p:nvPr>
        </p:nvSpPr>
        <p:spPr>
          <a:xfrm>
            <a:off x="4155850" y="1845875"/>
            <a:ext cx="4458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alignment results are generated by the Smith-Waterman modification on the reference sequence.</a:t>
            </a:r>
            <a:endParaRPr>
              <a:solidFill>
                <a:srgbClr val="000000"/>
              </a:solidFill>
            </a:endParaRPr>
          </a:p>
          <a:p>
            <a:pPr indent="0" lvl="0" marL="0" rtl="0" algn="l">
              <a:spcBef>
                <a:spcPts val="1600"/>
              </a:spcBef>
              <a:spcAft>
                <a:spcPts val="0"/>
              </a:spcAft>
              <a:buNone/>
            </a:pPr>
            <a:r>
              <a:rPr lang="en">
                <a:solidFill>
                  <a:srgbClr val="000000"/>
                </a:solidFill>
              </a:rPr>
              <a:t>Steps in Smith-Waterman():</a:t>
            </a:r>
            <a:endParaRPr>
              <a:solidFill>
                <a:srgbClr val="000000"/>
              </a:solidFill>
            </a:endParaRPr>
          </a:p>
          <a:p>
            <a:pPr indent="-317500" lvl="0" marL="457200" rtl="0" algn="l">
              <a:spcBef>
                <a:spcPts val="1600"/>
              </a:spcBef>
              <a:spcAft>
                <a:spcPts val="0"/>
              </a:spcAft>
              <a:buClr>
                <a:srgbClr val="000000"/>
              </a:buClr>
              <a:buSzPts val="1400"/>
              <a:buAutoNum type="arabicPeriod"/>
            </a:pPr>
            <a:r>
              <a:rPr lang="en">
                <a:solidFill>
                  <a:srgbClr val="000000"/>
                </a:solidFill>
              </a:rPr>
              <a:t>Initialize scoring matrix</a:t>
            </a:r>
            <a:endParaRPr>
              <a:solidFill>
                <a:srgbClr val="000000"/>
              </a:solidFill>
            </a:endParaRPr>
          </a:p>
          <a:p>
            <a:pPr indent="-304800" lvl="1" marL="914400" rtl="0" algn="l">
              <a:spcBef>
                <a:spcPts val="0"/>
              </a:spcBef>
              <a:spcAft>
                <a:spcPts val="0"/>
              </a:spcAft>
              <a:buClr>
                <a:srgbClr val="000000"/>
              </a:buClr>
              <a:buSzPts val="1200"/>
              <a:buAutoNum type="alphaLcPeriod"/>
            </a:pPr>
            <a:r>
              <a:rPr lang="en">
                <a:solidFill>
                  <a:srgbClr val="000000"/>
                </a:solidFill>
              </a:rPr>
              <a:t>Fill out Axis values with</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Scoring </a:t>
            </a:r>
            <a:endParaRPr>
              <a:solidFill>
                <a:srgbClr val="000000"/>
              </a:solidFill>
            </a:endParaRPr>
          </a:p>
          <a:p>
            <a:pPr indent="-304800" lvl="1" marL="914400" rtl="0" algn="l">
              <a:spcBef>
                <a:spcPts val="0"/>
              </a:spcBef>
              <a:spcAft>
                <a:spcPts val="0"/>
              </a:spcAft>
              <a:buClr>
                <a:srgbClr val="000000"/>
              </a:buClr>
              <a:buSzPts val="1200"/>
              <a:buAutoNum type="alphaLcPeriod"/>
            </a:pPr>
            <a:r>
              <a:rPr lang="en">
                <a:solidFill>
                  <a:srgbClr val="000000"/>
                </a:solidFill>
              </a:rPr>
              <a:t>Based on: Substitution matrix</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Traceback</a:t>
            </a:r>
            <a:endParaRPr>
              <a:solidFill>
                <a:srgbClr val="000000"/>
              </a:solidFill>
            </a:endParaRPr>
          </a:p>
          <a:p>
            <a:pPr indent="-304800" lvl="1" marL="914400" rtl="0" algn="l">
              <a:spcBef>
                <a:spcPts val="0"/>
              </a:spcBef>
              <a:spcAft>
                <a:spcPts val="0"/>
              </a:spcAft>
              <a:buClr>
                <a:srgbClr val="000000"/>
              </a:buClr>
              <a:buSzPts val="1200"/>
              <a:buAutoNum type="alphaLcPeriod"/>
            </a:pPr>
            <a:r>
              <a:rPr lang="en">
                <a:solidFill>
                  <a:srgbClr val="000000"/>
                </a:solidFill>
              </a:rPr>
              <a:t>Use Scoring Matrix to assemble probable matrix.</a:t>
            </a:r>
            <a:endParaRPr>
              <a:solidFill>
                <a:srgbClr val="000000"/>
              </a:solidFill>
            </a:endParaRPr>
          </a:p>
        </p:txBody>
      </p:sp>
      <p:sp>
        <p:nvSpPr>
          <p:cNvPr id="213" name="Google Shape;213;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30"/>
          <p:cNvPicPr preferRelativeResize="0"/>
          <p:nvPr/>
        </p:nvPicPr>
        <p:blipFill>
          <a:blip r:embed="rId3">
            <a:alphaModFix/>
          </a:blip>
          <a:stretch>
            <a:fillRect/>
          </a:stretch>
        </p:blipFill>
        <p:spPr>
          <a:xfrm>
            <a:off x="0" y="2046525"/>
            <a:ext cx="4234694" cy="271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FFFFFF"/>
                </a:solidFill>
              </a:rPr>
              <a:t>Our p</a:t>
            </a:r>
            <a:r>
              <a:rPr lang="en" sz="4800">
                <a:solidFill>
                  <a:srgbClr val="FFFFFF"/>
                </a:solidFill>
              </a:rPr>
              <a:t>rogress</a:t>
            </a:r>
            <a:endParaRPr sz="4800">
              <a:solidFill>
                <a:srgbClr val="FFFFFF"/>
              </a:solidFill>
            </a:endParaRPr>
          </a:p>
        </p:txBody>
      </p:sp>
      <p:sp>
        <p:nvSpPr>
          <p:cNvPr id="220" name="Google Shape;220;p31"/>
          <p:cNvSpPr txBox="1"/>
          <p:nvPr>
            <p:ph idx="1" type="body"/>
          </p:nvPr>
        </p:nvSpPr>
        <p:spPr>
          <a:xfrm>
            <a:off x="988475" y="1919075"/>
            <a:ext cx="7705500" cy="317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ReadInSequence()</a:t>
            </a:r>
            <a:endParaRPr/>
          </a:p>
          <a:p>
            <a:pPr indent="0" lvl="0" marL="0" rtl="0" algn="l">
              <a:lnSpc>
                <a:spcPct val="100000"/>
              </a:lnSpc>
              <a:spcBef>
                <a:spcPts val="1600"/>
              </a:spcBef>
              <a:spcAft>
                <a:spcPts val="0"/>
              </a:spcAft>
              <a:buNone/>
            </a:pPr>
            <a:r>
              <a:rPr lang="en"/>
              <a:t>GenerateSeeds()</a:t>
            </a:r>
            <a:endParaRPr/>
          </a:p>
          <a:p>
            <a:pPr indent="0" lvl="0" marL="0" rtl="0" algn="l">
              <a:lnSpc>
                <a:spcPct val="100000"/>
              </a:lnSpc>
              <a:spcBef>
                <a:spcPts val="1600"/>
              </a:spcBef>
              <a:spcAft>
                <a:spcPts val="0"/>
              </a:spcAft>
              <a:buNone/>
            </a:pPr>
            <a:r>
              <a:rPr lang="en"/>
              <a:t>MatchSeedsOnReference()</a:t>
            </a:r>
            <a:endParaRPr/>
          </a:p>
          <a:p>
            <a:pPr indent="0" lvl="0" marL="0" rtl="0" algn="l">
              <a:lnSpc>
                <a:spcPct val="100000"/>
              </a:lnSpc>
              <a:spcBef>
                <a:spcPts val="1600"/>
              </a:spcBef>
              <a:spcAft>
                <a:spcPts val="0"/>
              </a:spcAft>
              <a:buNone/>
            </a:pPr>
            <a:r>
              <a:rPr lang="en"/>
              <a:t>ExtendMatchedSeeds()</a:t>
            </a:r>
            <a:endParaRPr/>
          </a:p>
          <a:p>
            <a:pPr indent="0" lvl="0" marL="0" rtl="0" algn="l">
              <a:lnSpc>
                <a:spcPct val="100000"/>
              </a:lnSpc>
              <a:spcBef>
                <a:spcPts val="1600"/>
              </a:spcBef>
              <a:spcAft>
                <a:spcPts val="0"/>
              </a:spcAft>
              <a:buNone/>
            </a:pPr>
            <a:r>
              <a:rPr lang="en"/>
              <a:t>LocalAlignment()</a:t>
            </a:r>
            <a:endParaRPr/>
          </a:p>
          <a:p>
            <a:pPr indent="0" lvl="0" marL="0" rtl="0" algn="l">
              <a:lnSpc>
                <a:spcPct val="100000"/>
              </a:lnSpc>
              <a:spcBef>
                <a:spcPts val="1600"/>
              </a:spcBef>
              <a:spcAft>
                <a:spcPts val="1600"/>
              </a:spcAft>
              <a:buNone/>
            </a:pPr>
            <a:r>
              <a:rPr lang="en"/>
              <a:t>Testing and Validation</a:t>
            </a:r>
            <a:endParaRPr/>
          </a:p>
        </p:txBody>
      </p:sp>
      <p:sp>
        <p:nvSpPr>
          <p:cNvPr id="221" name="Google Shape;221;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2" name="Google Shape;222;p31"/>
          <p:cNvPicPr preferRelativeResize="0"/>
          <p:nvPr/>
        </p:nvPicPr>
        <p:blipFill>
          <a:blip r:embed="rId3">
            <a:alphaModFix/>
          </a:blip>
          <a:stretch>
            <a:fillRect/>
          </a:stretch>
        </p:blipFill>
        <p:spPr>
          <a:xfrm>
            <a:off x="587925" y="1910931"/>
            <a:ext cx="400550" cy="393594"/>
          </a:xfrm>
          <a:prstGeom prst="rect">
            <a:avLst/>
          </a:prstGeom>
          <a:noFill/>
          <a:ln>
            <a:noFill/>
          </a:ln>
        </p:spPr>
      </p:pic>
      <p:pic>
        <p:nvPicPr>
          <p:cNvPr id="223" name="Google Shape;223;p31"/>
          <p:cNvPicPr preferRelativeResize="0"/>
          <p:nvPr/>
        </p:nvPicPr>
        <p:blipFill>
          <a:blip r:embed="rId3">
            <a:alphaModFix/>
          </a:blip>
          <a:stretch>
            <a:fillRect/>
          </a:stretch>
        </p:blipFill>
        <p:spPr>
          <a:xfrm>
            <a:off x="-2039300" y="1678300"/>
            <a:ext cx="711475" cy="699125"/>
          </a:xfrm>
          <a:prstGeom prst="rect">
            <a:avLst/>
          </a:prstGeom>
          <a:noFill/>
          <a:ln>
            <a:noFill/>
          </a:ln>
        </p:spPr>
      </p:pic>
      <p:pic>
        <p:nvPicPr>
          <p:cNvPr id="224" name="Google Shape;224;p31"/>
          <p:cNvPicPr preferRelativeResize="0"/>
          <p:nvPr/>
        </p:nvPicPr>
        <p:blipFill>
          <a:blip r:embed="rId4">
            <a:alphaModFix/>
          </a:blip>
          <a:stretch>
            <a:fillRect/>
          </a:stretch>
        </p:blipFill>
        <p:spPr>
          <a:xfrm>
            <a:off x="-1068375" y="926922"/>
            <a:ext cx="711475" cy="656753"/>
          </a:xfrm>
          <a:prstGeom prst="rect">
            <a:avLst/>
          </a:prstGeom>
          <a:noFill/>
          <a:ln>
            <a:noFill/>
          </a:ln>
        </p:spPr>
      </p:pic>
      <p:pic>
        <p:nvPicPr>
          <p:cNvPr id="225" name="Google Shape;225;p31"/>
          <p:cNvPicPr preferRelativeResize="0"/>
          <p:nvPr/>
        </p:nvPicPr>
        <p:blipFill>
          <a:blip r:embed="rId4">
            <a:alphaModFix/>
          </a:blip>
          <a:stretch>
            <a:fillRect/>
          </a:stretch>
        </p:blipFill>
        <p:spPr>
          <a:xfrm>
            <a:off x="-1930125" y="794197"/>
            <a:ext cx="711475" cy="656753"/>
          </a:xfrm>
          <a:prstGeom prst="rect">
            <a:avLst/>
          </a:prstGeom>
          <a:noFill/>
          <a:ln>
            <a:noFill/>
          </a:ln>
        </p:spPr>
      </p:pic>
      <p:pic>
        <p:nvPicPr>
          <p:cNvPr id="226" name="Google Shape;226;p31"/>
          <p:cNvPicPr preferRelativeResize="0"/>
          <p:nvPr/>
        </p:nvPicPr>
        <p:blipFill>
          <a:blip r:embed="rId3">
            <a:alphaModFix/>
          </a:blip>
          <a:stretch>
            <a:fillRect/>
          </a:stretch>
        </p:blipFill>
        <p:spPr>
          <a:xfrm>
            <a:off x="641594" y="3885825"/>
            <a:ext cx="400556" cy="393600"/>
          </a:xfrm>
          <a:prstGeom prst="rect">
            <a:avLst/>
          </a:prstGeom>
          <a:noFill/>
          <a:ln>
            <a:noFill/>
          </a:ln>
        </p:spPr>
      </p:pic>
      <p:pic>
        <p:nvPicPr>
          <p:cNvPr id="227" name="Google Shape;227;p31"/>
          <p:cNvPicPr preferRelativeResize="0"/>
          <p:nvPr/>
        </p:nvPicPr>
        <p:blipFill>
          <a:blip r:embed="rId3">
            <a:alphaModFix/>
          </a:blip>
          <a:stretch>
            <a:fillRect/>
          </a:stretch>
        </p:blipFill>
        <p:spPr>
          <a:xfrm>
            <a:off x="641600" y="3383631"/>
            <a:ext cx="400550" cy="393594"/>
          </a:xfrm>
          <a:prstGeom prst="rect">
            <a:avLst/>
          </a:prstGeom>
          <a:noFill/>
          <a:ln>
            <a:noFill/>
          </a:ln>
        </p:spPr>
      </p:pic>
      <p:pic>
        <p:nvPicPr>
          <p:cNvPr id="228" name="Google Shape;228;p31"/>
          <p:cNvPicPr preferRelativeResize="0"/>
          <p:nvPr/>
        </p:nvPicPr>
        <p:blipFill>
          <a:blip r:embed="rId3">
            <a:alphaModFix/>
          </a:blip>
          <a:stretch>
            <a:fillRect/>
          </a:stretch>
        </p:blipFill>
        <p:spPr>
          <a:xfrm>
            <a:off x="587925" y="2898381"/>
            <a:ext cx="400550" cy="3935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75" name="Google Shape;75;p14"/>
          <p:cNvPicPr preferRelativeResize="0"/>
          <p:nvPr/>
        </p:nvPicPr>
        <p:blipFill>
          <a:blip r:embed="rId3">
            <a:alphaModFix/>
          </a:blip>
          <a:stretch>
            <a:fillRect/>
          </a:stretch>
        </p:blipFill>
        <p:spPr>
          <a:xfrm>
            <a:off x="769050" y="2095100"/>
            <a:ext cx="2505075" cy="1895475"/>
          </a:xfrm>
          <a:prstGeom prst="rect">
            <a:avLst/>
          </a:prstGeom>
          <a:noFill/>
          <a:ln>
            <a:noFill/>
          </a:ln>
        </p:spPr>
      </p:pic>
      <p:pic>
        <p:nvPicPr>
          <p:cNvPr id="76" name="Google Shape;76;p14"/>
          <p:cNvPicPr preferRelativeResize="0"/>
          <p:nvPr/>
        </p:nvPicPr>
        <p:blipFill>
          <a:blip r:embed="rId4">
            <a:alphaModFix/>
          </a:blip>
          <a:stretch>
            <a:fillRect/>
          </a:stretch>
        </p:blipFill>
        <p:spPr>
          <a:xfrm>
            <a:off x="5047563" y="1959575"/>
            <a:ext cx="2828925" cy="1885950"/>
          </a:xfrm>
          <a:prstGeom prst="rect">
            <a:avLst/>
          </a:prstGeom>
          <a:noFill/>
          <a:ln>
            <a:noFill/>
          </a:ln>
        </p:spPr>
      </p:pic>
      <p:sp>
        <p:nvSpPr>
          <p:cNvPr id="77" name="Google Shape;77;p14"/>
          <p:cNvSpPr txBox="1"/>
          <p:nvPr/>
        </p:nvSpPr>
        <p:spPr>
          <a:xfrm>
            <a:off x="4241775" y="3792075"/>
            <a:ext cx="4095300" cy="86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Figure 2. Ebola virus</a:t>
            </a:r>
            <a:endParaRPr sz="1100"/>
          </a:p>
          <a:p>
            <a:pPr indent="-317500" lvl="0" marL="457200" rtl="0" algn="l">
              <a:spcBef>
                <a:spcPts val="0"/>
              </a:spcBef>
              <a:spcAft>
                <a:spcPts val="0"/>
              </a:spcAft>
              <a:buSzPts val="1400"/>
              <a:buChar char="●"/>
            </a:pPr>
            <a:r>
              <a:rPr lang="en"/>
              <a:t>Occurred December 2013 - June 2016</a:t>
            </a:r>
            <a:endParaRPr/>
          </a:p>
          <a:p>
            <a:pPr indent="-317500" lvl="0" marL="457200" rtl="0" algn="l">
              <a:spcBef>
                <a:spcPts val="0"/>
              </a:spcBef>
              <a:spcAft>
                <a:spcPts val="0"/>
              </a:spcAft>
              <a:buSzPts val="1400"/>
              <a:buChar char="●"/>
            </a:pPr>
            <a:r>
              <a:rPr lang="en"/>
              <a:t>11,310 total deaths</a:t>
            </a:r>
            <a:endParaRPr sz="1100"/>
          </a:p>
        </p:txBody>
      </p:sp>
      <p:sp>
        <p:nvSpPr>
          <p:cNvPr id="78" name="Google Shape;78;p14"/>
          <p:cNvSpPr txBox="1"/>
          <p:nvPr/>
        </p:nvSpPr>
        <p:spPr>
          <a:xfrm>
            <a:off x="878725" y="4110075"/>
            <a:ext cx="3472800" cy="5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Figure 1. Huntington's Disease </a:t>
            </a:r>
            <a:endParaRPr sz="1100"/>
          </a:p>
          <a:p>
            <a:pPr indent="-317500" lvl="0" marL="457200" rtl="0" algn="l">
              <a:spcBef>
                <a:spcPts val="0"/>
              </a:spcBef>
              <a:spcAft>
                <a:spcPts val="0"/>
              </a:spcAft>
              <a:buSzPts val="1400"/>
              <a:buChar char="-"/>
            </a:pPr>
            <a:r>
              <a:rPr lang="en"/>
              <a:t>With about 200,000 cases per year</a:t>
            </a:r>
            <a:endParaRPr sz="1100"/>
          </a:p>
        </p:txBody>
      </p:sp>
      <p:sp>
        <p:nvSpPr>
          <p:cNvPr id="79" name="Google Shape;7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Limitations(of our implementation)</a:t>
            </a:r>
            <a:endParaRPr/>
          </a:p>
        </p:txBody>
      </p:sp>
      <p:sp>
        <p:nvSpPr>
          <p:cNvPr id="234" name="Google Shape;234;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Python</a:t>
            </a:r>
            <a:endParaRPr sz="2400"/>
          </a:p>
          <a:p>
            <a:pPr indent="-381000" lvl="0" marL="457200" rtl="0" algn="l">
              <a:spcBef>
                <a:spcPts val="0"/>
              </a:spcBef>
              <a:spcAft>
                <a:spcPts val="0"/>
              </a:spcAft>
              <a:buSzPts val="2400"/>
              <a:buChar char="●"/>
            </a:pPr>
            <a:r>
              <a:rPr lang="en" sz="2400"/>
              <a:t>Reference-based Alignment programs exist</a:t>
            </a:r>
            <a:endParaRPr sz="2400"/>
          </a:p>
          <a:p>
            <a:pPr indent="-381000" lvl="0" marL="457200" rtl="0" algn="l">
              <a:spcBef>
                <a:spcPts val="0"/>
              </a:spcBef>
              <a:spcAft>
                <a:spcPts val="0"/>
              </a:spcAft>
              <a:buSzPts val="2400"/>
              <a:buChar char="●"/>
            </a:pPr>
            <a:r>
              <a:rPr lang="en" sz="2400"/>
              <a:t>Predetermined Seeds and SW mismatch/match bonuses</a:t>
            </a:r>
            <a:endParaRPr sz="2400"/>
          </a:p>
          <a:p>
            <a:pPr indent="0" lvl="0" marL="0" rtl="0" algn="l">
              <a:spcBef>
                <a:spcPts val="1600"/>
              </a:spcBef>
              <a:spcAft>
                <a:spcPts val="1600"/>
              </a:spcAft>
              <a:buNone/>
            </a:pPr>
            <a:r>
              <a:t/>
            </a:r>
            <a:endParaRPr/>
          </a:p>
        </p:txBody>
      </p:sp>
      <p:sp>
        <p:nvSpPr>
          <p:cNvPr id="235" name="Google Shape;235;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1" name="Google Shape;241;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sz="2400"/>
              <a:t>A well </a:t>
            </a:r>
            <a:r>
              <a:rPr lang="en" sz="2400"/>
              <a:t>structured</a:t>
            </a:r>
            <a:r>
              <a:rPr lang="en" sz="2400"/>
              <a:t> pipeline</a:t>
            </a:r>
            <a:endParaRPr sz="2400"/>
          </a:p>
          <a:p>
            <a:pPr indent="-381000" lvl="0" marL="457200" marR="0" rtl="0" algn="l">
              <a:lnSpc>
                <a:spcPct val="115000"/>
              </a:lnSpc>
              <a:spcBef>
                <a:spcPts val="0"/>
              </a:spcBef>
              <a:spcAft>
                <a:spcPts val="0"/>
              </a:spcAft>
              <a:buSzPts val="2400"/>
              <a:buChar char="●"/>
            </a:pPr>
            <a:r>
              <a:rPr lang="en" sz="2400"/>
              <a:t>T</a:t>
            </a:r>
            <a:r>
              <a:rPr lang="en" sz="2400"/>
              <a:t>ake in different partial sequences and predict the original sequence. </a:t>
            </a:r>
            <a:endParaRPr sz="2400"/>
          </a:p>
          <a:p>
            <a:pPr indent="-381000" lvl="0" marL="457200" marR="0" rtl="0" algn="l">
              <a:lnSpc>
                <a:spcPct val="115000"/>
              </a:lnSpc>
              <a:spcBef>
                <a:spcPts val="0"/>
              </a:spcBef>
              <a:spcAft>
                <a:spcPts val="0"/>
              </a:spcAft>
              <a:buSzPts val="2400"/>
              <a:buChar char="●"/>
            </a:pPr>
            <a:r>
              <a:rPr lang="en" sz="2400"/>
              <a:t>Reference-based Alignment</a:t>
            </a:r>
            <a:endParaRPr sz="2400"/>
          </a:p>
        </p:txBody>
      </p:sp>
      <p:sp>
        <p:nvSpPr>
          <p:cNvPr id="242" name="Google Shape;242;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BioInformatics comes in</a:t>
            </a:r>
            <a:endParaRPr/>
          </a:p>
        </p:txBody>
      </p:sp>
      <p:sp>
        <p:nvSpPr>
          <p:cNvPr id="85" name="Google Shape;85;p15"/>
          <p:cNvSpPr txBox="1"/>
          <p:nvPr>
            <p:ph idx="1" type="body"/>
          </p:nvPr>
        </p:nvSpPr>
        <p:spPr>
          <a:xfrm>
            <a:off x="471900" y="1919075"/>
            <a:ext cx="8222100" cy="290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rgbClr val="000000"/>
                </a:solidFill>
                <a:latin typeface="Arial"/>
                <a:ea typeface="Arial"/>
                <a:cs typeface="Arial"/>
                <a:sym typeface="Arial"/>
              </a:rPr>
              <a:t>Bioinformatics:</a:t>
            </a:r>
            <a:r>
              <a:rPr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The study of collecting and analyzing biological data, such as genetic codes.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And is responsible for:</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Finding unique enzymes (these same enzymes are responsible for the entire operation of all life!)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research is used to identify the genealogy of dangerous bacteria, and viruses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Genealogy of humans,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Identifying life threatening illnesses and disease, helping people prevent and delay illness and death</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Therefore</a:t>
            </a:r>
            <a:r>
              <a:rPr lang="en" sz="1600">
                <a:solidFill>
                  <a:srgbClr val="000000"/>
                </a:solidFill>
                <a:latin typeface="Arial"/>
                <a:ea typeface="Arial"/>
                <a:cs typeface="Arial"/>
                <a:sym typeface="Arial"/>
              </a:rPr>
              <a:t> s</a:t>
            </a:r>
            <a:r>
              <a:rPr lang="en" sz="1600">
                <a:solidFill>
                  <a:srgbClr val="000000"/>
                </a:solidFill>
                <a:latin typeface="Arial"/>
                <a:ea typeface="Arial"/>
                <a:cs typeface="Arial"/>
                <a:sym typeface="Arial"/>
              </a:rPr>
              <a:t>equencing genetic material quickly is incredibly important!</a:t>
            </a:r>
            <a:endParaRPr>
              <a:solidFill>
                <a:srgbClr val="000000"/>
              </a:solidFill>
            </a:endParaRPr>
          </a:p>
        </p:txBody>
      </p:sp>
      <p:sp>
        <p:nvSpPr>
          <p:cNvPr id="86" name="Google Shape;86;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60950" y="714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Genetic Sequencing Workflow</a:t>
            </a:r>
            <a:endParaRPr/>
          </a:p>
        </p:txBody>
      </p:sp>
      <p:pic>
        <p:nvPicPr>
          <p:cNvPr descr="An external file that holds a picture, illustration, etc.&#10;Object name is pharmaceutics-07-00523-g001.jpg" id="92" name="Google Shape;92;p16" title="Click on image to zoom"/>
          <p:cNvPicPr preferRelativeResize="0"/>
          <p:nvPr/>
        </p:nvPicPr>
        <p:blipFill>
          <a:blip r:embed="rId3">
            <a:alphaModFix/>
          </a:blip>
          <a:stretch>
            <a:fillRect/>
          </a:stretch>
        </p:blipFill>
        <p:spPr>
          <a:xfrm>
            <a:off x="1960525" y="1783700"/>
            <a:ext cx="4402026" cy="2838750"/>
          </a:xfrm>
          <a:prstGeom prst="rect">
            <a:avLst/>
          </a:prstGeom>
          <a:noFill/>
          <a:ln>
            <a:noFill/>
          </a:ln>
        </p:spPr>
      </p:pic>
      <p:sp>
        <p:nvSpPr>
          <p:cNvPr id="93" name="Google Shape;93;p16"/>
          <p:cNvSpPr txBox="1"/>
          <p:nvPr/>
        </p:nvSpPr>
        <p:spPr>
          <a:xfrm>
            <a:off x="2247600" y="4663725"/>
            <a:ext cx="4648800" cy="5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NGS workflow: </a:t>
            </a:r>
            <a:r>
              <a:rPr lang="en" sz="1100" u="sng">
                <a:solidFill>
                  <a:schemeClr val="hlink"/>
                </a:solidFill>
                <a:hlinkClick r:id="rId4"/>
              </a:rPr>
              <a:t>https://www.ncbi.nlm.nih.gov/pmc/articles/PMC4695832/figure/pharmaceutics-07-00523-f001/</a:t>
            </a:r>
            <a:endParaRPr>
              <a:latin typeface="Roboto"/>
              <a:ea typeface="Roboto"/>
              <a:cs typeface="Roboto"/>
              <a:sym typeface="Roboto"/>
            </a:endParaRPr>
          </a:p>
        </p:txBody>
      </p:sp>
      <p:sp>
        <p:nvSpPr>
          <p:cNvPr id="94" name="Google Shape;94;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46095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 Sequence Assembly</a:t>
            </a:r>
            <a:endParaRPr/>
          </a:p>
        </p:txBody>
      </p:sp>
      <p:sp>
        <p:nvSpPr>
          <p:cNvPr id="100" name="Google Shape;100;p17"/>
          <p:cNvSpPr txBox="1"/>
          <p:nvPr>
            <p:ph idx="1" type="body"/>
          </p:nvPr>
        </p:nvSpPr>
        <p:spPr>
          <a:xfrm>
            <a:off x="279925" y="1919075"/>
            <a:ext cx="3446700" cy="30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Algorithm</a:t>
            </a:r>
            <a:r>
              <a:rPr b="1" lang="en" sz="1600" u="sng"/>
              <a:t> Need to account for:</a:t>
            </a:r>
            <a:endParaRPr b="1" sz="1600" u="sng"/>
          </a:p>
          <a:p>
            <a:pPr indent="-330200" lvl="0" marL="457200" rtl="0" algn="l">
              <a:lnSpc>
                <a:spcPct val="150000"/>
              </a:lnSpc>
              <a:spcBef>
                <a:spcPts val="1600"/>
              </a:spcBef>
              <a:spcAft>
                <a:spcPts val="0"/>
              </a:spcAft>
              <a:buSzPts val="1600"/>
              <a:buChar char="●"/>
            </a:pPr>
            <a:r>
              <a:rPr b="1" lang="en" sz="1600"/>
              <a:t>Sequence Mutation</a:t>
            </a:r>
            <a:endParaRPr b="1" sz="1600"/>
          </a:p>
          <a:p>
            <a:pPr indent="-330200" lvl="0" marL="457200" rtl="0" algn="l">
              <a:lnSpc>
                <a:spcPct val="150000"/>
              </a:lnSpc>
              <a:spcBef>
                <a:spcPts val="0"/>
              </a:spcBef>
              <a:spcAft>
                <a:spcPts val="0"/>
              </a:spcAft>
              <a:buSzPts val="1600"/>
              <a:buChar char="●"/>
            </a:pPr>
            <a:r>
              <a:rPr b="1" lang="en" sz="1600"/>
              <a:t>Substrate Material(DNA/RNA)</a:t>
            </a:r>
            <a:endParaRPr b="1" sz="1600"/>
          </a:p>
          <a:p>
            <a:pPr indent="-330200" lvl="0" marL="457200" rtl="0" algn="l">
              <a:lnSpc>
                <a:spcPct val="150000"/>
              </a:lnSpc>
              <a:spcBef>
                <a:spcPts val="0"/>
              </a:spcBef>
              <a:spcAft>
                <a:spcPts val="0"/>
              </a:spcAft>
              <a:buSzPts val="1600"/>
              <a:buChar char="●"/>
            </a:pPr>
            <a:r>
              <a:rPr b="1" lang="en" sz="1600"/>
              <a:t>Loops in Original Sequence</a:t>
            </a:r>
            <a:endParaRPr b="1" sz="1600"/>
          </a:p>
          <a:p>
            <a:pPr indent="-330200" lvl="0" marL="457200" rtl="0" algn="l">
              <a:lnSpc>
                <a:spcPct val="150000"/>
              </a:lnSpc>
              <a:spcBef>
                <a:spcPts val="0"/>
              </a:spcBef>
              <a:spcAft>
                <a:spcPts val="0"/>
              </a:spcAft>
              <a:buSzPts val="1600"/>
              <a:buChar char="●"/>
            </a:pPr>
            <a:r>
              <a:rPr b="1" lang="en" sz="1600"/>
              <a:t>Machine Used</a:t>
            </a:r>
            <a:endParaRPr b="1" sz="1600"/>
          </a:p>
          <a:p>
            <a:pPr indent="-317500" lvl="1" marL="914400" rtl="0" algn="l">
              <a:lnSpc>
                <a:spcPct val="150000"/>
              </a:lnSpc>
              <a:spcBef>
                <a:spcPts val="0"/>
              </a:spcBef>
              <a:spcAft>
                <a:spcPts val="0"/>
              </a:spcAft>
              <a:buSzPts val="1400"/>
              <a:buChar char="○"/>
            </a:pPr>
            <a:r>
              <a:rPr lang="en"/>
              <a:t>Sequence Length </a:t>
            </a:r>
            <a:r>
              <a:rPr lang="en"/>
              <a:t>Variation</a:t>
            </a:r>
            <a:endParaRPr/>
          </a:p>
          <a:p>
            <a:pPr indent="-317500" lvl="1" marL="914400" rtl="0" algn="l">
              <a:lnSpc>
                <a:spcPct val="150000"/>
              </a:lnSpc>
              <a:spcBef>
                <a:spcPts val="0"/>
              </a:spcBef>
              <a:spcAft>
                <a:spcPts val="0"/>
              </a:spcAft>
              <a:buSzPts val="1400"/>
              <a:buChar char="○"/>
            </a:pPr>
            <a:r>
              <a:rPr lang="en"/>
              <a:t>Read Errors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1" name="Google Shape;101;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Image result for raw reads alignment" id="102" name="Google Shape;102;p17"/>
          <p:cNvPicPr preferRelativeResize="0"/>
          <p:nvPr/>
        </p:nvPicPr>
        <p:blipFill>
          <a:blip r:embed="rId3">
            <a:alphaModFix/>
          </a:blip>
          <a:stretch>
            <a:fillRect/>
          </a:stretch>
        </p:blipFill>
        <p:spPr>
          <a:xfrm>
            <a:off x="4169197" y="1919075"/>
            <a:ext cx="4354352" cy="2710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08" name="Google Shape;10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a:t>
            </a:r>
            <a:r>
              <a:rPr lang="en" sz="1600"/>
              <a:t>acceleration</a:t>
            </a:r>
            <a:r>
              <a:rPr lang="en" sz="1600"/>
              <a:t> of sequences being read has been increasingly for the last few years. About X4 each year.</a:t>
            </a:r>
            <a:endParaRPr sz="1600"/>
          </a:p>
          <a:p>
            <a:pPr indent="-330200" lvl="0" marL="457200" rtl="0" algn="l">
              <a:spcBef>
                <a:spcPts val="0"/>
              </a:spcBef>
              <a:spcAft>
                <a:spcPts val="0"/>
              </a:spcAft>
              <a:buSzPts val="1600"/>
              <a:buChar char="-"/>
            </a:pPr>
            <a:r>
              <a:rPr lang="en" sz="1600"/>
              <a:t>But </a:t>
            </a:r>
            <a:r>
              <a:rPr lang="en" sz="1600"/>
              <a:t>processing speed </a:t>
            </a:r>
            <a:r>
              <a:rPr lang="en" sz="1600"/>
              <a:t>has only been ‘doubling’ </a:t>
            </a:r>
            <a:r>
              <a:rPr lang="en" sz="1600"/>
              <a:t>every 2 years. </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Although this can be solved by making the algorithm parallelizable, buying hardware to compensate for this is expensive.</a:t>
            </a:r>
            <a:endParaRPr sz="1600"/>
          </a:p>
          <a:p>
            <a:pPr indent="-330200" lvl="0" marL="457200" rtl="0" algn="l">
              <a:spcBef>
                <a:spcPts val="0"/>
              </a:spcBef>
              <a:spcAft>
                <a:spcPts val="0"/>
              </a:spcAft>
              <a:buSzPts val="1600"/>
              <a:buChar char="-"/>
            </a:pPr>
            <a:r>
              <a:rPr lang="en" sz="1600"/>
              <a:t>So i</a:t>
            </a:r>
            <a:r>
              <a:rPr lang="en" sz="1600"/>
              <a:t>n order to keep up with these increases of speed, A</a:t>
            </a:r>
            <a:r>
              <a:rPr lang="en" sz="1600"/>
              <a:t>lignment methods need to be improved to help keep up with these New Generation Sequencing (NGS) machines. </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09" name="Google Shape;109;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115" name="Google Shape;115;p19"/>
          <p:cNvSpPr txBox="1"/>
          <p:nvPr>
            <p:ph idx="1" type="body"/>
          </p:nvPr>
        </p:nvSpPr>
        <p:spPr>
          <a:xfrm>
            <a:off x="471900" y="1919075"/>
            <a:ext cx="8222100" cy="307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Take these short sequences </a:t>
            </a:r>
            <a:r>
              <a:rPr lang="en">
                <a:highlight>
                  <a:srgbClr val="FFFFFF"/>
                </a:highlight>
              </a:rPr>
              <a:t>and recreate the original sequence.</a:t>
            </a:r>
            <a:endParaRPr>
              <a:highlight>
                <a:srgbClr val="FFFFFF"/>
              </a:highlight>
            </a:endParaRPr>
          </a:p>
          <a:p>
            <a:pPr indent="-342900" lvl="0" marL="457200" rtl="0" algn="l">
              <a:spcBef>
                <a:spcPts val="0"/>
              </a:spcBef>
              <a:spcAft>
                <a:spcPts val="0"/>
              </a:spcAft>
              <a:buSzPts val="1800"/>
              <a:buChar char="●"/>
            </a:pPr>
            <a:r>
              <a:rPr lang="en"/>
              <a:t>Needs to be fast.</a:t>
            </a:r>
            <a:endParaRPr/>
          </a:p>
          <a:p>
            <a:pPr indent="-342900" lvl="0" marL="457200" rtl="0" algn="l">
              <a:spcBef>
                <a:spcPts val="0"/>
              </a:spcBef>
              <a:spcAft>
                <a:spcPts val="0"/>
              </a:spcAft>
              <a:buSzPts val="1800"/>
              <a:buChar char="●"/>
            </a:pPr>
            <a:r>
              <a:rPr lang="en"/>
              <a:t>Take a ‘Small’ amount memory space()</a:t>
            </a:r>
            <a:endParaRPr/>
          </a:p>
          <a:p>
            <a:pPr indent="0" lvl="0" marL="0" rtl="0" algn="l">
              <a:spcBef>
                <a:spcPts val="1600"/>
              </a:spcBef>
              <a:spcAft>
                <a:spcPts val="0"/>
              </a:spcAft>
              <a:buNone/>
            </a:pPr>
            <a:r>
              <a:rPr lang="en"/>
              <a:t>Stretch</a:t>
            </a:r>
            <a:r>
              <a:rPr lang="en"/>
              <a:t> Goals:</a:t>
            </a:r>
            <a:endParaRPr/>
          </a:p>
          <a:p>
            <a:pPr indent="-342900" lvl="0" marL="457200" rtl="0" algn="l">
              <a:spcBef>
                <a:spcPts val="1600"/>
              </a:spcBef>
              <a:spcAft>
                <a:spcPts val="0"/>
              </a:spcAft>
              <a:buSzPts val="1800"/>
              <a:buChar char="●"/>
            </a:pPr>
            <a:r>
              <a:rPr lang="en"/>
              <a:t>Accurate and Accounts for various read errors:	</a:t>
            </a:r>
            <a:endParaRPr/>
          </a:p>
          <a:p>
            <a:pPr indent="-317500" lvl="1" marL="914400" rtl="0" algn="l">
              <a:spcBef>
                <a:spcPts val="0"/>
              </a:spcBef>
              <a:spcAft>
                <a:spcPts val="0"/>
              </a:spcAft>
              <a:buSzPts val="1400"/>
              <a:buChar char="○"/>
            </a:pPr>
            <a:r>
              <a:rPr lang="en"/>
              <a:t>Read </a:t>
            </a:r>
            <a:r>
              <a:rPr lang="en"/>
              <a:t>Omission, </a:t>
            </a:r>
            <a:endParaRPr/>
          </a:p>
          <a:p>
            <a:pPr indent="-317500" lvl="1" marL="914400" rtl="0" algn="l">
              <a:spcBef>
                <a:spcPts val="0"/>
              </a:spcBef>
              <a:spcAft>
                <a:spcPts val="0"/>
              </a:spcAft>
              <a:buSzPts val="1400"/>
              <a:buChar char="○"/>
            </a:pPr>
            <a:r>
              <a:rPr lang="en"/>
              <a:t>Read appendage/addition,</a:t>
            </a:r>
            <a:endParaRPr/>
          </a:p>
          <a:p>
            <a:pPr indent="-317500" lvl="1" marL="914400" rtl="0" algn="l">
              <a:spcBef>
                <a:spcPts val="0"/>
              </a:spcBef>
              <a:spcAft>
                <a:spcPts val="0"/>
              </a:spcAft>
              <a:buSzPts val="1400"/>
              <a:buChar char="○"/>
            </a:pPr>
            <a:r>
              <a:rPr lang="en"/>
              <a:t>Read mismatch.</a:t>
            </a:r>
            <a:endParaRPr/>
          </a:p>
          <a:p>
            <a:pPr indent="-342900" lvl="0" marL="457200" rtl="0" algn="l">
              <a:spcBef>
                <a:spcPts val="0"/>
              </a:spcBef>
              <a:spcAft>
                <a:spcPts val="0"/>
              </a:spcAft>
              <a:buSzPts val="1800"/>
              <a:buChar char="●"/>
            </a:pPr>
            <a:r>
              <a:rPr lang="en"/>
              <a:t>Handle loops in original sequence.</a:t>
            </a:r>
            <a:endParaRPr/>
          </a:p>
          <a:p>
            <a:pPr indent="0" lvl="0" marL="0" rtl="0" algn="l">
              <a:spcBef>
                <a:spcPts val="1600"/>
              </a:spcBef>
              <a:spcAft>
                <a:spcPts val="1600"/>
              </a:spcAft>
              <a:buNone/>
            </a:pPr>
            <a:r>
              <a:t/>
            </a:r>
            <a:endParaRPr/>
          </a:p>
        </p:txBody>
      </p:sp>
      <p:sp>
        <p:nvSpPr>
          <p:cNvPr id="116" name="Google Shape;11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71900" y="544350"/>
            <a:ext cx="8222100" cy="962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latin typeface="Arial"/>
                <a:ea typeface="Arial"/>
                <a:cs typeface="Arial"/>
                <a:sym typeface="Arial"/>
              </a:rPr>
              <a:t>Reference-based Alignment using Seeds</a:t>
            </a:r>
            <a:endParaRPr/>
          </a:p>
        </p:txBody>
      </p:sp>
      <p:sp>
        <p:nvSpPr>
          <p:cNvPr id="122" name="Google Shape;122;p20"/>
          <p:cNvSpPr txBox="1"/>
          <p:nvPr>
            <p:ph idx="1" type="body"/>
          </p:nvPr>
        </p:nvSpPr>
        <p:spPr>
          <a:xfrm>
            <a:off x="332350" y="1815250"/>
            <a:ext cx="41535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300">
                <a:solidFill>
                  <a:srgbClr val="724128"/>
                </a:solidFill>
                <a:latin typeface="Arial"/>
                <a:ea typeface="Arial"/>
                <a:cs typeface="Arial"/>
                <a:sym typeface="Arial"/>
              </a:rPr>
              <a:t>Seed-and-Extend Strategy</a:t>
            </a:r>
            <a:endParaRPr b="1" sz="1300">
              <a:solidFill>
                <a:srgbClr val="724128"/>
              </a:solidFill>
              <a:latin typeface="Arial"/>
              <a:ea typeface="Arial"/>
              <a:cs typeface="Arial"/>
              <a:sym typeface="Arial"/>
            </a:endParaRPr>
          </a:p>
          <a:p>
            <a:pPr indent="0" lvl="0" marL="0" rtl="0" algn="l">
              <a:spcBef>
                <a:spcPts val="1600"/>
              </a:spcBef>
              <a:spcAft>
                <a:spcPts val="0"/>
              </a:spcAft>
              <a:buNone/>
            </a:pPr>
            <a:r>
              <a:t/>
            </a:r>
            <a:endParaRPr b="1" sz="1300">
              <a:solidFill>
                <a:srgbClr val="724128"/>
              </a:solidFill>
              <a:latin typeface="Arial"/>
              <a:ea typeface="Arial"/>
              <a:cs typeface="Arial"/>
              <a:sym typeface="Arial"/>
            </a:endParaRPr>
          </a:p>
          <a:p>
            <a:pPr indent="0" lvl="0" marL="0" rtl="0" algn="l">
              <a:spcBef>
                <a:spcPts val="1600"/>
              </a:spcBef>
              <a:spcAft>
                <a:spcPts val="0"/>
              </a:spcAft>
              <a:buNone/>
            </a:pPr>
            <a:r>
              <a:t/>
            </a:r>
            <a:endParaRPr b="1" sz="1300">
              <a:solidFill>
                <a:srgbClr val="724128"/>
              </a:solidFill>
              <a:latin typeface="Arial"/>
              <a:ea typeface="Arial"/>
              <a:cs typeface="Arial"/>
              <a:sym typeface="Arial"/>
            </a:endParaRPr>
          </a:p>
          <a:p>
            <a:pPr indent="0" lvl="0" marL="457200" rtl="0" algn="l">
              <a:spcBef>
                <a:spcPts val="1600"/>
              </a:spcBef>
              <a:spcAft>
                <a:spcPts val="1600"/>
              </a:spcAft>
              <a:buNone/>
            </a:pPr>
            <a:r>
              <a:t/>
            </a:r>
            <a:endParaRPr b="1" sz="1300">
              <a:solidFill>
                <a:srgbClr val="724128"/>
              </a:solidFill>
              <a:latin typeface="Arial"/>
              <a:ea typeface="Arial"/>
              <a:cs typeface="Arial"/>
              <a:sym typeface="Arial"/>
            </a:endParaRPr>
          </a:p>
        </p:txBody>
      </p:sp>
      <p:sp>
        <p:nvSpPr>
          <p:cNvPr id="123" name="Google Shape;123;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20"/>
          <p:cNvPicPr preferRelativeResize="0"/>
          <p:nvPr/>
        </p:nvPicPr>
        <p:blipFill rotWithShape="1">
          <a:blip r:embed="rId3">
            <a:alphaModFix/>
          </a:blip>
          <a:srcRect b="25772" l="9088" r="12424" t="7941"/>
          <a:stretch/>
        </p:blipFill>
        <p:spPr>
          <a:xfrm>
            <a:off x="5113801" y="2359250"/>
            <a:ext cx="3580201" cy="2336376"/>
          </a:xfrm>
          <a:prstGeom prst="rect">
            <a:avLst/>
          </a:prstGeom>
          <a:noFill/>
          <a:ln>
            <a:noFill/>
          </a:ln>
        </p:spPr>
      </p:pic>
      <p:pic>
        <p:nvPicPr>
          <p:cNvPr id="125" name="Google Shape;125;p20"/>
          <p:cNvPicPr preferRelativeResize="0"/>
          <p:nvPr/>
        </p:nvPicPr>
        <p:blipFill rotWithShape="1">
          <a:blip r:embed="rId4">
            <a:alphaModFix/>
          </a:blip>
          <a:srcRect b="-929" l="13871" r="18465" t="10676"/>
          <a:stretch/>
        </p:blipFill>
        <p:spPr>
          <a:xfrm>
            <a:off x="984550" y="2281225"/>
            <a:ext cx="2288300" cy="2534026"/>
          </a:xfrm>
          <a:prstGeom prst="rect">
            <a:avLst/>
          </a:prstGeom>
          <a:noFill/>
          <a:ln>
            <a:noFill/>
          </a:ln>
        </p:spPr>
      </p:pic>
      <p:sp>
        <p:nvSpPr>
          <p:cNvPr id="126" name="Google Shape;126;p20"/>
          <p:cNvSpPr txBox="1"/>
          <p:nvPr/>
        </p:nvSpPr>
        <p:spPr>
          <a:xfrm>
            <a:off x="5253900" y="1815250"/>
            <a:ext cx="3000000" cy="30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sz="1300">
                <a:solidFill>
                  <a:srgbClr val="724128"/>
                </a:solidFill>
              </a:rPr>
              <a:t>Q-gram Filter</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71900" y="324250"/>
            <a:ext cx="8506500" cy="11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Approach/Solution: S</a:t>
            </a:r>
            <a:r>
              <a:rPr lang="en"/>
              <a:t>eed-and-extend strategy</a:t>
            </a:r>
            <a:endParaRPr/>
          </a:p>
        </p:txBody>
      </p:sp>
      <p:sp>
        <p:nvSpPr>
          <p:cNvPr id="132" name="Google Shape;132;p21"/>
          <p:cNvSpPr txBox="1"/>
          <p:nvPr>
            <p:ph idx="1" type="body"/>
          </p:nvPr>
        </p:nvSpPr>
        <p:spPr>
          <a:xfrm>
            <a:off x="365400" y="1874550"/>
            <a:ext cx="8222100" cy="235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a:t>Seed-and-extend s</a:t>
            </a:r>
            <a:r>
              <a:rPr lang="en" sz="1400"/>
              <a:t>teps:</a:t>
            </a:r>
            <a:endParaRPr sz="1400"/>
          </a:p>
          <a:p>
            <a:pPr indent="-317500" lvl="0" marL="914400" rtl="0" algn="l">
              <a:spcBef>
                <a:spcPts val="0"/>
              </a:spcBef>
              <a:spcAft>
                <a:spcPts val="0"/>
              </a:spcAft>
              <a:buSzPts val="1400"/>
              <a:buAutoNum type="arabicPeriod"/>
            </a:pPr>
            <a:r>
              <a:rPr lang="en" sz="1400"/>
              <a:t>Generate Raw Seed from a read</a:t>
            </a:r>
            <a:endParaRPr sz="1400"/>
          </a:p>
          <a:p>
            <a:pPr indent="-317500" lvl="0" marL="914400" rtl="0" algn="l">
              <a:spcBef>
                <a:spcPts val="0"/>
              </a:spcBef>
              <a:spcAft>
                <a:spcPts val="0"/>
              </a:spcAft>
              <a:buSzPts val="1400"/>
              <a:buAutoNum type="arabicPeriod"/>
            </a:pPr>
            <a:r>
              <a:rPr lang="en" sz="1400"/>
              <a:t>Identify the sequence’s seed.</a:t>
            </a:r>
            <a:endParaRPr sz="1400"/>
          </a:p>
          <a:p>
            <a:pPr indent="-317500" lvl="0" marL="914400" rtl="0" algn="l">
              <a:spcBef>
                <a:spcPts val="0"/>
              </a:spcBef>
              <a:spcAft>
                <a:spcPts val="0"/>
              </a:spcAft>
              <a:buSzPts val="1400"/>
              <a:buAutoNum type="arabicPeriod"/>
            </a:pPr>
            <a:r>
              <a:rPr lang="en" sz="1400"/>
              <a:t>Extend the matched seed.</a:t>
            </a:r>
            <a:endParaRPr sz="1400"/>
          </a:p>
          <a:p>
            <a:pPr indent="-317500" lvl="0" marL="914400" rtl="0" algn="l">
              <a:spcBef>
                <a:spcPts val="0"/>
              </a:spcBef>
              <a:spcAft>
                <a:spcPts val="0"/>
              </a:spcAft>
              <a:buSzPts val="1400"/>
              <a:buAutoNum type="arabicPeriod"/>
            </a:pPr>
            <a:r>
              <a:rPr lang="en" sz="1400"/>
              <a:t>Perform local alignment.</a:t>
            </a:r>
            <a:endParaRPr sz="1400"/>
          </a:p>
          <a:p>
            <a:pPr indent="0" lvl="0" marL="0" rtl="0" algn="l">
              <a:spcBef>
                <a:spcPts val="1600"/>
              </a:spcBef>
              <a:spcAft>
                <a:spcPts val="0"/>
              </a:spcAft>
              <a:buNone/>
            </a:pPr>
            <a:r>
              <a:rPr lang="en"/>
              <a:t>Here is the pipeline’s flow:</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sz="1150">
              <a:solidFill>
                <a:srgbClr val="747F8D"/>
              </a:solidFill>
              <a:highlight>
                <a:srgbClr val="FFFFFF"/>
              </a:highlight>
              <a:latin typeface="Arial"/>
              <a:ea typeface="Arial"/>
              <a:cs typeface="Arial"/>
              <a:sym typeface="Arial"/>
            </a:endParaRPr>
          </a:p>
        </p:txBody>
      </p:sp>
      <p:sp>
        <p:nvSpPr>
          <p:cNvPr id="133" name="Google Shape;133;p21"/>
          <p:cNvSpPr txBox="1"/>
          <p:nvPr/>
        </p:nvSpPr>
        <p:spPr>
          <a:xfrm>
            <a:off x="905300" y="3161350"/>
            <a:ext cx="31800" cy="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1"/>
          <p:cNvPicPr preferRelativeResize="0"/>
          <p:nvPr/>
        </p:nvPicPr>
        <p:blipFill>
          <a:blip r:embed="rId3">
            <a:alphaModFix/>
          </a:blip>
          <a:stretch>
            <a:fillRect/>
          </a:stretch>
        </p:blipFill>
        <p:spPr>
          <a:xfrm>
            <a:off x="1024774" y="3873525"/>
            <a:ext cx="6492050" cy="76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